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5"/>
  </p:notesMasterIdLst>
  <p:handoutMasterIdLst>
    <p:handoutMasterId r:id="rId26"/>
  </p:handoutMasterIdLst>
  <p:sldIdLst>
    <p:sldId id="270" r:id="rId3"/>
    <p:sldId id="271" r:id="rId4"/>
    <p:sldId id="272" r:id="rId5"/>
    <p:sldId id="290" r:id="rId6"/>
    <p:sldId id="292" r:id="rId7"/>
    <p:sldId id="273" r:id="rId8"/>
    <p:sldId id="293" r:id="rId9"/>
    <p:sldId id="283" r:id="rId10"/>
    <p:sldId id="294" r:id="rId11"/>
    <p:sldId id="295" r:id="rId12"/>
    <p:sldId id="275" r:id="rId13"/>
    <p:sldId id="276" r:id="rId14"/>
    <p:sldId id="278" r:id="rId15"/>
    <p:sldId id="279" r:id="rId16"/>
    <p:sldId id="280" r:id="rId17"/>
    <p:sldId id="277" r:id="rId18"/>
    <p:sldId id="298" r:id="rId19"/>
    <p:sldId id="289" r:id="rId20"/>
    <p:sldId id="284" r:id="rId21"/>
    <p:sldId id="285" r:id="rId22"/>
    <p:sldId id="286" r:id="rId23"/>
    <p:sldId id="287" r:id="rId24"/>
  </p:sldIdLst>
  <p:sldSz cx="12192000" cy="6858000"/>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nglish, Ken (MOHLTC)" initials="EK(" lastIdx="3" clrIdx="0">
    <p:extLst>
      <p:ext uri="{19B8F6BF-5375-455C-9EA6-DF929625EA0E}">
        <p15:presenceInfo xmlns:p15="http://schemas.microsoft.com/office/powerpoint/2012/main" userId="S-1-5-21-402851148-1458126948-9522986-125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66AC"/>
    <a:srgbClr val="FFFFFF"/>
    <a:srgbClr val="6D1524"/>
    <a:srgbClr val="660033"/>
    <a:srgbClr val="70C041"/>
    <a:srgbClr val="EC5D57"/>
    <a:srgbClr val="E79419"/>
    <a:srgbClr val="00B050"/>
    <a:srgbClr val="60299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205" autoAdjust="0"/>
    <p:restoredTop sz="78022" autoAdjust="0"/>
  </p:normalViewPr>
  <p:slideViewPr>
    <p:cSldViewPr snapToGrid="0">
      <p:cViewPr varScale="1">
        <p:scale>
          <a:sx n="86" d="100"/>
          <a:sy n="86" d="100"/>
        </p:scale>
        <p:origin x="1806" y="90"/>
      </p:cViewPr>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282" cy="351957"/>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sz="quarter" idx="1"/>
          </p:nvPr>
        </p:nvSpPr>
        <p:spPr>
          <a:xfrm>
            <a:off x="5265014" y="0"/>
            <a:ext cx="4029282" cy="351957"/>
          </a:xfrm>
          <a:prstGeom prst="rect">
            <a:avLst/>
          </a:prstGeom>
        </p:spPr>
        <p:txBody>
          <a:bodyPr vert="horz" lIns="91440" tIns="45720" rIns="91440" bIns="45720" rtlCol="0"/>
          <a:lstStyle>
            <a:lvl1pPr algn="r">
              <a:defRPr sz="1200"/>
            </a:lvl1pPr>
          </a:lstStyle>
          <a:p>
            <a:fld id="{E00C7199-D358-4670-8A56-041B269CF419}" type="datetimeFigureOut">
              <a:rPr lang="en-CA" smtClean="0"/>
              <a:t>2020-02-12</a:t>
            </a:fld>
            <a:endParaRPr lang="en-CA" dirty="0"/>
          </a:p>
        </p:txBody>
      </p:sp>
      <p:sp>
        <p:nvSpPr>
          <p:cNvPr id="4" name="Footer Placeholder 3"/>
          <p:cNvSpPr>
            <a:spLocks noGrp="1"/>
          </p:cNvSpPr>
          <p:nvPr>
            <p:ph type="ftr" sz="quarter" idx="2"/>
          </p:nvPr>
        </p:nvSpPr>
        <p:spPr>
          <a:xfrm>
            <a:off x="1" y="6658444"/>
            <a:ext cx="4029282" cy="351957"/>
          </a:xfrm>
          <a:prstGeom prst="rect">
            <a:avLst/>
          </a:prstGeom>
        </p:spPr>
        <p:txBody>
          <a:bodyPr vert="horz" lIns="91440" tIns="45720" rIns="91440" bIns="45720" rtlCol="0" anchor="b"/>
          <a:lstStyle>
            <a:lvl1pPr algn="l">
              <a:defRPr sz="1200"/>
            </a:lvl1pPr>
          </a:lstStyle>
          <a:p>
            <a:endParaRPr lang="en-CA" dirty="0"/>
          </a:p>
        </p:txBody>
      </p:sp>
      <p:sp>
        <p:nvSpPr>
          <p:cNvPr id="5" name="Slide Number Placeholder 4"/>
          <p:cNvSpPr>
            <a:spLocks noGrp="1"/>
          </p:cNvSpPr>
          <p:nvPr>
            <p:ph type="sldNum" sz="quarter" idx="3"/>
          </p:nvPr>
        </p:nvSpPr>
        <p:spPr>
          <a:xfrm>
            <a:off x="5265014" y="6658444"/>
            <a:ext cx="4029282" cy="351957"/>
          </a:xfrm>
          <a:prstGeom prst="rect">
            <a:avLst/>
          </a:prstGeom>
        </p:spPr>
        <p:txBody>
          <a:bodyPr vert="horz" lIns="91440" tIns="45720" rIns="91440" bIns="45720" rtlCol="0" anchor="b"/>
          <a:lstStyle>
            <a:lvl1pPr algn="r">
              <a:defRPr sz="1200"/>
            </a:lvl1pPr>
          </a:lstStyle>
          <a:p>
            <a:fld id="{FA20C67C-A065-48F6-8822-442DE805868B}" type="slidenum">
              <a:rPr lang="en-CA" smtClean="0"/>
              <a:t>‹#›</a:t>
            </a:fld>
            <a:endParaRPr lang="en-CA" dirty="0"/>
          </a:p>
        </p:txBody>
      </p:sp>
    </p:spTree>
    <p:extLst>
      <p:ext uri="{BB962C8B-B14F-4D97-AF65-F5344CB8AC3E}">
        <p14:creationId xmlns:p14="http://schemas.microsoft.com/office/powerpoint/2010/main" val="24703729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75" cy="35083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5265738" y="0"/>
            <a:ext cx="4029075" cy="350838"/>
          </a:xfrm>
          <a:prstGeom prst="rect">
            <a:avLst/>
          </a:prstGeom>
        </p:spPr>
        <p:txBody>
          <a:bodyPr vert="horz" lIns="91440" tIns="45720" rIns="91440" bIns="45720" rtlCol="0"/>
          <a:lstStyle>
            <a:lvl1pPr algn="r">
              <a:defRPr sz="1200"/>
            </a:lvl1pPr>
          </a:lstStyle>
          <a:p>
            <a:fld id="{86DCAE68-4989-488F-8171-AAA970B76E21}" type="datetimeFigureOut">
              <a:rPr lang="en-CA" smtClean="0"/>
              <a:t>2020-02-12</a:t>
            </a:fld>
            <a:endParaRPr lang="en-CA"/>
          </a:p>
        </p:txBody>
      </p:sp>
      <p:sp>
        <p:nvSpPr>
          <p:cNvPr id="4" name="Slide Image Placeholder 3"/>
          <p:cNvSpPr>
            <a:spLocks noGrp="1" noRot="1" noChangeAspect="1"/>
          </p:cNvSpPr>
          <p:nvPr>
            <p:ph type="sldImg" idx="2"/>
          </p:nvPr>
        </p:nvSpPr>
        <p:spPr>
          <a:xfrm>
            <a:off x="2546350" y="876300"/>
            <a:ext cx="4203700" cy="2365375"/>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930275" y="3373438"/>
            <a:ext cx="7435850" cy="2760662"/>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6659563"/>
            <a:ext cx="4029075" cy="35083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5265738" y="6659563"/>
            <a:ext cx="4029075" cy="350837"/>
          </a:xfrm>
          <a:prstGeom prst="rect">
            <a:avLst/>
          </a:prstGeom>
        </p:spPr>
        <p:txBody>
          <a:bodyPr vert="horz" lIns="91440" tIns="45720" rIns="91440" bIns="45720" rtlCol="0" anchor="b"/>
          <a:lstStyle>
            <a:lvl1pPr algn="r">
              <a:defRPr sz="1200"/>
            </a:lvl1pPr>
          </a:lstStyle>
          <a:p>
            <a:fld id="{7BF95C07-2F40-43EE-A2AA-4D9F9EED63F6}" type="slidenum">
              <a:rPr lang="en-CA" smtClean="0"/>
              <a:t>‹#›</a:t>
            </a:fld>
            <a:endParaRPr lang="en-CA"/>
          </a:p>
        </p:txBody>
      </p:sp>
    </p:spTree>
    <p:extLst>
      <p:ext uri="{BB962C8B-B14F-4D97-AF65-F5344CB8AC3E}">
        <p14:creationId xmlns:p14="http://schemas.microsoft.com/office/powerpoint/2010/main" val="2402813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the learning objective with</a:t>
            </a:r>
            <a:r>
              <a:rPr lang="en-US" baseline="0" dirty="0"/>
              <a:t> the trainees</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1</a:t>
            </a:fld>
            <a:endParaRPr lang="en-CA"/>
          </a:p>
        </p:txBody>
      </p:sp>
    </p:spTree>
    <p:extLst>
      <p:ext uri="{BB962C8B-B14F-4D97-AF65-F5344CB8AC3E}">
        <p14:creationId xmlns:p14="http://schemas.microsoft.com/office/powerpoint/2010/main" val="320253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10</a:t>
            </a:fld>
            <a:endParaRPr lang="en-CA"/>
          </a:p>
        </p:txBody>
      </p:sp>
    </p:spTree>
    <p:extLst>
      <p:ext uri="{BB962C8B-B14F-4D97-AF65-F5344CB8AC3E}">
        <p14:creationId xmlns:p14="http://schemas.microsoft.com/office/powerpoint/2010/main" val="40409542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Reassure the trainees, you will be walking through</a:t>
            </a:r>
            <a:r>
              <a:rPr lang="en-US" baseline="0" dirty="0"/>
              <a:t> each of these scenarios.</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11</a:t>
            </a:fld>
            <a:endParaRPr lang="en-CA"/>
          </a:p>
        </p:txBody>
      </p:sp>
    </p:spTree>
    <p:extLst>
      <p:ext uri="{BB962C8B-B14F-4D97-AF65-F5344CB8AC3E}">
        <p14:creationId xmlns:p14="http://schemas.microsoft.com/office/powerpoint/2010/main" val="11134939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FF0000"/>
                </a:solidFill>
              </a:rPr>
              <a:t>When training staff, remind them that it is the clients who choose which testing method they prefer. The</a:t>
            </a:r>
            <a:r>
              <a:rPr lang="en-US" baseline="0" dirty="0" smtClean="0">
                <a:solidFill>
                  <a:srgbClr val="FF0000"/>
                </a:solidFill>
              </a:rPr>
              <a:t> client</a:t>
            </a:r>
            <a:r>
              <a:rPr lang="en-US" dirty="0" smtClean="0">
                <a:solidFill>
                  <a:srgbClr val="FF0000"/>
                </a:solidFill>
              </a:rPr>
              <a:t> can choose standard lab testing, rather than rapid/POC, if that is their preference</a:t>
            </a:r>
            <a:r>
              <a:rPr lang="en-US" baseline="0" dirty="0" smtClean="0">
                <a:solidFill>
                  <a:srgbClr val="FF0000"/>
                </a:solidFill>
              </a:rPr>
              <a:t> or better meets their concerns.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solidFill>
                <a:srgbClr val="FF0000"/>
              </a:solidFill>
            </a:endParaRPr>
          </a:p>
        </p:txBody>
      </p:sp>
      <p:sp>
        <p:nvSpPr>
          <p:cNvPr id="4" name="Slide Number Placeholder 3"/>
          <p:cNvSpPr>
            <a:spLocks noGrp="1"/>
          </p:cNvSpPr>
          <p:nvPr>
            <p:ph type="sldNum" sz="quarter" idx="10"/>
          </p:nvPr>
        </p:nvSpPr>
        <p:spPr/>
        <p:txBody>
          <a:bodyPr/>
          <a:lstStyle/>
          <a:p>
            <a:fld id="{7BF95C07-2F40-43EE-A2AA-4D9F9EED63F6}" type="slidenum">
              <a:rPr lang="en-CA" smtClean="0"/>
              <a:t>12</a:t>
            </a:fld>
            <a:endParaRPr lang="en-CA"/>
          </a:p>
        </p:txBody>
      </p:sp>
    </p:spTree>
    <p:extLst>
      <p:ext uri="{BB962C8B-B14F-4D97-AF65-F5344CB8AC3E}">
        <p14:creationId xmlns:p14="http://schemas.microsoft.com/office/powerpoint/2010/main" val="39856595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13</a:t>
            </a:fld>
            <a:endParaRPr lang="en-CA"/>
          </a:p>
        </p:txBody>
      </p:sp>
    </p:spTree>
    <p:extLst>
      <p:ext uri="{BB962C8B-B14F-4D97-AF65-F5344CB8AC3E}">
        <p14:creationId xmlns:p14="http://schemas.microsoft.com/office/powerpoint/2010/main" val="30977580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14</a:t>
            </a:fld>
            <a:endParaRPr lang="en-CA"/>
          </a:p>
        </p:txBody>
      </p:sp>
    </p:spTree>
    <p:extLst>
      <p:ext uri="{BB962C8B-B14F-4D97-AF65-F5344CB8AC3E}">
        <p14:creationId xmlns:p14="http://schemas.microsoft.com/office/powerpoint/2010/main" val="34313392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15</a:t>
            </a:fld>
            <a:endParaRPr lang="en-CA"/>
          </a:p>
        </p:txBody>
      </p:sp>
    </p:spTree>
    <p:extLst>
      <p:ext uri="{BB962C8B-B14F-4D97-AF65-F5344CB8AC3E}">
        <p14:creationId xmlns:p14="http://schemas.microsoft.com/office/powerpoint/2010/main" val="38612910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a:t>
            </a:r>
            <a:r>
              <a:rPr lang="en-US" baseline="0" dirty="0"/>
              <a:t> about any other details of how your clinic responses to invalid tests. Should the QA lead be notified? Where should they store the membrane while awaiting further investigation? Who sends the photo to the AIDS Bureau?</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16</a:t>
            </a:fld>
            <a:endParaRPr lang="en-CA"/>
          </a:p>
        </p:txBody>
      </p:sp>
    </p:spTree>
    <p:extLst>
      <p:ext uri="{BB962C8B-B14F-4D97-AF65-F5344CB8AC3E}">
        <p14:creationId xmlns:p14="http://schemas.microsoft.com/office/powerpoint/2010/main" val="11847145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chart is available which details when to add two stickers to the form.  </a:t>
            </a:r>
          </a:p>
        </p:txBody>
      </p:sp>
      <p:sp>
        <p:nvSpPr>
          <p:cNvPr id="4" name="Slide Number Placeholder 3"/>
          <p:cNvSpPr>
            <a:spLocks noGrp="1"/>
          </p:cNvSpPr>
          <p:nvPr>
            <p:ph type="sldNum" sz="quarter" idx="10"/>
          </p:nvPr>
        </p:nvSpPr>
        <p:spPr/>
        <p:txBody>
          <a:bodyPr/>
          <a:lstStyle/>
          <a:p>
            <a:fld id="{7BF95C07-2F40-43EE-A2AA-4D9F9EED63F6}" type="slidenum">
              <a:rPr lang="en-CA" smtClean="0"/>
              <a:t>17</a:t>
            </a:fld>
            <a:endParaRPr lang="en-CA"/>
          </a:p>
        </p:txBody>
      </p:sp>
    </p:spTree>
    <p:extLst>
      <p:ext uri="{BB962C8B-B14F-4D97-AF65-F5344CB8AC3E}">
        <p14:creationId xmlns:p14="http://schemas.microsoft.com/office/powerpoint/2010/main" val="10385568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18</a:t>
            </a:fld>
            <a:endParaRPr lang="en-CA"/>
          </a:p>
        </p:txBody>
      </p:sp>
    </p:spTree>
    <p:extLst>
      <p:ext uri="{BB962C8B-B14F-4D97-AF65-F5344CB8AC3E}">
        <p14:creationId xmlns:p14="http://schemas.microsoft.com/office/powerpoint/2010/main" val="28084856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Make sure the trainee</a:t>
            </a:r>
            <a:r>
              <a:rPr lang="en-US" baseline="0" dirty="0"/>
              <a:t> knows where the daily log is an how to get replacement sheets</a:t>
            </a:r>
          </a:p>
          <a:p>
            <a:r>
              <a:rPr lang="en-US" baseline="0" dirty="0"/>
              <a:t>Explain who fills in results returning from PHOL (Is that a counsellor’s responsibility?) and what to do if they observe a discrepancy.</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19</a:t>
            </a:fld>
            <a:endParaRPr lang="en-CA"/>
          </a:p>
        </p:txBody>
      </p:sp>
    </p:spTree>
    <p:extLst>
      <p:ext uri="{BB962C8B-B14F-4D97-AF65-F5344CB8AC3E}">
        <p14:creationId xmlns:p14="http://schemas.microsoft.com/office/powerpoint/2010/main" val="31839341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2</a:t>
            </a:fld>
            <a:endParaRPr lang="en-CA"/>
          </a:p>
        </p:txBody>
      </p:sp>
    </p:spTree>
    <p:extLst>
      <p:ext uri="{BB962C8B-B14F-4D97-AF65-F5344CB8AC3E}">
        <p14:creationId xmlns:p14="http://schemas.microsoft.com/office/powerpoint/2010/main" val="28677191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20</a:t>
            </a:fld>
            <a:endParaRPr lang="en-CA"/>
          </a:p>
        </p:txBody>
      </p:sp>
    </p:spTree>
    <p:extLst>
      <p:ext uri="{BB962C8B-B14F-4D97-AF65-F5344CB8AC3E}">
        <p14:creationId xmlns:p14="http://schemas.microsoft.com/office/powerpoint/2010/main" val="42481790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NOTE: If a sample is NOT submitted to the PHOL and a WHITE sticker is used on the requisition form (e.g., the client is not “nonreactive and outside the window period”), use the PHOL fields to explain why a sample was not submitted.</a:t>
            </a:r>
          </a:p>
        </p:txBody>
      </p:sp>
      <p:sp>
        <p:nvSpPr>
          <p:cNvPr id="4" name="Slide Number Placeholder 3"/>
          <p:cNvSpPr>
            <a:spLocks noGrp="1"/>
          </p:cNvSpPr>
          <p:nvPr>
            <p:ph type="sldNum" sz="quarter" idx="10"/>
          </p:nvPr>
        </p:nvSpPr>
        <p:spPr/>
        <p:txBody>
          <a:bodyPr/>
          <a:lstStyle/>
          <a:p>
            <a:fld id="{7BF95C07-2F40-43EE-A2AA-4D9F9EED63F6}" type="slidenum">
              <a:rPr lang="en-CA" smtClean="0"/>
              <a:t>21</a:t>
            </a:fld>
            <a:endParaRPr lang="en-CA"/>
          </a:p>
        </p:txBody>
      </p:sp>
    </p:spTree>
    <p:extLst>
      <p:ext uri="{BB962C8B-B14F-4D97-AF65-F5344CB8AC3E}">
        <p14:creationId xmlns:p14="http://schemas.microsoft.com/office/powerpoint/2010/main" val="8702418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22</a:t>
            </a:fld>
            <a:endParaRPr lang="en-CA"/>
          </a:p>
        </p:txBody>
      </p:sp>
    </p:spTree>
    <p:extLst>
      <p:ext uri="{BB962C8B-B14F-4D97-AF65-F5344CB8AC3E}">
        <p14:creationId xmlns:p14="http://schemas.microsoft.com/office/powerpoint/2010/main" val="26629130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3</a:t>
            </a:fld>
            <a:endParaRPr lang="en-CA"/>
          </a:p>
        </p:txBody>
      </p:sp>
    </p:spTree>
    <p:extLst>
      <p:ext uri="{BB962C8B-B14F-4D97-AF65-F5344CB8AC3E}">
        <p14:creationId xmlns:p14="http://schemas.microsoft.com/office/powerpoint/2010/main" val="7407401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4</a:t>
            </a:fld>
            <a:endParaRPr lang="en-CA"/>
          </a:p>
        </p:txBody>
      </p:sp>
    </p:spTree>
    <p:extLst>
      <p:ext uri="{BB962C8B-B14F-4D97-AF65-F5344CB8AC3E}">
        <p14:creationId xmlns:p14="http://schemas.microsoft.com/office/powerpoint/2010/main" val="19645792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5</a:t>
            </a:fld>
            <a:endParaRPr lang="en-CA"/>
          </a:p>
        </p:txBody>
      </p:sp>
    </p:spTree>
    <p:extLst>
      <p:ext uri="{BB962C8B-B14F-4D97-AF65-F5344CB8AC3E}">
        <p14:creationId xmlns:p14="http://schemas.microsoft.com/office/powerpoint/2010/main" val="26732490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6</a:t>
            </a:fld>
            <a:endParaRPr lang="en-CA"/>
          </a:p>
        </p:txBody>
      </p:sp>
    </p:spTree>
    <p:extLst>
      <p:ext uri="{BB962C8B-B14F-4D97-AF65-F5344CB8AC3E}">
        <p14:creationId xmlns:p14="http://schemas.microsoft.com/office/powerpoint/2010/main" val="32431331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7</a:t>
            </a:fld>
            <a:endParaRPr lang="en-CA"/>
          </a:p>
        </p:txBody>
      </p:sp>
    </p:spTree>
    <p:extLst>
      <p:ext uri="{BB962C8B-B14F-4D97-AF65-F5344CB8AC3E}">
        <p14:creationId xmlns:p14="http://schemas.microsoft.com/office/powerpoint/2010/main" val="31739799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Stress the value of complete information in these fields</a:t>
            </a:r>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8</a:t>
            </a:fld>
            <a:endParaRPr lang="en-CA"/>
          </a:p>
        </p:txBody>
      </p:sp>
    </p:spTree>
    <p:extLst>
      <p:ext uri="{BB962C8B-B14F-4D97-AF65-F5344CB8AC3E}">
        <p14:creationId xmlns:p14="http://schemas.microsoft.com/office/powerpoint/2010/main" val="16548585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BF95C07-2F40-43EE-A2AA-4D9F9EED63F6}" type="slidenum">
              <a:rPr lang="en-CA" smtClean="0"/>
              <a:t>9</a:t>
            </a:fld>
            <a:endParaRPr lang="en-CA"/>
          </a:p>
        </p:txBody>
      </p:sp>
    </p:spTree>
    <p:extLst>
      <p:ext uri="{BB962C8B-B14F-4D97-AF65-F5344CB8AC3E}">
        <p14:creationId xmlns:p14="http://schemas.microsoft.com/office/powerpoint/2010/main" val="3175033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4A03A-3E22-46AE-9FBB-365DEB5BDAFB}"/>
              </a:ext>
            </a:extLst>
          </p:cNvPr>
          <p:cNvSpPr>
            <a:spLocks noGrp="1"/>
          </p:cNvSpPr>
          <p:nvPr>
            <p:ph type="ctrTitle"/>
          </p:nvPr>
        </p:nvSpPr>
        <p:spPr>
          <a:xfrm>
            <a:off x="914400" y="883213"/>
            <a:ext cx="7413674" cy="1029994"/>
          </a:xfrm>
        </p:spPr>
        <p:txBody>
          <a:bodyPr anchor="b">
            <a:normAutofit/>
          </a:bodyPr>
          <a:lstStyle>
            <a:lvl1pPr algn="l">
              <a:defRPr sz="4800"/>
            </a:lvl1pPr>
          </a:lstStyle>
          <a:p>
            <a:r>
              <a:rPr lang="en-US" dirty="0"/>
              <a:t>Click to edit Master title style</a:t>
            </a:r>
          </a:p>
        </p:txBody>
      </p:sp>
      <p:sp>
        <p:nvSpPr>
          <p:cNvPr id="3" name="Subtitle 2">
            <a:extLst>
              <a:ext uri="{FF2B5EF4-FFF2-40B4-BE49-F238E27FC236}">
                <a16:creationId xmlns:a16="http://schemas.microsoft.com/office/drawing/2014/main" id="{6C02B063-1127-4A03-8466-05E6F6359421}"/>
              </a:ext>
            </a:extLst>
          </p:cNvPr>
          <p:cNvSpPr>
            <a:spLocks noGrp="1"/>
          </p:cNvSpPr>
          <p:nvPr>
            <p:ph type="subTitle" idx="1"/>
          </p:nvPr>
        </p:nvSpPr>
        <p:spPr>
          <a:xfrm>
            <a:off x="914400" y="239956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1" name="Slide Number Placeholder 5">
            <a:extLst>
              <a:ext uri="{FF2B5EF4-FFF2-40B4-BE49-F238E27FC236}">
                <a16:creationId xmlns:a16="http://schemas.microsoft.com/office/drawing/2014/main" id="{42E1F206-CD0A-4FBE-9080-31FDD460F302}"/>
              </a:ext>
            </a:extLst>
          </p:cNvPr>
          <p:cNvSpPr>
            <a:spLocks noGrp="1"/>
          </p:cNvSpPr>
          <p:nvPr>
            <p:ph type="sldNum" sz="quarter" idx="12"/>
          </p:nvPr>
        </p:nvSpPr>
        <p:spPr>
          <a:xfrm>
            <a:off x="0" y="6492875"/>
            <a:ext cx="5176911" cy="365125"/>
          </a:xfrm>
          <a:prstGeom prst="rect">
            <a:avLst/>
          </a:prstGeom>
        </p:spPr>
        <p:txBody>
          <a:bodyPr/>
          <a:lstStyle>
            <a:lvl1pPr>
              <a:defRPr sz="1800">
                <a:solidFill>
                  <a:schemeClr val="bg2">
                    <a:lumMod val="50000"/>
                  </a:schemeClr>
                </a:solidFill>
              </a:defRPr>
            </a:lvl1pPr>
          </a:lstStyle>
          <a:p>
            <a:r>
              <a:rPr lang="en-US" dirty="0"/>
              <a:t>AIDS Bureau, Ministry of Health and Long Term Care</a:t>
            </a:r>
          </a:p>
        </p:txBody>
      </p:sp>
    </p:spTree>
    <p:extLst>
      <p:ext uri="{BB962C8B-B14F-4D97-AF65-F5344CB8AC3E}">
        <p14:creationId xmlns:p14="http://schemas.microsoft.com/office/powerpoint/2010/main" val="2481029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6E007-E3E9-44BF-9315-6BFEACE9974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DD34246-2D11-414F-8533-CB752261F3F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458DA8-7A0F-4243-9C18-F0BEE5B866AF}"/>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2/12/2020</a:t>
            </a:fld>
            <a:endParaRPr lang="en-US" dirty="0"/>
          </a:p>
        </p:txBody>
      </p:sp>
      <p:sp>
        <p:nvSpPr>
          <p:cNvPr id="5" name="Footer Placeholder 4">
            <a:extLst>
              <a:ext uri="{FF2B5EF4-FFF2-40B4-BE49-F238E27FC236}">
                <a16:creationId xmlns:a16="http://schemas.microsoft.com/office/drawing/2014/main" id="{DD586CBF-D714-4ED8-AEB8-3AE0BBABFCE4}"/>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2CCF5AC3-562C-4F53-AEAD-82866667D0E2}"/>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2438653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71DBBC0-368B-4409-B55C-A231B0D80F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254C708-BCA3-475F-BD7F-8B2185D9A8F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97EC9-F095-4BFB-8CFB-56F1BAF837DA}"/>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2/12/2020</a:t>
            </a:fld>
            <a:endParaRPr lang="en-US" dirty="0"/>
          </a:p>
        </p:txBody>
      </p:sp>
      <p:sp>
        <p:nvSpPr>
          <p:cNvPr id="5" name="Footer Placeholder 4">
            <a:extLst>
              <a:ext uri="{FF2B5EF4-FFF2-40B4-BE49-F238E27FC236}">
                <a16:creationId xmlns:a16="http://schemas.microsoft.com/office/drawing/2014/main" id="{F48B6ACA-C34A-48CF-A958-2572BE52BE05}"/>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453826EC-ACAF-4E98-B6C9-45833529F840}"/>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22902382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344C9-E53A-477C-BC04-A52DC81A9FD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9EE7B56-2F63-49DD-9420-4FF1561D1C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F942992-DC22-4235-A3F3-E37893247C7E}"/>
              </a:ext>
            </a:extLst>
          </p:cNvPr>
          <p:cNvSpPr>
            <a:spLocks noGrp="1"/>
          </p:cNvSpPr>
          <p:nvPr>
            <p:ph type="dt" sz="half" idx="10"/>
          </p:nvPr>
        </p:nvSpPr>
        <p:spPr/>
        <p:txBody>
          <a:bodyPr/>
          <a:lstStyle/>
          <a:p>
            <a:fld id="{44E35D53-4F16-4ACE-8382-73FFCA8BCEED}" type="datetimeFigureOut">
              <a:rPr lang="en-US" smtClean="0"/>
              <a:t>2/12/2020</a:t>
            </a:fld>
            <a:endParaRPr lang="en-US" dirty="0"/>
          </a:p>
        </p:txBody>
      </p:sp>
      <p:sp>
        <p:nvSpPr>
          <p:cNvPr id="5" name="Footer Placeholder 4">
            <a:extLst>
              <a:ext uri="{FF2B5EF4-FFF2-40B4-BE49-F238E27FC236}">
                <a16:creationId xmlns:a16="http://schemas.microsoft.com/office/drawing/2014/main" id="{63353440-6D79-4051-86FC-DC036FA4C65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DA2667D-DCBD-4D7E-A987-9222C7DF5204}"/>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0069205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93983-3F4A-4288-B8D5-B05FCDF3DA4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F22ACD6-A600-4F95-B588-9A7FD7DDF44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9EB168-4F39-44A0-AFA6-2D6080C156D1}"/>
              </a:ext>
            </a:extLst>
          </p:cNvPr>
          <p:cNvSpPr>
            <a:spLocks noGrp="1"/>
          </p:cNvSpPr>
          <p:nvPr>
            <p:ph type="dt" sz="half" idx="10"/>
          </p:nvPr>
        </p:nvSpPr>
        <p:spPr/>
        <p:txBody>
          <a:bodyPr/>
          <a:lstStyle/>
          <a:p>
            <a:fld id="{44E35D53-4F16-4ACE-8382-73FFCA8BCEED}" type="datetimeFigureOut">
              <a:rPr lang="en-US" smtClean="0"/>
              <a:t>2/12/2020</a:t>
            </a:fld>
            <a:endParaRPr lang="en-US" dirty="0"/>
          </a:p>
        </p:txBody>
      </p:sp>
      <p:sp>
        <p:nvSpPr>
          <p:cNvPr id="5" name="Footer Placeholder 4">
            <a:extLst>
              <a:ext uri="{FF2B5EF4-FFF2-40B4-BE49-F238E27FC236}">
                <a16:creationId xmlns:a16="http://schemas.microsoft.com/office/drawing/2014/main" id="{535CD87F-CB56-4E6F-8062-ED88BEBF17A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44AEF78-777C-45E3-8A41-55C3456A3DB8}"/>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4497066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3AB0B-F0B5-4EA6-A65E-7F7AF7D98D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134EC96-D816-4415-9F5A-CE89331C38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895E0EB-8AB2-4842-AC00-3F40AC64687F}"/>
              </a:ext>
            </a:extLst>
          </p:cNvPr>
          <p:cNvSpPr>
            <a:spLocks noGrp="1"/>
          </p:cNvSpPr>
          <p:nvPr>
            <p:ph type="dt" sz="half" idx="10"/>
          </p:nvPr>
        </p:nvSpPr>
        <p:spPr/>
        <p:txBody>
          <a:bodyPr/>
          <a:lstStyle/>
          <a:p>
            <a:fld id="{44E35D53-4F16-4ACE-8382-73FFCA8BCEED}" type="datetimeFigureOut">
              <a:rPr lang="en-US" smtClean="0"/>
              <a:t>2/12/2020</a:t>
            </a:fld>
            <a:endParaRPr lang="en-US" dirty="0"/>
          </a:p>
        </p:txBody>
      </p:sp>
      <p:sp>
        <p:nvSpPr>
          <p:cNvPr id="5" name="Footer Placeholder 4">
            <a:extLst>
              <a:ext uri="{FF2B5EF4-FFF2-40B4-BE49-F238E27FC236}">
                <a16:creationId xmlns:a16="http://schemas.microsoft.com/office/drawing/2014/main" id="{9171592F-800F-4A6B-BDFB-9638454E224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B695667-C8EA-489C-995F-D0260765C1CC}"/>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10017258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DE52E-EB2D-4954-BF10-A27F7DC651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BC3778-506E-4B5A-AD86-EC817D91D7D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B228277-78E4-4ED9-B902-12788E1BA9C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D75BAF-E9E4-49D1-81DA-1B19D5710066}"/>
              </a:ext>
            </a:extLst>
          </p:cNvPr>
          <p:cNvSpPr>
            <a:spLocks noGrp="1"/>
          </p:cNvSpPr>
          <p:nvPr>
            <p:ph type="dt" sz="half" idx="10"/>
          </p:nvPr>
        </p:nvSpPr>
        <p:spPr/>
        <p:txBody>
          <a:bodyPr/>
          <a:lstStyle/>
          <a:p>
            <a:fld id="{44E35D53-4F16-4ACE-8382-73FFCA8BCEED}" type="datetimeFigureOut">
              <a:rPr lang="en-US" smtClean="0"/>
              <a:t>2/12/2020</a:t>
            </a:fld>
            <a:endParaRPr lang="en-US" dirty="0"/>
          </a:p>
        </p:txBody>
      </p:sp>
      <p:sp>
        <p:nvSpPr>
          <p:cNvPr id="6" name="Footer Placeholder 5">
            <a:extLst>
              <a:ext uri="{FF2B5EF4-FFF2-40B4-BE49-F238E27FC236}">
                <a16:creationId xmlns:a16="http://schemas.microsoft.com/office/drawing/2014/main" id="{6CA10D88-6934-4176-85CD-04C0912A458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406552E-B673-4584-B989-A7A462C92713}"/>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1910334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ABE81-610A-4F69-95CE-EF54D83125C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D3C0F4C-44B1-43DF-BE0D-8ED0279E68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785E3B0-DBD1-4A40-85E4-E8692F2B51B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8AF8A6E-472E-45D9-8A8A-315DC81FE6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9FF0179-DDBA-4A4B-BD92-660E9586378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BDB03E9-E7F0-43CE-B008-610EA652C55B}"/>
              </a:ext>
            </a:extLst>
          </p:cNvPr>
          <p:cNvSpPr>
            <a:spLocks noGrp="1"/>
          </p:cNvSpPr>
          <p:nvPr>
            <p:ph type="dt" sz="half" idx="10"/>
          </p:nvPr>
        </p:nvSpPr>
        <p:spPr/>
        <p:txBody>
          <a:bodyPr/>
          <a:lstStyle/>
          <a:p>
            <a:fld id="{44E35D53-4F16-4ACE-8382-73FFCA8BCEED}" type="datetimeFigureOut">
              <a:rPr lang="en-US" smtClean="0"/>
              <a:t>2/12/2020</a:t>
            </a:fld>
            <a:endParaRPr lang="en-US" dirty="0"/>
          </a:p>
        </p:txBody>
      </p:sp>
      <p:sp>
        <p:nvSpPr>
          <p:cNvPr id="8" name="Footer Placeholder 7">
            <a:extLst>
              <a:ext uri="{FF2B5EF4-FFF2-40B4-BE49-F238E27FC236}">
                <a16:creationId xmlns:a16="http://schemas.microsoft.com/office/drawing/2014/main" id="{BAA5DF28-1F97-4C21-BFC5-A344C4F59CB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7226070F-0620-4A06-A5F1-AF3D9A122061}"/>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9849598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F290C-D613-4F3B-A9A9-527CA4AAAF4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30404EE-8C33-4E49-9D6F-CBF74A8EAB67}"/>
              </a:ext>
            </a:extLst>
          </p:cNvPr>
          <p:cNvSpPr>
            <a:spLocks noGrp="1"/>
          </p:cNvSpPr>
          <p:nvPr>
            <p:ph type="dt" sz="half" idx="10"/>
          </p:nvPr>
        </p:nvSpPr>
        <p:spPr/>
        <p:txBody>
          <a:bodyPr/>
          <a:lstStyle/>
          <a:p>
            <a:fld id="{44E35D53-4F16-4ACE-8382-73FFCA8BCEED}" type="datetimeFigureOut">
              <a:rPr lang="en-US" smtClean="0"/>
              <a:t>2/12/2020</a:t>
            </a:fld>
            <a:endParaRPr lang="en-US" dirty="0"/>
          </a:p>
        </p:txBody>
      </p:sp>
      <p:sp>
        <p:nvSpPr>
          <p:cNvPr id="4" name="Footer Placeholder 3">
            <a:extLst>
              <a:ext uri="{FF2B5EF4-FFF2-40B4-BE49-F238E27FC236}">
                <a16:creationId xmlns:a16="http://schemas.microsoft.com/office/drawing/2014/main" id="{087D9BE8-EB85-4597-A9E9-17F2425ECB5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1B8AD6D1-E7BE-4829-9656-5BB980CC1366}"/>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7979546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33CEE7-1828-42BF-9E87-BC90565736B3}"/>
              </a:ext>
            </a:extLst>
          </p:cNvPr>
          <p:cNvSpPr>
            <a:spLocks noGrp="1"/>
          </p:cNvSpPr>
          <p:nvPr>
            <p:ph type="dt" sz="half" idx="10"/>
          </p:nvPr>
        </p:nvSpPr>
        <p:spPr/>
        <p:txBody>
          <a:bodyPr/>
          <a:lstStyle/>
          <a:p>
            <a:fld id="{44E35D53-4F16-4ACE-8382-73FFCA8BCEED}" type="datetimeFigureOut">
              <a:rPr lang="en-US" smtClean="0"/>
              <a:t>2/12/2020</a:t>
            </a:fld>
            <a:endParaRPr lang="en-US" dirty="0"/>
          </a:p>
        </p:txBody>
      </p:sp>
      <p:sp>
        <p:nvSpPr>
          <p:cNvPr id="3" name="Footer Placeholder 2">
            <a:extLst>
              <a:ext uri="{FF2B5EF4-FFF2-40B4-BE49-F238E27FC236}">
                <a16:creationId xmlns:a16="http://schemas.microsoft.com/office/drawing/2014/main" id="{CE548FB8-599C-4398-84E0-E2185A5BFA9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80BA1960-6D46-44C3-B637-0FA2C379D908}"/>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8598374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4A89-4053-4690-B0E4-594D953B15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C6DDDDB-1649-440D-9018-DF86FDD633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1BC2D36-EF2F-4B79-84D1-348E37D56F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6EEFEBD-F8B2-449A-A3D0-C7FBB4E8B7E9}"/>
              </a:ext>
            </a:extLst>
          </p:cNvPr>
          <p:cNvSpPr>
            <a:spLocks noGrp="1"/>
          </p:cNvSpPr>
          <p:nvPr>
            <p:ph type="dt" sz="half" idx="10"/>
          </p:nvPr>
        </p:nvSpPr>
        <p:spPr/>
        <p:txBody>
          <a:bodyPr/>
          <a:lstStyle/>
          <a:p>
            <a:fld id="{44E35D53-4F16-4ACE-8382-73FFCA8BCEED}" type="datetimeFigureOut">
              <a:rPr lang="en-US" smtClean="0"/>
              <a:t>2/12/2020</a:t>
            </a:fld>
            <a:endParaRPr lang="en-US" dirty="0"/>
          </a:p>
        </p:txBody>
      </p:sp>
      <p:sp>
        <p:nvSpPr>
          <p:cNvPr id="6" name="Footer Placeholder 5">
            <a:extLst>
              <a:ext uri="{FF2B5EF4-FFF2-40B4-BE49-F238E27FC236}">
                <a16:creationId xmlns:a16="http://schemas.microsoft.com/office/drawing/2014/main" id="{D80FC237-2892-4971-8707-2F10479F659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74B8E59-7C30-413E-9DB7-88BD415E3C13}"/>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3357967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5146C-EA56-433D-B55F-968E52B700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9ED3EA-093E-4BD7-90FE-007AA820001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E59EE7-1BB1-45BF-9C1A-0399A52D740D}"/>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2/12/2020</a:t>
            </a:fld>
            <a:endParaRPr lang="en-US" dirty="0"/>
          </a:p>
        </p:txBody>
      </p:sp>
      <p:sp>
        <p:nvSpPr>
          <p:cNvPr id="5" name="Footer Placeholder 4">
            <a:extLst>
              <a:ext uri="{FF2B5EF4-FFF2-40B4-BE49-F238E27FC236}">
                <a16:creationId xmlns:a16="http://schemas.microsoft.com/office/drawing/2014/main" id="{38131F90-38D2-4369-B233-69B8A3498F92}"/>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562AFC96-CB65-451E-8A65-7EDCB454C754}"/>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9159116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DAD5B-A520-4680-954C-07E4254CD5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8D990F-40C9-4598-AB1B-DECEC7E69E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E44088EA-FE13-45CA-AA82-DA6C2908A1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726A230-673C-44A2-BC0E-DE6982697DCD}"/>
              </a:ext>
            </a:extLst>
          </p:cNvPr>
          <p:cNvSpPr>
            <a:spLocks noGrp="1"/>
          </p:cNvSpPr>
          <p:nvPr>
            <p:ph type="dt" sz="half" idx="10"/>
          </p:nvPr>
        </p:nvSpPr>
        <p:spPr/>
        <p:txBody>
          <a:bodyPr/>
          <a:lstStyle/>
          <a:p>
            <a:fld id="{44E35D53-4F16-4ACE-8382-73FFCA8BCEED}" type="datetimeFigureOut">
              <a:rPr lang="en-US" smtClean="0"/>
              <a:t>2/12/2020</a:t>
            </a:fld>
            <a:endParaRPr lang="en-US" dirty="0"/>
          </a:p>
        </p:txBody>
      </p:sp>
      <p:sp>
        <p:nvSpPr>
          <p:cNvPr id="6" name="Footer Placeholder 5">
            <a:extLst>
              <a:ext uri="{FF2B5EF4-FFF2-40B4-BE49-F238E27FC236}">
                <a16:creationId xmlns:a16="http://schemas.microsoft.com/office/drawing/2014/main" id="{D3E29900-DD73-4120-B25E-89A65A06BDC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6BFFB32-4F67-4A5E-9CE0-7A567C2B11E3}"/>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9359873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9306F-8CFD-490E-BAF7-995E3F82DA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87F0E7C-D10E-4E5B-A3F9-C582E41F78D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83A819-8B2A-4232-96AB-02D5AAC8AA76}"/>
              </a:ext>
            </a:extLst>
          </p:cNvPr>
          <p:cNvSpPr>
            <a:spLocks noGrp="1"/>
          </p:cNvSpPr>
          <p:nvPr>
            <p:ph type="dt" sz="half" idx="10"/>
          </p:nvPr>
        </p:nvSpPr>
        <p:spPr/>
        <p:txBody>
          <a:bodyPr/>
          <a:lstStyle/>
          <a:p>
            <a:fld id="{44E35D53-4F16-4ACE-8382-73FFCA8BCEED}" type="datetimeFigureOut">
              <a:rPr lang="en-US" smtClean="0"/>
              <a:t>2/12/2020</a:t>
            </a:fld>
            <a:endParaRPr lang="en-US" dirty="0"/>
          </a:p>
        </p:txBody>
      </p:sp>
      <p:sp>
        <p:nvSpPr>
          <p:cNvPr id="5" name="Footer Placeholder 4">
            <a:extLst>
              <a:ext uri="{FF2B5EF4-FFF2-40B4-BE49-F238E27FC236}">
                <a16:creationId xmlns:a16="http://schemas.microsoft.com/office/drawing/2014/main" id="{54AA0272-3281-437C-A541-D27E3E476AC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7C23EB0-A0D7-4410-ADC4-2645A3CD8C7D}"/>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8560475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13022A-93EC-4A5C-8C47-C60DA579D07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6D42E5A-DBA9-4543-9542-518B674B9E8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697204-2B39-4888-92D4-34C38BDEFBEC}"/>
              </a:ext>
            </a:extLst>
          </p:cNvPr>
          <p:cNvSpPr>
            <a:spLocks noGrp="1"/>
          </p:cNvSpPr>
          <p:nvPr>
            <p:ph type="dt" sz="half" idx="10"/>
          </p:nvPr>
        </p:nvSpPr>
        <p:spPr/>
        <p:txBody>
          <a:bodyPr/>
          <a:lstStyle/>
          <a:p>
            <a:fld id="{44E35D53-4F16-4ACE-8382-73FFCA8BCEED}" type="datetimeFigureOut">
              <a:rPr lang="en-US" smtClean="0"/>
              <a:t>2/12/2020</a:t>
            </a:fld>
            <a:endParaRPr lang="en-US" dirty="0"/>
          </a:p>
        </p:txBody>
      </p:sp>
      <p:sp>
        <p:nvSpPr>
          <p:cNvPr id="5" name="Footer Placeholder 4">
            <a:extLst>
              <a:ext uri="{FF2B5EF4-FFF2-40B4-BE49-F238E27FC236}">
                <a16:creationId xmlns:a16="http://schemas.microsoft.com/office/drawing/2014/main" id="{2F616917-0029-4A54-BE47-59AF96FC539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0BE1690-1CF6-41FC-AAF2-BAF2644CD2C0}"/>
              </a:ext>
            </a:extLst>
          </p:cNvPr>
          <p:cNvSpPr>
            <a:spLocks noGrp="1"/>
          </p:cNvSpPr>
          <p:nvPr>
            <p:ph type="sldNum" sz="quarter" idx="12"/>
          </p:nvPr>
        </p:nvSpPr>
        <p:spPr/>
        <p:txBody>
          <a:bodyPr/>
          <a:lstStyle/>
          <a:p>
            <a:fld id="{005605F0-248A-4479-A9E8-D44541D8653D}" type="slidenum">
              <a:rPr lang="en-US" smtClean="0"/>
              <a:t>‹#›</a:t>
            </a:fld>
            <a:endParaRPr lang="en-US" dirty="0"/>
          </a:p>
        </p:txBody>
      </p:sp>
    </p:spTree>
    <p:extLst>
      <p:ext uri="{BB962C8B-B14F-4D97-AF65-F5344CB8AC3E}">
        <p14:creationId xmlns:p14="http://schemas.microsoft.com/office/powerpoint/2010/main" val="2651161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8D5CF-6155-4C0A-B383-C06015F6464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6AC92C9-AB7D-429B-8EDB-5776A8C36C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A6D54CB-07BE-4DB3-BE36-70114B508559}"/>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2/12/2020</a:t>
            </a:fld>
            <a:endParaRPr lang="en-US" dirty="0"/>
          </a:p>
        </p:txBody>
      </p:sp>
      <p:sp>
        <p:nvSpPr>
          <p:cNvPr id="5" name="Footer Placeholder 4">
            <a:extLst>
              <a:ext uri="{FF2B5EF4-FFF2-40B4-BE49-F238E27FC236}">
                <a16:creationId xmlns:a16="http://schemas.microsoft.com/office/drawing/2014/main" id="{7DB14F3D-1A5C-44F4-B089-3AB0A2520865}"/>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a:extLst>
              <a:ext uri="{FF2B5EF4-FFF2-40B4-BE49-F238E27FC236}">
                <a16:creationId xmlns:a16="http://schemas.microsoft.com/office/drawing/2014/main" id="{470569B6-C3CC-46B4-B672-0D45BBB67112}"/>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97491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72D38-AFDA-4046-A3FB-96D73299AC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2A1E93-8639-4E4E-AEC9-5AFA0E21F81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CDE66EA-7626-4214-8CB8-460988C7429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08584A8-ACEC-4FFB-961C-9985505938B3}"/>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2/12/2020</a:t>
            </a:fld>
            <a:endParaRPr lang="en-US" dirty="0"/>
          </a:p>
        </p:txBody>
      </p:sp>
      <p:sp>
        <p:nvSpPr>
          <p:cNvPr id="6" name="Footer Placeholder 5">
            <a:extLst>
              <a:ext uri="{FF2B5EF4-FFF2-40B4-BE49-F238E27FC236}">
                <a16:creationId xmlns:a16="http://schemas.microsoft.com/office/drawing/2014/main" id="{45CC2722-95A1-488E-AB4F-8323C8944998}"/>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2F17789F-7F9A-46B0-A6B1-6F9B8B6C4232}"/>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833303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53AD4-F378-4401-A225-D8E0057D096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36F4DAE-37B9-4471-9A83-E7446CB2E8B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77DE149-951F-4F24-8BFD-BF3F4A4C98B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A672CB1-7E95-4915-8990-249D5F8E37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046976D-E27F-4F3C-AFD6-F69F51E2B4F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6CB133B-7186-4D93-B0FB-894112844BCC}"/>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2/12/2020</a:t>
            </a:fld>
            <a:endParaRPr lang="en-US" dirty="0"/>
          </a:p>
        </p:txBody>
      </p:sp>
      <p:sp>
        <p:nvSpPr>
          <p:cNvPr id="8" name="Footer Placeholder 7">
            <a:extLst>
              <a:ext uri="{FF2B5EF4-FFF2-40B4-BE49-F238E27FC236}">
                <a16:creationId xmlns:a16="http://schemas.microsoft.com/office/drawing/2014/main" id="{1A6D8D1D-AA51-4654-83A9-BA1E636DDEE5}"/>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9" name="Slide Number Placeholder 8">
            <a:extLst>
              <a:ext uri="{FF2B5EF4-FFF2-40B4-BE49-F238E27FC236}">
                <a16:creationId xmlns:a16="http://schemas.microsoft.com/office/drawing/2014/main" id="{AFE4DE83-CE8D-4986-A625-E30E734E1BFD}"/>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438856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DA7AC-8A67-404A-A286-9530B4327DA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8E61078-F34D-46F0-AD35-8DA3953FA363}"/>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2/12/2020</a:t>
            </a:fld>
            <a:endParaRPr lang="en-US" dirty="0"/>
          </a:p>
        </p:txBody>
      </p:sp>
      <p:sp>
        <p:nvSpPr>
          <p:cNvPr id="4" name="Footer Placeholder 3">
            <a:extLst>
              <a:ext uri="{FF2B5EF4-FFF2-40B4-BE49-F238E27FC236}">
                <a16:creationId xmlns:a16="http://schemas.microsoft.com/office/drawing/2014/main" id="{C561E696-0807-42ED-BE1B-8A2C7237D456}"/>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5" name="Slide Number Placeholder 4">
            <a:extLst>
              <a:ext uri="{FF2B5EF4-FFF2-40B4-BE49-F238E27FC236}">
                <a16:creationId xmlns:a16="http://schemas.microsoft.com/office/drawing/2014/main" id="{0588F6DC-F1C0-4C42-92E5-55188E57FA61}"/>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296869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85FF88-F5C6-4613-878E-670C3788EA46}"/>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2/12/2020</a:t>
            </a:fld>
            <a:endParaRPr lang="en-US" dirty="0"/>
          </a:p>
        </p:txBody>
      </p:sp>
      <p:sp>
        <p:nvSpPr>
          <p:cNvPr id="3" name="Footer Placeholder 2">
            <a:extLst>
              <a:ext uri="{FF2B5EF4-FFF2-40B4-BE49-F238E27FC236}">
                <a16:creationId xmlns:a16="http://schemas.microsoft.com/office/drawing/2014/main" id="{1C7983DA-899D-4A58-946E-0E7FCF3ED2FD}"/>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4" name="Slide Number Placeholder 3">
            <a:extLst>
              <a:ext uri="{FF2B5EF4-FFF2-40B4-BE49-F238E27FC236}">
                <a16:creationId xmlns:a16="http://schemas.microsoft.com/office/drawing/2014/main" id="{97E4C254-68D3-4877-837D-F245A790384E}"/>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1062957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87811-8363-4F01-941B-60D3DFA22F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1B290E-AA4B-4FBA-9BEB-D9D985C670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5AAC57-3F05-4772-A6FC-E6EA18CFBE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63AA493-FE62-41F5-A6D3-28CABA5E398B}"/>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2/12/2020</a:t>
            </a:fld>
            <a:endParaRPr lang="en-US" dirty="0"/>
          </a:p>
        </p:txBody>
      </p:sp>
      <p:sp>
        <p:nvSpPr>
          <p:cNvPr id="6" name="Footer Placeholder 5">
            <a:extLst>
              <a:ext uri="{FF2B5EF4-FFF2-40B4-BE49-F238E27FC236}">
                <a16:creationId xmlns:a16="http://schemas.microsoft.com/office/drawing/2014/main" id="{77FA7F15-87D1-4E01-BCBD-ACAD99B592B4}"/>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E102DBB0-9FA6-44ED-8235-903281B79AB1}"/>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1149021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B338E-B560-43AD-B90C-1DED398E43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0B0D2D3-83F7-47B6-93BC-33999248B2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9FE62009-5F19-4574-AABD-8B4943316E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AABEDB0-D348-4B5B-BFC7-01AACA98F2DD}"/>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2/12/2020</a:t>
            </a:fld>
            <a:endParaRPr lang="en-US" dirty="0"/>
          </a:p>
        </p:txBody>
      </p:sp>
      <p:sp>
        <p:nvSpPr>
          <p:cNvPr id="6" name="Footer Placeholder 5">
            <a:extLst>
              <a:ext uri="{FF2B5EF4-FFF2-40B4-BE49-F238E27FC236}">
                <a16:creationId xmlns:a16="http://schemas.microsoft.com/office/drawing/2014/main" id="{E9720053-CB67-457F-A6D3-B97BE0BC7D4C}"/>
              </a:ext>
            </a:extLst>
          </p:cNvPr>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a:extLst>
              <a:ext uri="{FF2B5EF4-FFF2-40B4-BE49-F238E27FC236}">
                <a16:creationId xmlns:a16="http://schemas.microsoft.com/office/drawing/2014/main" id="{8A549017-E711-42E5-9488-C8C95EF97D20}"/>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dirty="0"/>
          </a:p>
        </p:txBody>
      </p:sp>
    </p:spTree>
    <p:extLst>
      <p:ext uri="{BB962C8B-B14F-4D97-AF65-F5344CB8AC3E}">
        <p14:creationId xmlns:p14="http://schemas.microsoft.com/office/powerpoint/2010/main" val="929036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5000">
              <a:schemeClr val="accent1">
                <a:lumMod val="5000"/>
                <a:lumOff val="95000"/>
              </a:schemeClr>
            </a:gs>
            <a:gs pos="88000">
              <a:schemeClr val="accent1">
                <a:lumMod val="45000"/>
                <a:lumOff val="55000"/>
              </a:schemeClr>
            </a:gs>
            <a:gs pos="100000">
              <a:schemeClr val="accent1">
                <a:lumMod val="45000"/>
                <a:lumOff val="55000"/>
              </a:schemeClr>
            </a:gs>
            <a:gs pos="100000">
              <a:schemeClr val="accent1">
                <a:lumMod val="30000"/>
                <a:lumOff val="70000"/>
              </a:schemeClr>
            </a:gs>
          </a:gsLst>
          <a:lin ang="189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A3F648-457D-42F6-9B07-D030D124D2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0F9ED09-A6B2-4B78-8450-F048CC0576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BB0A726D-4BF8-4BD4-8CD3-DD02CC327700}"/>
              </a:ext>
            </a:extLst>
          </p:cNvPr>
          <p:cNvSpPr txBox="1">
            <a:spLocks/>
          </p:cNvSpPr>
          <p:nvPr userDrawn="1"/>
        </p:nvSpPr>
        <p:spPr>
          <a:xfrm>
            <a:off x="7039987" y="93579"/>
            <a:ext cx="7315200" cy="365125"/>
          </a:xfrm>
          <a:prstGeom prst="rect">
            <a:avLst/>
          </a:prstGeom>
        </p:spPr>
        <p:txBody>
          <a:bodyPr/>
          <a:lstStyle>
            <a:defPPr>
              <a:defRPr lang="en-US"/>
            </a:defPPr>
            <a:lvl1pPr marL="0" algn="l" defTabSz="914400" rtl="0" eaLnBrk="1" latinLnBrk="0" hangingPunct="1">
              <a:defRPr sz="2400" b="1"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HIV Rapid POC Training Program</a:t>
            </a:r>
          </a:p>
        </p:txBody>
      </p:sp>
      <p:pic>
        <p:nvPicPr>
          <p:cNvPr id="8" name="Picture 7">
            <a:extLst>
              <a:ext uri="{FF2B5EF4-FFF2-40B4-BE49-F238E27FC236}">
                <a16:creationId xmlns:a16="http://schemas.microsoft.com/office/drawing/2014/main" id="{1B3D5A57-209D-43E2-A8DE-D6BA60AF4C6D}"/>
              </a:ext>
            </a:extLst>
          </p:cNvPr>
          <p:cNvPicPr>
            <a:picLocks noChangeAspect="1"/>
          </p:cNvPicPr>
          <p:nvPr userDrawn="1"/>
        </p:nvPicPr>
        <p:blipFill>
          <a:blip r:embed="rId13" cstate="screen">
            <a:extLst>
              <a:ext uri="{28A0092B-C50C-407E-A947-70E740481C1C}">
                <a14:useLocalDpi xmlns:a14="http://schemas.microsoft.com/office/drawing/2010/main"/>
              </a:ext>
            </a:extLst>
          </a:blip>
          <a:stretch>
            <a:fillRect/>
          </a:stretch>
        </p:blipFill>
        <p:spPr>
          <a:xfrm>
            <a:off x="11183817" y="99537"/>
            <a:ext cx="737381" cy="737381"/>
          </a:xfrm>
          <a:prstGeom prst="rect">
            <a:avLst/>
          </a:prstGeom>
        </p:spPr>
      </p:pic>
      <p:sp>
        <p:nvSpPr>
          <p:cNvPr id="9" name="Slide Number Placeholder 5">
            <a:extLst>
              <a:ext uri="{FF2B5EF4-FFF2-40B4-BE49-F238E27FC236}">
                <a16:creationId xmlns:a16="http://schemas.microsoft.com/office/drawing/2014/main" id="{2E8C6C0B-4AD0-4A2C-894E-705EECAE1761}"/>
              </a:ext>
            </a:extLst>
          </p:cNvPr>
          <p:cNvSpPr>
            <a:spLocks noGrp="1"/>
          </p:cNvSpPr>
          <p:nvPr>
            <p:ph type="sldNum" sz="quarter" idx="4"/>
          </p:nvPr>
        </p:nvSpPr>
        <p:spPr>
          <a:xfrm>
            <a:off x="0" y="6492875"/>
            <a:ext cx="5176911" cy="365125"/>
          </a:xfrm>
          <a:prstGeom prst="rect">
            <a:avLst/>
          </a:prstGeom>
        </p:spPr>
        <p:txBody>
          <a:bodyPr/>
          <a:lstStyle>
            <a:lvl1pPr>
              <a:defRPr sz="1800">
                <a:solidFill>
                  <a:schemeClr val="bg2">
                    <a:lumMod val="50000"/>
                  </a:schemeClr>
                </a:solidFill>
              </a:defRPr>
            </a:lvl1pPr>
          </a:lstStyle>
          <a:p>
            <a:r>
              <a:rPr lang="en-US" dirty="0"/>
              <a:t>AIDS Bureau, Ministry of Health and Long Term Care</a:t>
            </a:r>
          </a:p>
        </p:txBody>
      </p:sp>
    </p:spTree>
    <p:extLst>
      <p:ext uri="{BB962C8B-B14F-4D97-AF65-F5344CB8AC3E}">
        <p14:creationId xmlns:p14="http://schemas.microsoft.com/office/powerpoint/2010/main" val="2956105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C6AB31-6799-49C8-ADE4-7C3E67E8B6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5237DC3-BA90-41B2-88B2-EF6EB10569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759F0B-1EBC-4D26-9958-A4405FA2E1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E35D53-4F16-4ACE-8382-73FFCA8BCEED}" type="datetimeFigureOut">
              <a:rPr lang="en-US" smtClean="0"/>
              <a:t>2/12/2020</a:t>
            </a:fld>
            <a:endParaRPr lang="en-US" dirty="0"/>
          </a:p>
        </p:txBody>
      </p:sp>
      <p:sp>
        <p:nvSpPr>
          <p:cNvPr id="5" name="Footer Placeholder 4">
            <a:extLst>
              <a:ext uri="{FF2B5EF4-FFF2-40B4-BE49-F238E27FC236}">
                <a16:creationId xmlns:a16="http://schemas.microsoft.com/office/drawing/2014/main" id="{1BA7053D-A32D-4B47-9A99-B7536F88CA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32058D69-2407-4ABE-93AC-4CA10A82E7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5605F0-248A-4479-A9E8-D44541D8653D}" type="slidenum">
              <a:rPr lang="en-US" smtClean="0"/>
              <a:t>‹#›</a:t>
            </a:fld>
            <a:endParaRPr lang="en-US" dirty="0"/>
          </a:p>
        </p:txBody>
      </p:sp>
    </p:spTree>
    <p:extLst>
      <p:ext uri="{BB962C8B-B14F-4D97-AF65-F5344CB8AC3E}">
        <p14:creationId xmlns:p14="http://schemas.microsoft.com/office/powerpoint/2010/main" val="9943030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6.png"/><Relationship Id="rId4" Type="http://schemas.openxmlformats.org/officeDocument/2006/relationships/image" Target="../media/image15.png"/></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16.png"/><Relationship Id="rId4" Type="http://schemas.openxmlformats.org/officeDocument/2006/relationships/image" Target="../media/image17.jpeg"/></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18.jpeg"/><Relationship Id="rId4" Type="http://schemas.openxmlformats.org/officeDocument/2006/relationships/image" Target="../media/image15.png"/></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19.jpeg"/><Relationship Id="rId5" Type="http://schemas.openxmlformats.org/officeDocument/2006/relationships/image" Target="../media/image15.png"/><Relationship Id="rId4" Type="http://schemas.openxmlformats.org/officeDocument/2006/relationships/image" Target="../media/image16.png"/></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15.png"/><Relationship Id="rId4" Type="http://schemas.openxmlformats.org/officeDocument/2006/relationships/image" Target="../media/image16.png"/></Relationships>
</file>

<file path=ppt/slides/_rels/slide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0.png"/></Relationships>
</file>

<file path=ppt/slides/_rels/slide18.xml.rels><?xml version="1.0" encoding="UTF-8" standalone="yes"?>
<Relationships xmlns="http://schemas.openxmlformats.org/package/2006/relationships"><Relationship Id="rId8" Type="http://schemas.openxmlformats.org/officeDocument/2006/relationships/image" Target="../media/image22.jpeg"/><Relationship Id="rId3" Type="http://schemas.openxmlformats.org/officeDocument/2006/relationships/image" Target="../media/image2.emf"/><Relationship Id="rId7" Type="http://schemas.openxmlformats.org/officeDocument/2006/relationships/image" Target="../media/image19.jpeg"/><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image" Target="../media/image18.jpeg"/><Relationship Id="rId5" Type="http://schemas.openxmlformats.org/officeDocument/2006/relationships/image" Target="../media/image17.jpeg"/><Relationship Id="rId4" Type="http://schemas.openxmlformats.org/officeDocument/2006/relationships/image" Target="../media/image21.jpeg"/></Relationships>
</file>

<file path=ppt/slides/_rels/slide1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publichealthontario.ca/"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emf"/></Relationships>
</file>

<file path=ppt/slides/_rels/slide2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1.jpeg"/><Relationship Id="rId4" Type="http://schemas.openxmlformats.org/officeDocument/2006/relationships/image" Target="../media/image10.jpeg"/></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10494499" cy="1029994"/>
          </a:xfrm>
        </p:spPr>
        <p:txBody>
          <a:bodyPr>
            <a:normAutofit fontScale="90000"/>
          </a:bodyPr>
          <a:lstStyle/>
          <a:p>
            <a:pPr>
              <a:spcAft>
                <a:spcPts val="1800"/>
              </a:spcAft>
              <a:buClr>
                <a:srgbClr val="4A66AC"/>
              </a:buClr>
            </a:pPr>
            <a:r>
              <a:rPr lang="en-CA" dirty="0"/>
              <a:t>After completing this unit you will be able to :</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965200" y="2484120"/>
            <a:ext cx="9639300" cy="3945522"/>
          </a:xfrm>
        </p:spPr>
        <p:txBody>
          <a:bodyPr>
            <a:normAutofit/>
          </a:bodyPr>
          <a:lstStyle/>
          <a:p>
            <a:pPr lvl="0" algn="ctr">
              <a:spcAft>
                <a:spcPts val="1200"/>
              </a:spcAft>
              <a:buClr>
                <a:srgbClr val="4A66AC"/>
              </a:buClr>
            </a:pPr>
            <a:r>
              <a:rPr lang="en-US" b="1" dirty="0"/>
              <a:t>FOR COMPLETION OF THE NOMINAL TEST FORM</a:t>
            </a:r>
            <a:endParaRPr lang="en-CA" b="1" dirty="0"/>
          </a:p>
          <a:p>
            <a:pPr marL="342900" lvl="0" indent="-342900">
              <a:spcBef>
                <a:spcPts val="1800"/>
              </a:spcBef>
              <a:buClr>
                <a:srgbClr val="4A66AC"/>
              </a:buClr>
              <a:buFont typeface="Wingdings" panose="05000000000000000000" pitchFamily="2" charset="2"/>
              <a:buChar char="v"/>
            </a:pPr>
            <a:r>
              <a:rPr lang="en-CA" dirty="0"/>
              <a:t>Accurately complete the form that you will submit to the Public Health Ontario Laboratories (PHOL) for HIV rapid POC test results and additional HIV testing requests </a:t>
            </a:r>
          </a:p>
          <a:p>
            <a:pPr marL="342900" lvl="0" indent="-342900">
              <a:spcBef>
                <a:spcPts val="1800"/>
              </a:spcBef>
              <a:buClr>
                <a:srgbClr val="4A66AC"/>
              </a:buClr>
              <a:buFont typeface="Wingdings" panose="05000000000000000000" pitchFamily="2" charset="2"/>
              <a:buChar char="v"/>
            </a:pPr>
            <a:r>
              <a:rPr lang="en-CA" dirty="0"/>
              <a:t>Use the stickers provided by the </a:t>
            </a:r>
            <a:r>
              <a:rPr lang="en-CA" dirty="0" smtClean="0"/>
              <a:t>Ministry </a:t>
            </a:r>
            <a:r>
              <a:rPr lang="en-CA" dirty="0"/>
              <a:t>of Health </a:t>
            </a:r>
            <a:r>
              <a:rPr lang="en-CA" dirty="0" smtClean="0"/>
              <a:t>to </a:t>
            </a:r>
            <a:r>
              <a:rPr lang="en-CA" dirty="0"/>
              <a:t>notify PHOL of HIV rapid testing results and request </a:t>
            </a:r>
            <a:r>
              <a:rPr lang="en-CA" dirty="0" smtClean="0"/>
              <a:t>additional testing </a:t>
            </a:r>
            <a:endParaRPr lang="en-CA" dirty="0"/>
          </a:p>
          <a:p>
            <a:pPr marL="342900" lvl="0" indent="-342900">
              <a:spcBef>
                <a:spcPts val="1800"/>
              </a:spcBef>
              <a:buClr>
                <a:srgbClr val="4A66AC"/>
              </a:buClr>
              <a:buFont typeface="Wingdings" panose="05000000000000000000" pitchFamily="2" charset="2"/>
              <a:buChar char="v"/>
            </a:pPr>
            <a:r>
              <a:rPr lang="en-CA" dirty="0"/>
              <a:t>Complete the daily testing log to maintain the quality of testing at your site</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en-US" sz="2000" b="1" dirty="0">
                <a:solidFill>
                  <a:schemeClr val="bg1"/>
                </a:solidFill>
              </a:rPr>
              <a:t>MODULE: Requisitions and Reporting (Nominal)</a:t>
            </a:r>
          </a:p>
        </p:txBody>
      </p:sp>
    </p:spTree>
    <p:extLst>
      <p:ext uri="{BB962C8B-B14F-4D97-AF65-F5344CB8AC3E}">
        <p14:creationId xmlns:p14="http://schemas.microsoft.com/office/powerpoint/2010/main" val="37882079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44189" y="1486592"/>
            <a:ext cx="10494499" cy="762392"/>
          </a:xfrm>
        </p:spPr>
        <p:txBody>
          <a:bodyPr>
            <a:normAutofit/>
          </a:bodyPr>
          <a:lstStyle/>
          <a:p>
            <a:pPr>
              <a:spcAft>
                <a:spcPts val="1800"/>
              </a:spcAft>
              <a:buClr>
                <a:srgbClr val="4A66AC"/>
              </a:buClr>
            </a:pPr>
            <a:r>
              <a:rPr lang="en-CA" dirty="0"/>
              <a:t>When NOT Submitting a Sample</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utoShape 3"/>
          <p:cNvSpPr>
            <a:spLocks noChangeAspect="1" noChangeArrowheads="1" noTextEdit="1"/>
          </p:cNvSpPr>
          <p:nvPr/>
        </p:nvSpPr>
        <p:spPr bwMode="auto">
          <a:xfrm>
            <a:off x="10280650" y="1038225"/>
            <a:ext cx="191135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4" name="TextBox 13">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en-US" sz="2000" b="1" dirty="0">
                <a:solidFill>
                  <a:schemeClr val="bg1"/>
                </a:solidFill>
              </a:rPr>
              <a:t>MODULE: Requisitions and Reporting (Nominal)</a:t>
            </a:r>
          </a:p>
        </p:txBody>
      </p:sp>
      <p:sp>
        <p:nvSpPr>
          <p:cNvPr id="15" name="Subtitle 2">
            <a:extLst>
              <a:ext uri="{FF2B5EF4-FFF2-40B4-BE49-F238E27FC236}">
                <a16:creationId xmlns:a16="http://schemas.microsoft.com/office/drawing/2014/main" id="{8365A299-7067-41F3-96D1-6126C68ADEA1}"/>
              </a:ext>
            </a:extLst>
          </p:cNvPr>
          <p:cNvSpPr txBox="1">
            <a:spLocks/>
          </p:cNvSpPr>
          <p:nvPr/>
        </p:nvSpPr>
        <p:spPr>
          <a:xfrm>
            <a:off x="959692" y="2138172"/>
            <a:ext cx="5980934" cy="4719828"/>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800"/>
              </a:spcBef>
              <a:buClr>
                <a:srgbClr val="4A66AC"/>
              </a:buClr>
            </a:pPr>
            <a:endParaRPr lang="en-US" sz="2000" dirty="0"/>
          </a:p>
          <a:p>
            <a:pPr>
              <a:spcBef>
                <a:spcPts val="800"/>
              </a:spcBef>
              <a:buClr>
                <a:srgbClr val="4A66AC"/>
              </a:buClr>
            </a:pPr>
            <a:r>
              <a:rPr lang="en-US" sz="2000" dirty="0"/>
              <a:t>If only POC testing was done, the patient information should be limited. If you are </a:t>
            </a:r>
            <a:r>
              <a:rPr lang="en-US" sz="2000" u="sng" dirty="0"/>
              <a:t>not submitting a sample </a:t>
            </a:r>
            <a:r>
              <a:rPr lang="en-US" sz="2000" dirty="0"/>
              <a:t>to PHOL:</a:t>
            </a:r>
          </a:p>
          <a:p>
            <a:pPr marL="342900" indent="-342900">
              <a:spcBef>
                <a:spcPts val="800"/>
              </a:spcBef>
              <a:buClr>
                <a:srgbClr val="4A66AC"/>
              </a:buClr>
              <a:buFont typeface="Wingdings" panose="05000000000000000000" pitchFamily="2" charset="2"/>
              <a:buChar char="v"/>
            </a:pPr>
            <a:r>
              <a:rPr lang="en-US" sz="2000" dirty="0"/>
              <a:t>Only put the client’s </a:t>
            </a:r>
            <a:r>
              <a:rPr lang="en-US" sz="2000" u="sng" dirty="0"/>
              <a:t>year of birth </a:t>
            </a:r>
            <a:r>
              <a:rPr lang="en-US" sz="2000" dirty="0"/>
              <a:t>on the form</a:t>
            </a:r>
          </a:p>
          <a:p>
            <a:pPr marL="342900" indent="-342900">
              <a:spcBef>
                <a:spcPts val="800"/>
              </a:spcBef>
              <a:buClr>
                <a:srgbClr val="4A66AC"/>
              </a:buClr>
              <a:buFont typeface="Wingdings" panose="05000000000000000000" pitchFamily="2" charset="2"/>
              <a:buChar char="v"/>
            </a:pPr>
            <a:r>
              <a:rPr lang="en-US" sz="2000" dirty="0"/>
              <a:t>Don’t use the client’s name, use an identification code</a:t>
            </a:r>
          </a:p>
          <a:p>
            <a:pPr marL="342900" indent="-342900">
              <a:spcBef>
                <a:spcPts val="800"/>
              </a:spcBef>
              <a:buClr>
                <a:srgbClr val="4A66AC"/>
              </a:buClr>
              <a:buFont typeface="Wingdings" panose="05000000000000000000" pitchFamily="2" charset="2"/>
              <a:buChar char="v"/>
            </a:pPr>
            <a:endParaRPr lang="en-US" sz="2000" dirty="0"/>
          </a:p>
        </p:txBody>
      </p:sp>
      <p:pic>
        <p:nvPicPr>
          <p:cNvPr id="12" name="Picture 11"/>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7046844" y="2233618"/>
            <a:ext cx="4570888" cy="3409314"/>
          </a:xfrm>
          <a:prstGeom prst="rect">
            <a:avLst/>
          </a:prstGeom>
          <a:ln>
            <a:solidFill>
              <a:schemeClr val="tx1"/>
            </a:solidFill>
          </a:ln>
        </p:spPr>
      </p:pic>
      <p:sp>
        <p:nvSpPr>
          <p:cNvPr id="6" name="TextBox 5"/>
          <p:cNvSpPr txBox="1"/>
          <p:nvPr/>
        </p:nvSpPr>
        <p:spPr>
          <a:xfrm>
            <a:off x="2159306" y="4274545"/>
            <a:ext cx="4021156" cy="1323439"/>
          </a:xfrm>
          <a:prstGeom prst="rect">
            <a:avLst/>
          </a:prstGeom>
          <a:noFill/>
        </p:spPr>
        <p:txBody>
          <a:bodyPr wrap="square" rtlCol="0">
            <a:spAutoFit/>
          </a:bodyPr>
          <a:lstStyle/>
          <a:p>
            <a:r>
              <a:rPr lang="en-US" sz="2000" b="1" i="1" dirty="0">
                <a:solidFill>
                  <a:srgbClr val="4A66AC"/>
                </a:solidFill>
              </a:rPr>
              <a:t>Suggested code</a:t>
            </a:r>
          </a:p>
          <a:p>
            <a:r>
              <a:rPr lang="en-US" sz="2000" dirty="0"/>
              <a:t>If you saw Jack Smith on July 3, 2019, the code could be:</a:t>
            </a:r>
          </a:p>
          <a:p>
            <a:r>
              <a:rPr lang="en-US" sz="2000" dirty="0"/>
              <a:t>                    </a:t>
            </a:r>
            <a:r>
              <a:rPr lang="en-US" sz="2000" b="1" dirty="0"/>
              <a:t>JS-03072019</a:t>
            </a:r>
            <a:endParaRPr lang="en-CA" sz="2000" b="1" dirty="0"/>
          </a:p>
        </p:txBody>
      </p:sp>
      <p:sp>
        <p:nvSpPr>
          <p:cNvPr id="16" name="TextBox 15"/>
          <p:cNvSpPr txBox="1"/>
          <p:nvPr/>
        </p:nvSpPr>
        <p:spPr>
          <a:xfrm>
            <a:off x="879514" y="5782021"/>
            <a:ext cx="10600062" cy="707886"/>
          </a:xfrm>
          <a:prstGeom prst="rect">
            <a:avLst/>
          </a:prstGeom>
          <a:noFill/>
        </p:spPr>
        <p:txBody>
          <a:bodyPr wrap="square" rtlCol="0">
            <a:spAutoFit/>
          </a:bodyPr>
          <a:lstStyle/>
          <a:p>
            <a:r>
              <a:rPr lang="en-US" sz="2000" b="1" dirty="0">
                <a:solidFill>
                  <a:srgbClr val="4A66AC"/>
                </a:solidFill>
              </a:rPr>
              <a:t>Your site will order </a:t>
            </a:r>
            <a:r>
              <a:rPr lang="en-US" sz="2000" b="1" dirty="0" smtClean="0">
                <a:solidFill>
                  <a:srgbClr val="4A66AC"/>
                </a:solidFill>
              </a:rPr>
              <a:t>stickers </a:t>
            </a:r>
            <a:r>
              <a:rPr lang="en-US" sz="2000" b="1" dirty="0">
                <a:solidFill>
                  <a:srgbClr val="4A66AC"/>
                </a:solidFill>
              </a:rPr>
              <a:t>from the Ministry to flag forms that are not submitted with samples. </a:t>
            </a:r>
            <a:r>
              <a:rPr lang="en-US" sz="2000" b="1" dirty="0" smtClean="0">
                <a:solidFill>
                  <a:srgbClr val="4A66AC"/>
                </a:solidFill>
              </a:rPr>
              <a:t>We will review the sticker system, as we review possible testing scenarios.</a:t>
            </a:r>
            <a:endParaRPr lang="en-CA" sz="2000" b="1" dirty="0">
              <a:solidFill>
                <a:srgbClr val="4A66AC"/>
              </a:solidFill>
            </a:endParaRPr>
          </a:p>
        </p:txBody>
      </p:sp>
    </p:spTree>
    <p:extLst>
      <p:ext uri="{BB962C8B-B14F-4D97-AF65-F5344CB8AC3E}">
        <p14:creationId xmlns:p14="http://schemas.microsoft.com/office/powerpoint/2010/main" val="2652020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77239" y="1596760"/>
            <a:ext cx="10494499" cy="762392"/>
          </a:xfrm>
        </p:spPr>
        <p:txBody>
          <a:bodyPr>
            <a:normAutofit/>
          </a:bodyPr>
          <a:lstStyle/>
          <a:p>
            <a:pPr>
              <a:spcAft>
                <a:spcPts val="1800"/>
              </a:spcAft>
              <a:buClr>
                <a:srgbClr val="4A66AC"/>
              </a:buClr>
            </a:pPr>
            <a:r>
              <a:rPr lang="en-CA" dirty="0" smtClean="0"/>
              <a:t>Testing Scenarios</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30714" y="2390528"/>
            <a:ext cx="8660393" cy="4619872"/>
          </a:xfrm>
        </p:spPr>
        <p:txBody>
          <a:bodyPr>
            <a:normAutofit lnSpcReduction="10000"/>
          </a:bodyPr>
          <a:lstStyle/>
          <a:p>
            <a:pPr>
              <a:spcBef>
                <a:spcPts val="0"/>
              </a:spcBef>
              <a:spcAft>
                <a:spcPts val="1800"/>
              </a:spcAft>
              <a:buClr>
                <a:srgbClr val="4A66AC"/>
              </a:buClr>
            </a:pPr>
            <a:r>
              <a:rPr lang="en-US" sz="2200" dirty="0"/>
              <a:t>Here are some scenarios you will encounter when testing clients :</a:t>
            </a:r>
          </a:p>
          <a:p>
            <a:pPr marL="457200" indent="-457200">
              <a:spcBef>
                <a:spcPts val="0"/>
              </a:spcBef>
              <a:spcAft>
                <a:spcPts val="1800"/>
              </a:spcAft>
              <a:buClr>
                <a:srgbClr val="4A66AC"/>
              </a:buClr>
              <a:buFont typeface="+mj-lt"/>
              <a:buAutoNum type="arabicParenR"/>
            </a:pPr>
            <a:r>
              <a:rPr lang="en-US" sz="2200" dirty="0"/>
              <a:t>Your client requests standard testing (You did not do a rapid test.)</a:t>
            </a:r>
          </a:p>
          <a:p>
            <a:pPr marL="457200" indent="-457200">
              <a:spcBef>
                <a:spcPts val="0"/>
              </a:spcBef>
              <a:spcAft>
                <a:spcPts val="1800"/>
              </a:spcAft>
              <a:buClr>
                <a:srgbClr val="4A66AC"/>
              </a:buClr>
              <a:buFont typeface="+mj-lt"/>
              <a:buAutoNum type="arabicParenR"/>
            </a:pPr>
            <a:r>
              <a:rPr lang="en-US" sz="2200" dirty="0"/>
              <a:t>You perform </a:t>
            </a:r>
            <a:r>
              <a:rPr lang="en-CA" sz="2200" dirty="0"/>
              <a:t>a rapid POC test - it is non-reactive </a:t>
            </a:r>
            <a:r>
              <a:rPr lang="en-CA" sz="2200" i="1" dirty="0"/>
              <a:t>and</a:t>
            </a:r>
            <a:r>
              <a:rPr lang="en-CA" sz="2200" dirty="0"/>
              <a:t> outside the window period</a:t>
            </a:r>
            <a:r>
              <a:rPr lang="en-US" sz="2200" dirty="0"/>
              <a:t>. </a:t>
            </a:r>
          </a:p>
          <a:p>
            <a:pPr marL="457200" indent="-457200">
              <a:spcBef>
                <a:spcPts val="0"/>
              </a:spcBef>
              <a:spcAft>
                <a:spcPts val="1800"/>
              </a:spcAft>
              <a:buClr>
                <a:srgbClr val="4A66AC"/>
              </a:buClr>
              <a:buFont typeface="+mj-lt"/>
              <a:buAutoNum type="arabicParenR"/>
            </a:pPr>
            <a:r>
              <a:rPr lang="en-US" sz="2200" dirty="0"/>
              <a:t>You perform </a:t>
            </a:r>
            <a:r>
              <a:rPr lang="en-CA" sz="2200" dirty="0"/>
              <a:t>a rapid POC test and it is non-reactive</a:t>
            </a:r>
            <a:r>
              <a:rPr lang="en-US" sz="2200" dirty="0"/>
              <a:t>. However, the client is from a priority population, has had a very recent high risk exposure (in the last 2-4 weeks or with current signs of acute HIV infection).</a:t>
            </a:r>
          </a:p>
          <a:p>
            <a:pPr marL="457200" indent="-457200">
              <a:spcBef>
                <a:spcPts val="0"/>
              </a:spcBef>
              <a:spcAft>
                <a:spcPts val="1800"/>
              </a:spcAft>
              <a:buClr>
                <a:srgbClr val="4A66AC"/>
              </a:buClr>
              <a:buFont typeface="+mj-lt"/>
              <a:buAutoNum type="arabicParenR"/>
            </a:pPr>
            <a:r>
              <a:rPr lang="en-US" sz="2200" dirty="0"/>
              <a:t>You perform </a:t>
            </a:r>
            <a:r>
              <a:rPr lang="en-CA" sz="2200" dirty="0"/>
              <a:t>a rapid POC test and it is reactive</a:t>
            </a:r>
            <a:r>
              <a:rPr lang="en-US" sz="2200" dirty="0"/>
              <a:t>. </a:t>
            </a:r>
          </a:p>
          <a:p>
            <a:pPr marL="457200" indent="-457200">
              <a:spcBef>
                <a:spcPts val="0"/>
              </a:spcBef>
              <a:spcAft>
                <a:spcPts val="1800"/>
              </a:spcAft>
              <a:buClr>
                <a:srgbClr val="4A66AC"/>
              </a:buClr>
              <a:buFont typeface="+mj-lt"/>
              <a:buAutoNum type="arabicParenR"/>
            </a:pPr>
            <a:r>
              <a:rPr lang="en-US" sz="2200" dirty="0"/>
              <a:t>Your client has two invalid POC tests, and you are submitting a sample for </a:t>
            </a:r>
            <a:r>
              <a:rPr lang="en-US" sz="2200" dirty="0" smtClean="0"/>
              <a:t>testing.</a:t>
            </a:r>
            <a:endParaRPr lang="en-US" sz="2200" b="1" dirty="0">
              <a:solidFill>
                <a:srgbClr val="4A66AC"/>
              </a:solidFill>
            </a:endParaRPr>
          </a:p>
          <a:p>
            <a:pPr>
              <a:spcBef>
                <a:spcPts val="0"/>
              </a:spcBef>
              <a:spcAft>
                <a:spcPts val="1800"/>
              </a:spcAft>
              <a:buClr>
                <a:srgbClr val="4A66AC"/>
              </a:buClr>
            </a:pPr>
            <a:endParaRPr lang="en-US" dirty="0"/>
          </a:p>
          <a:p>
            <a:pPr lvl="1" algn="l">
              <a:spcBef>
                <a:spcPts val="800"/>
              </a:spcBef>
              <a:buClr>
                <a:srgbClr val="4A66AC"/>
              </a:buClr>
            </a:pPr>
            <a:endParaRPr lang="en-US" sz="2200"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utoShape 3"/>
          <p:cNvSpPr>
            <a:spLocks noChangeAspect="1" noChangeArrowheads="1" noTextEdit="1"/>
          </p:cNvSpPr>
          <p:nvPr/>
        </p:nvSpPr>
        <p:spPr bwMode="auto">
          <a:xfrm>
            <a:off x="10280650" y="1038225"/>
            <a:ext cx="191135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0280650" y="1038225"/>
            <a:ext cx="1922463" cy="186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3">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en-US" sz="2000" b="1" dirty="0">
                <a:solidFill>
                  <a:schemeClr val="bg1"/>
                </a:solidFill>
              </a:rPr>
              <a:t>MODULE: Requisitions and Reporting (Nominal)</a:t>
            </a:r>
          </a:p>
        </p:txBody>
      </p:sp>
      <p:pic>
        <p:nvPicPr>
          <p:cNvPr id="6" name="Picture 5"/>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9256818" y="2101678"/>
            <a:ext cx="2145639" cy="2145639"/>
          </a:xfrm>
          <a:prstGeom prst="rect">
            <a:avLst/>
          </a:prstGeom>
        </p:spPr>
      </p:pic>
      <p:pic>
        <p:nvPicPr>
          <p:cNvPr id="7" name="Picture 6"/>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0788759" y="2677868"/>
            <a:ext cx="1105786" cy="1105786"/>
          </a:xfrm>
          <a:prstGeom prst="rect">
            <a:avLst/>
          </a:prstGeom>
        </p:spPr>
      </p:pic>
    </p:spTree>
    <p:extLst>
      <p:ext uri="{BB962C8B-B14F-4D97-AF65-F5344CB8AC3E}">
        <p14:creationId xmlns:p14="http://schemas.microsoft.com/office/powerpoint/2010/main" val="40486251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77239" y="1596760"/>
            <a:ext cx="10494499" cy="762392"/>
          </a:xfrm>
        </p:spPr>
        <p:txBody>
          <a:bodyPr>
            <a:normAutofit/>
          </a:bodyPr>
          <a:lstStyle/>
          <a:p>
            <a:pPr>
              <a:spcAft>
                <a:spcPts val="1800"/>
              </a:spcAft>
              <a:buClr>
                <a:srgbClr val="4A66AC"/>
              </a:buClr>
            </a:pPr>
            <a:r>
              <a:rPr lang="en-CA" dirty="0" smtClean="0"/>
              <a:t>1) Standard </a:t>
            </a:r>
            <a:r>
              <a:rPr lang="en-CA" dirty="0"/>
              <a:t>Testing</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76399" y="2353436"/>
            <a:ext cx="7880999" cy="2836332"/>
          </a:xfrm>
        </p:spPr>
        <p:txBody>
          <a:bodyPr>
            <a:normAutofit/>
          </a:bodyPr>
          <a:lstStyle/>
          <a:p>
            <a:pPr>
              <a:spcBef>
                <a:spcPts val="800"/>
              </a:spcBef>
              <a:spcAft>
                <a:spcPts val="1200"/>
              </a:spcAft>
              <a:buClr>
                <a:srgbClr val="4A66AC"/>
              </a:buClr>
            </a:pPr>
            <a:r>
              <a:rPr lang="en-US" sz="2200" dirty="0"/>
              <a:t>Some of your clients will choose to have a standard HIV test instead of a rapid test. After counselling and consent:</a:t>
            </a:r>
          </a:p>
          <a:p>
            <a:pPr marL="342900" indent="-342900">
              <a:spcBef>
                <a:spcPts val="800"/>
              </a:spcBef>
              <a:spcAft>
                <a:spcPts val="1200"/>
              </a:spcAft>
              <a:buClr>
                <a:srgbClr val="4A66AC"/>
              </a:buClr>
              <a:buFont typeface="Wingdings" panose="05000000000000000000" pitchFamily="2" charset="2"/>
              <a:buChar char="v"/>
            </a:pPr>
            <a:r>
              <a:rPr lang="en-US" sz="2200" dirty="0"/>
              <a:t>Draw and label a tube of </a:t>
            </a:r>
            <a:r>
              <a:rPr lang="en-US" sz="2200" dirty="0" smtClean="0"/>
              <a:t>blood (red </a:t>
            </a:r>
            <a:r>
              <a:rPr lang="en-US" sz="2200" dirty="0"/>
              <a:t>top tube)</a:t>
            </a:r>
          </a:p>
          <a:p>
            <a:pPr marL="342900" indent="-342900">
              <a:spcBef>
                <a:spcPts val="800"/>
              </a:spcBef>
              <a:spcAft>
                <a:spcPts val="1200"/>
              </a:spcAft>
              <a:buClr>
                <a:srgbClr val="4A66AC"/>
              </a:buClr>
              <a:buFont typeface="Wingdings" panose="05000000000000000000" pitchFamily="2" charset="2"/>
              <a:buChar char="v"/>
            </a:pPr>
            <a:r>
              <a:rPr lang="en-US" sz="2200" dirty="0"/>
              <a:t>Complete the form </a:t>
            </a:r>
            <a:r>
              <a:rPr lang="en-US" sz="2200" dirty="0" smtClean="0"/>
              <a:t>fully, including the client’s name and OHIP#</a:t>
            </a:r>
            <a:endParaRPr lang="en-US" sz="2200" dirty="0"/>
          </a:p>
          <a:p>
            <a:pPr marL="342900" indent="-342900">
              <a:spcBef>
                <a:spcPts val="800"/>
              </a:spcBef>
              <a:spcAft>
                <a:spcPts val="1200"/>
              </a:spcAft>
              <a:buClr>
                <a:srgbClr val="4A66AC"/>
              </a:buClr>
              <a:buFont typeface="Wingdings" panose="05000000000000000000" pitchFamily="2" charset="2"/>
              <a:buChar char="v"/>
            </a:pPr>
            <a:r>
              <a:rPr lang="en-US" sz="2200" dirty="0"/>
              <a:t> Ensure that the name and date on the sample matches the name and date on the form.</a:t>
            </a:r>
          </a:p>
          <a:p>
            <a:pPr>
              <a:spcBef>
                <a:spcPts val="800"/>
              </a:spcBef>
              <a:buClr>
                <a:srgbClr val="4A66AC"/>
              </a:buClr>
            </a:pPr>
            <a:endParaRPr lang="en-US" sz="2600"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utoShape 3"/>
          <p:cNvSpPr>
            <a:spLocks noChangeAspect="1" noChangeArrowheads="1" noTextEdit="1"/>
          </p:cNvSpPr>
          <p:nvPr/>
        </p:nvSpPr>
        <p:spPr bwMode="auto">
          <a:xfrm>
            <a:off x="10280650" y="1038225"/>
            <a:ext cx="191135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0280650" y="1038225"/>
            <a:ext cx="1922463" cy="186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3">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en-US" sz="2000" b="1" dirty="0">
                <a:solidFill>
                  <a:schemeClr val="bg1"/>
                </a:solidFill>
              </a:rPr>
              <a:t>MODULE: Requisitions and Reporting (Nominal)</a:t>
            </a:r>
          </a:p>
        </p:txBody>
      </p:sp>
      <p:sp>
        <p:nvSpPr>
          <p:cNvPr id="4" name="TextBox 3"/>
          <p:cNvSpPr txBox="1"/>
          <p:nvPr/>
        </p:nvSpPr>
        <p:spPr>
          <a:xfrm>
            <a:off x="768292" y="5077223"/>
            <a:ext cx="10494499" cy="1600438"/>
          </a:xfrm>
          <a:prstGeom prst="rect">
            <a:avLst/>
          </a:prstGeom>
          <a:noFill/>
        </p:spPr>
        <p:txBody>
          <a:bodyPr wrap="square" rtlCol="0">
            <a:spAutoFit/>
          </a:bodyPr>
          <a:lstStyle/>
          <a:p>
            <a:pPr marL="342900" indent="-342900">
              <a:buClr>
                <a:srgbClr val="4A66AC"/>
              </a:buClr>
              <a:buFont typeface="Wingdings" panose="05000000000000000000" pitchFamily="2" charset="2"/>
              <a:buChar char="v"/>
            </a:pPr>
            <a:r>
              <a:rPr lang="en-US" sz="2200" dirty="0"/>
              <a:t>Submit the tube and requisition</a:t>
            </a:r>
            <a:r>
              <a:rPr lang="en-US" sz="2200" dirty="0" smtClean="0"/>
              <a:t>; enter the test on the daily log if this is the practice at your site. </a:t>
            </a:r>
            <a:r>
              <a:rPr lang="en-US" sz="2200" dirty="0" smtClean="0">
                <a:highlight>
                  <a:srgbClr val="FFFF00"/>
                </a:highlight>
              </a:rPr>
              <a:t> </a:t>
            </a:r>
          </a:p>
          <a:p>
            <a:pPr>
              <a:buClr>
                <a:srgbClr val="4A66AC"/>
              </a:buClr>
            </a:pPr>
            <a:endParaRPr lang="en-US" sz="1400" b="1" dirty="0">
              <a:solidFill>
                <a:srgbClr val="4A66AC"/>
              </a:solidFill>
            </a:endParaRPr>
          </a:p>
          <a:p>
            <a:r>
              <a:rPr lang="en-US" sz="2200" b="1" dirty="0">
                <a:solidFill>
                  <a:srgbClr val="4A66AC"/>
                </a:solidFill>
              </a:rPr>
              <a:t>Book an appointment in approximately one week for the client to return for their result.</a:t>
            </a:r>
          </a:p>
          <a:p>
            <a:endParaRPr lang="en-CA" dirty="0"/>
          </a:p>
        </p:txBody>
      </p:sp>
      <p:sp>
        <p:nvSpPr>
          <p:cNvPr id="6" name="Cross 5"/>
          <p:cNvSpPr/>
          <p:nvPr/>
        </p:nvSpPr>
        <p:spPr>
          <a:xfrm>
            <a:off x="10226564" y="3202966"/>
            <a:ext cx="350875" cy="393405"/>
          </a:xfrm>
          <a:prstGeom prst="plus">
            <a:avLst>
              <a:gd name="adj" fmla="val 3712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7" name="Picture 6"/>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448322" y="2714479"/>
            <a:ext cx="1158949" cy="1158949"/>
          </a:xfrm>
          <a:prstGeom prst="rect">
            <a:avLst/>
          </a:prstGeom>
        </p:spPr>
      </p:pic>
      <p:sp>
        <p:nvSpPr>
          <p:cNvPr id="9" name="TextBox 8"/>
          <p:cNvSpPr txBox="1"/>
          <p:nvPr/>
        </p:nvSpPr>
        <p:spPr>
          <a:xfrm>
            <a:off x="9242127" y="4288764"/>
            <a:ext cx="2369651" cy="400110"/>
          </a:xfrm>
          <a:prstGeom prst="rect">
            <a:avLst/>
          </a:prstGeom>
          <a:noFill/>
        </p:spPr>
        <p:txBody>
          <a:bodyPr wrap="square" rtlCol="0">
            <a:spAutoFit/>
          </a:bodyPr>
          <a:lstStyle/>
          <a:p>
            <a:r>
              <a:rPr lang="en-US" sz="2000" b="1" dirty="0">
                <a:solidFill>
                  <a:srgbClr val="4A66AC"/>
                </a:solidFill>
              </a:rPr>
              <a:t>No Sticker necessary</a:t>
            </a:r>
            <a:endParaRPr lang="en-CA" sz="2000" b="1" dirty="0">
              <a:solidFill>
                <a:srgbClr val="4A66AC"/>
              </a:solidFill>
            </a:endParaRPr>
          </a:p>
        </p:txBody>
      </p:sp>
      <p:pic>
        <p:nvPicPr>
          <p:cNvPr id="16" name="Picture 15"/>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8853558" y="2501464"/>
            <a:ext cx="1478968" cy="1478968"/>
          </a:xfrm>
          <a:prstGeom prst="rect">
            <a:avLst/>
          </a:prstGeom>
        </p:spPr>
      </p:pic>
    </p:spTree>
    <p:extLst>
      <p:ext uri="{BB962C8B-B14F-4D97-AF65-F5344CB8AC3E}">
        <p14:creationId xmlns:p14="http://schemas.microsoft.com/office/powerpoint/2010/main" val="26127491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77239" y="1596760"/>
            <a:ext cx="10494499" cy="762392"/>
          </a:xfrm>
        </p:spPr>
        <p:txBody>
          <a:bodyPr>
            <a:normAutofit/>
          </a:bodyPr>
          <a:lstStyle/>
          <a:p>
            <a:pPr>
              <a:spcAft>
                <a:spcPts val="1800"/>
              </a:spcAft>
              <a:buClr>
                <a:srgbClr val="4A66AC"/>
              </a:buClr>
            </a:pPr>
            <a:r>
              <a:rPr lang="en-CA" dirty="0" smtClean="0"/>
              <a:t>2) A </a:t>
            </a:r>
            <a:r>
              <a:rPr lang="en-CA" dirty="0"/>
              <a:t>Non-reactive POC Test</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76400" y="2406051"/>
            <a:ext cx="8038185" cy="3391787"/>
          </a:xfrm>
        </p:spPr>
        <p:txBody>
          <a:bodyPr>
            <a:normAutofit/>
          </a:bodyPr>
          <a:lstStyle/>
          <a:p>
            <a:pPr>
              <a:spcBef>
                <a:spcPts val="800"/>
              </a:spcBef>
              <a:spcAft>
                <a:spcPts val="1200"/>
              </a:spcAft>
              <a:buClr>
                <a:srgbClr val="4A66AC"/>
              </a:buClr>
            </a:pPr>
            <a:r>
              <a:rPr lang="en-US" sz="2200" dirty="0"/>
              <a:t>After counselling and consent:</a:t>
            </a:r>
          </a:p>
          <a:p>
            <a:pPr marL="342900" indent="-342900">
              <a:spcBef>
                <a:spcPts val="0"/>
              </a:spcBef>
              <a:spcAft>
                <a:spcPts val="1200"/>
              </a:spcAft>
              <a:buClr>
                <a:srgbClr val="4A66AC"/>
              </a:buClr>
              <a:buFont typeface="Wingdings" panose="05000000000000000000" pitchFamily="2" charset="2"/>
              <a:buChar char="v"/>
            </a:pPr>
            <a:r>
              <a:rPr lang="en-US" sz="2200" b="1" dirty="0"/>
              <a:t>You perform a POC test; it is non-reactive and the client is not in the window period</a:t>
            </a:r>
          </a:p>
          <a:p>
            <a:pPr marL="342900" indent="-342900">
              <a:spcBef>
                <a:spcPts val="0"/>
              </a:spcBef>
              <a:spcAft>
                <a:spcPts val="1200"/>
              </a:spcAft>
              <a:buClr>
                <a:srgbClr val="4A66AC"/>
              </a:buClr>
              <a:buFont typeface="Wingdings" panose="05000000000000000000" pitchFamily="2" charset="2"/>
              <a:buChar char="v"/>
            </a:pPr>
            <a:r>
              <a:rPr lang="en-US" sz="2200" dirty="0"/>
              <a:t>Complete the </a:t>
            </a:r>
            <a:r>
              <a:rPr lang="en-US" sz="2200" dirty="0" smtClean="0"/>
              <a:t>patient information section using </a:t>
            </a:r>
            <a:r>
              <a:rPr lang="en-US" sz="2200" dirty="0"/>
              <a:t>a code (not the client’s name) and their year of birth; attach a GREEN “non-reactive” sticker</a:t>
            </a:r>
          </a:p>
          <a:p>
            <a:pPr marL="342900" indent="-342900">
              <a:spcBef>
                <a:spcPts val="0"/>
              </a:spcBef>
              <a:spcAft>
                <a:spcPts val="1200"/>
              </a:spcAft>
              <a:buClr>
                <a:srgbClr val="4A66AC"/>
              </a:buClr>
              <a:buFont typeface="Wingdings" panose="05000000000000000000" pitchFamily="2" charset="2"/>
              <a:buChar char="v"/>
            </a:pPr>
            <a:r>
              <a:rPr lang="en-US" sz="2200" dirty="0"/>
              <a:t>Submit the requisition and enter this test on the daily log</a:t>
            </a:r>
          </a:p>
          <a:p>
            <a:pPr>
              <a:spcBef>
                <a:spcPts val="800"/>
              </a:spcBef>
              <a:buClr>
                <a:srgbClr val="4A66AC"/>
              </a:buClr>
            </a:pPr>
            <a:endParaRPr lang="en-US" sz="2600"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utoShape 3"/>
          <p:cNvSpPr>
            <a:spLocks noChangeAspect="1" noChangeArrowheads="1" noTextEdit="1"/>
          </p:cNvSpPr>
          <p:nvPr/>
        </p:nvSpPr>
        <p:spPr bwMode="auto">
          <a:xfrm>
            <a:off x="10280650" y="1038225"/>
            <a:ext cx="191135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4" name="TextBox 13">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en-US" sz="2000" b="1" dirty="0">
                <a:solidFill>
                  <a:schemeClr val="bg1"/>
                </a:solidFill>
              </a:rPr>
              <a:t>MODULE: Requisitions and Reporting (Nominal)</a:t>
            </a:r>
          </a:p>
        </p:txBody>
      </p:sp>
      <p:sp>
        <p:nvSpPr>
          <p:cNvPr id="4" name="TextBox 3"/>
          <p:cNvSpPr txBox="1"/>
          <p:nvPr/>
        </p:nvSpPr>
        <p:spPr>
          <a:xfrm>
            <a:off x="763537" y="5226330"/>
            <a:ext cx="9535263" cy="1538883"/>
          </a:xfrm>
          <a:prstGeom prst="rect">
            <a:avLst/>
          </a:prstGeom>
          <a:noFill/>
        </p:spPr>
        <p:txBody>
          <a:bodyPr wrap="square" rtlCol="0">
            <a:spAutoFit/>
          </a:bodyPr>
          <a:lstStyle/>
          <a:p>
            <a:pPr marL="342900" indent="-342900">
              <a:spcAft>
                <a:spcPts val="1200"/>
              </a:spcAft>
              <a:buClr>
                <a:srgbClr val="4A66AC"/>
              </a:buClr>
              <a:buFont typeface="Wingdings" panose="05000000000000000000" pitchFamily="2" charset="2"/>
              <a:buChar char="v"/>
            </a:pPr>
            <a:r>
              <a:rPr lang="en-US" sz="2200" dirty="0"/>
              <a:t>Complete post-test counselling. Advise client about further testing (follow-up testing on a high risk exposure or routine testing.)</a:t>
            </a:r>
          </a:p>
          <a:p>
            <a:r>
              <a:rPr lang="en-US" sz="2200" b="1" dirty="0">
                <a:solidFill>
                  <a:srgbClr val="4A66AC"/>
                </a:solidFill>
              </a:rPr>
              <a:t>NOTE: PHOL will issue a standard report for this submission, it can be discarded.</a:t>
            </a:r>
          </a:p>
          <a:p>
            <a:endParaRPr lang="en-CA" dirty="0"/>
          </a:p>
        </p:txBody>
      </p:sp>
      <p:sp>
        <p:nvSpPr>
          <p:cNvPr id="6" name="Cross 5"/>
          <p:cNvSpPr/>
          <p:nvPr/>
        </p:nvSpPr>
        <p:spPr>
          <a:xfrm>
            <a:off x="10058399" y="3423683"/>
            <a:ext cx="350875" cy="393405"/>
          </a:xfrm>
          <a:prstGeom prst="plus">
            <a:avLst>
              <a:gd name="adj" fmla="val 3712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7" name="Picture 6"/>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301177" y="2987749"/>
            <a:ext cx="1158949" cy="1158949"/>
          </a:xfrm>
          <a:prstGeom prst="rect">
            <a:avLst/>
          </a:prstGeom>
        </p:spPr>
      </p:pic>
      <p:pic>
        <p:nvPicPr>
          <p:cNvPr id="5" name="Picture 4"/>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rot="16200000">
            <a:off x="9872683" y="3274144"/>
            <a:ext cx="760259" cy="2541663"/>
          </a:xfrm>
          <a:prstGeom prst="rect">
            <a:avLst/>
          </a:prstGeom>
        </p:spPr>
      </p:pic>
      <p:sp>
        <p:nvSpPr>
          <p:cNvPr id="9" name="TextBox 8"/>
          <p:cNvSpPr txBox="1"/>
          <p:nvPr/>
        </p:nvSpPr>
        <p:spPr>
          <a:xfrm>
            <a:off x="10300771" y="2207482"/>
            <a:ext cx="1432193" cy="2308324"/>
          </a:xfrm>
          <a:prstGeom prst="rect">
            <a:avLst/>
          </a:prstGeom>
          <a:noFill/>
        </p:spPr>
        <p:txBody>
          <a:bodyPr wrap="square" rtlCol="0">
            <a:spAutoFit/>
          </a:bodyPr>
          <a:lstStyle/>
          <a:p>
            <a:r>
              <a:rPr lang="en-US" sz="14400" dirty="0">
                <a:solidFill>
                  <a:srgbClr val="4A66AC"/>
                </a:solidFill>
              </a:rPr>
              <a:t>X</a:t>
            </a:r>
            <a:endParaRPr lang="en-CA" sz="14400" dirty="0">
              <a:solidFill>
                <a:srgbClr val="4A66AC"/>
              </a:solidFill>
            </a:endParaRPr>
          </a:p>
        </p:txBody>
      </p:sp>
      <p:grpSp>
        <p:nvGrpSpPr>
          <p:cNvPr id="13" name="Group 12"/>
          <p:cNvGrpSpPr/>
          <p:nvPr/>
        </p:nvGrpSpPr>
        <p:grpSpPr>
          <a:xfrm>
            <a:off x="8647820" y="2442790"/>
            <a:ext cx="1650980" cy="1741727"/>
            <a:chOff x="8822026" y="2827283"/>
            <a:chExt cx="1331823" cy="1331823"/>
          </a:xfrm>
        </p:grpSpPr>
        <p:pic>
          <p:nvPicPr>
            <p:cNvPr id="15" name="Picture 14"/>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8822026" y="2827283"/>
              <a:ext cx="1331823" cy="1331823"/>
            </a:xfrm>
            <a:prstGeom prst="rect">
              <a:avLst/>
            </a:prstGeom>
          </p:spPr>
        </p:pic>
        <p:sp>
          <p:nvSpPr>
            <p:cNvPr id="16" name="Rectangle 15"/>
            <p:cNvSpPr/>
            <p:nvPr/>
          </p:nvSpPr>
          <p:spPr>
            <a:xfrm>
              <a:off x="9196552" y="3184634"/>
              <a:ext cx="599089" cy="683173"/>
            </a:xfrm>
            <a:prstGeom prst="rect">
              <a:avLst/>
            </a:prstGeom>
            <a:solidFill>
              <a:srgbClr val="FFFFFF">
                <a:alpha val="5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7" name="TextBox 16"/>
            <p:cNvSpPr txBox="1"/>
            <p:nvPr/>
          </p:nvSpPr>
          <p:spPr>
            <a:xfrm rot="2834125">
              <a:off x="9091360" y="3289848"/>
              <a:ext cx="898007" cy="461665"/>
            </a:xfrm>
            <a:prstGeom prst="rect">
              <a:avLst/>
            </a:prstGeom>
            <a:noFill/>
          </p:spPr>
          <p:txBody>
            <a:bodyPr wrap="square" rtlCol="0">
              <a:spAutoFit/>
            </a:bodyPr>
            <a:lstStyle/>
            <a:p>
              <a:r>
                <a:rPr lang="en-US" sz="2400" b="1" dirty="0">
                  <a:solidFill>
                    <a:srgbClr val="4A66AC"/>
                  </a:solidFill>
                </a:rPr>
                <a:t>Anon</a:t>
              </a:r>
              <a:endParaRPr lang="en-CA" sz="2400" b="1" dirty="0">
                <a:solidFill>
                  <a:srgbClr val="4A66AC"/>
                </a:solidFill>
              </a:endParaRPr>
            </a:p>
          </p:txBody>
        </p:sp>
      </p:grpSp>
    </p:spTree>
    <p:extLst>
      <p:ext uri="{BB962C8B-B14F-4D97-AF65-F5344CB8AC3E}">
        <p14:creationId xmlns:p14="http://schemas.microsoft.com/office/powerpoint/2010/main" val="12191032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77239" y="1596760"/>
            <a:ext cx="11176062" cy="762392"/>
          </a:xfrm>
        </p:spPr>
        <p:txBody>
          <a:bodyPr>
            <a:normAutofit/>
          </a:bodyPr>
          <a:lstStyle/>
          <a:p>
            <a:pPr>
              <a:spcAft>
                <a:spcPts val="1800"/>
              </a:spcAft>
              <a:buClr>
                <a:srgbClr val="4A66AC"/>
              </a:buClr>
            </a:pPr>
            <a:r>
              <a:rPr lang="en-CA" dirty="0" smtClean="0"/>
              <a:t>3) A </a:t>
            </a:r>
            <a:r>
              <a:rPr lang="en-CA" dirty="0"/>
              <a:t>Non-Reactive Window Period Test</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30867" y="2517866"/>
            <a:ext cx="8731778" cy="4037171"/>
          </a:xfrm>
        </p:spPr>
        <p:txBody>
          <a:bodyPr>
            <a:normAutofit/>
          </a:bodyPr>
          <a:lstStyle/>
          <a:p>
            <a:pPr>
              <a:spcBef>
                <a:spcPts val="800"/>
              </a:spcBef>
              <a:spcAft>
                <a:spcPts val="600"/>
              </a:spcAft>
              <a:buClr>
                <a:srgbClr val="4A66AC"/>
              </a:buClr>
            </a:pPr>
            <a:r>
              <a:rPr lang="en-US" sz="2200" dirty="0"/>
              <a:t>After counselling and </a:t>
            </a:r>
            <a:r>
              <a:rPr lang="en-US" sz="2200" dirty="0" smtClean="0"/>
              <a:t>consent, you determine that:</a:t>
            </a:r>
            <a:endParaRPr lang="en-US" sz="2200" dirty="0"/>
          </a:p>
          <a:p>
            <a:pPr>
              <a:spcBef>
                <a:spcPts val="800"/>
              </a:spcBef>
              <a:spcAft>
                <a:spcPts val="600"/>
              </a:spcAft>
              <a:buClr>
                <a:srgbClr val="4A66AC"/>
              </a:buClr>
            </a:pPr>
            <a:r>
              <a:rPr lang="en-US" sz="2200" dirty="0"/>
              <a:t>The client is from a priority </a:t>
            </a:r>
            <a:r>
              <a:rPr lang="en-US" sz="2200" dirty="0" smtClean="0"/>
              <a:t>population and </a:t>
            </a:r>
            <a:r>
              <a:rPr lang="en-US" sz="2200" dirty="0"/>
              <a:t>has had a </a:t>
            </a:r>
            <a:r>
              <a:rPr lang="en-US" sz="2200" b="1" dirty="0"/>
              <a:t>very recent </a:t>
            </a:r>
            <a:r>
              <a:rPr lang="en-US" sz="2200" dirty="0"/>
              <a:t>high risk exposure (in the last 2-4 weeks or with signs of acute HIV infection).</a:t>
            </a:r>
          </a:p>
          <a:p>
            <a:pPr marL="342900" indent="-342900">
              <a:spcBef>
                <a:spcPts val="800"/>
              </a:spcBef>
              <a:spcAft>
                <a:spcPts val="600"/>
              </a:spcAft>
              <a:buClr>
                <a:srgbClr val="4A66AC"/>
              </a:buClr>
              <a:buFont typeface="Wingdings" panose="05000000000000000000" pitchFamily="2" charset="2"/>
              <a:buChar char="v"/>
            </a:pPr>
            <a:r>
              <a:rPr lang="en-US" sz="2200" dirty="0"/>
              <a:t>Perform a POC test; it is non-reactive</a:t>
            </a:r>
          </a:p>
          <a:p>
            <a:pPr marL="342900" indent="-342900">
              <a:spcBef>
                <a:spcPts val="800"/>
              </a:spcBef>
              <a:spcAft>
                <a:spcPts val="600"/>
              </a:spcAft>
              <a:buClr>
                <a:srgbClr val="4A66AC"/>
              </a:buClr>
              <a:buFont typeface="Wingdings" panose="05000000000000000000" pitchFamily="2" charset="2"/>
              <a:buChar char="v"/>
            </a:pPr>
            <a:r>
              <a:rPr lang="en-US" sz="2200" dirty="0"/>
              <a:t>Recommend the client submit a standard test for p24 testing; if the client agrees, draw </a:t>
            </a:r>
            <a:r>
              <a:rPr lang="en-US" sz="2200" dirty="0" smtClean="0"/>
              <a:t>blood</a:t>
            </a:r>
            <a:endParaRPr lang="en-US" sz="2200" dirty="0"/>
          </a:p>
          <a:p>
            <a:pPr>
              <a:spcBef>
                <a:spcPts val="800"/>
              </a:spcBef>
              <a:buClr>
                <a:srgbClr val="4A66AC"/>
              </a:buClr>
            </a:pPr>
            <a:endParaRPr lang="en-US" sz="2600"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utoShape 3"/>
          <p:cNvSpPr>
            <a:spLocks noChangeAspect="1" noChangeArrowheads="1" noTextEdit="1"/>
          </p:cNvSpPr>
          <p:nvPr/>
        </p:nvSpPr>
        <p:spPr bwMode="auto">
          <a:xfrm>
            <a:off x="10280650" y="1038225"/>
            <a:ext cx="191135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4" name="TextBox 13">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en-US" sz="2000" b="1" dirty="0">
                <a:solidFill>
                  <a:schemeClr val="bg1"/>
                </a:solidFill>
              </a:rPr>
              <a:t>MODULE: Requisitions and Reporting (Nominal)</a:t>
            </a:r>
          </a:p>
        </p:txBody>
      </p:sp>
      <p:pic>
        <p:nvPicPr>
          <p:cNvPr id="10" name="Picture 9"/>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9393985" y="2899340"/>
            <a:ext cx="1150089" cy="1150089"/>
          </a:xfrm>
          <a:prstGeom prst="rect">
            <a:avLst/>
          </a:prstGeom>
        </p:spPr>
      </p:pic>
      <p:sp>
        <p:nvSpPr>
          <p:cNvPr id="6" name="Cross 5"/>
          <p:cNvSpPr/>
          <p:nvPr/>
        </p:nvSpPr>
        <p:spPr>
          <a:xfrm>
            <a:off x="10565181" y="3368598"/>
            <a:ext cx="350875" cy="393405"/>
          </a:xfrm>
          <a:prstGeom prst="plus">
            <a:avLst>
              <a:gd name="adj" fmla="val 3712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7" name="Picture 6"/>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671479" y="2864424"/>
            <a:ext cx="1158949" cy="1158949"/>
          </a:xfrm>
          <a:prstGeom prst="rect">
            <a:avLst/>
          </a:prstGeom>
        </p:spPr>
      </p:pic>
      <p:pic>
        <p:nvPicPr>
          <p:cNvPr id="5" name="Picture 4"/>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rot="16200000">
            <a:off x="10267837" y="3161556"/>
            <a:ext cx="648448" cy="2522866"/>
          </a:xfrm>
          <a:prstGeom prst="rect">
            <a:avLst/>
          </a:prstGeom>
        </p:spPr>
      </p:pic>
      <p:sp>
        <p:nvSpPr>
          <p:cNvPr id="15" name="TextBox 14"/>
          <p:cNvSpPr txBox="1"/>
          <p:nvPr/>
        </p:nvSpPr>
        <p:spPr>
          <a:xfrm>
            <a:off x="862689" y="6287241"/>
            <a:ext cx="10551043" cy="707886"/>
          </a:xfrm>
          <a:prstGeom prst="rect">
            <a:avLst/>
          </a:prstGeom>
          <a:noFill/>
        </p:spPr>
        <p:txBody>
          <a:bodyPr wrap="square" rtlCol="0">
            <a:spAutoFit/>
          </a:bodyPr>
          <a:lstStyle/>
          <a:p>
            <a:r>
              <a:rPr lang="en-US" sz="2200" b="1" dirty="0">
                <a:solidFill>
                  <a:srgbClr val="4A66AC"/>
                </a:solidFill>
              </a:rPr>
              <a:t>Complete post-test counselling. Book an appointment in one week to share results.</a:t>
            </a:r>
          </a:p>
          <a:p>
            <a:endParaRPr lang="en-CA" dirty="0"/>
          </a:p>
        </p:txBody>
      </p:sp>
      <p:sp>
        <p:nvSpPr>
          <p:cNvPr id="12" name="Subtitle 2">
            <a:extLst>
              <a:ext uri="{FF2B5EF4-FFF2-40B4-BE49-F238E27FC236}">
                <a16:creationId xmlns:a16="http://schemas.microsoft.com/office/drawing/2014/main" id="{8365A299-7067-41F3-96D1-6126C68ADEA1}"/>
              </a:ext>
            </a:extLst>
          </p:cNvPr>
          <p:cNvSpPr txBox="1">
            <a:spLocks/>
          </p:cNvSpPr>
          <p:nvPr/>
        </p:nvSpPr>
        <p:spPr>
          <a:xfrm>
            <a:off x="830866" y="5013606"/>
            <a:ext cx="10599134" cy="1273635"/>
          </a:xfrm>
          <a:prstGeom prst="rect">
            <a:avLst/>
          </a:prstGeom>
        </p:spPr>
        <p:txBody>
          <a:bodyPr vert="horz" lIns="91440" tIns="45720" rIns="91440" bIns="45720" rtlCol="0">
            <a:normAutofit fontScale="925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spcBef>
                <a:spcPts val="800"/>
              </a:spcBef>
              <a:spcAft>
                <a:spcPts val="600"/>
              </a:spcAft>
              <a:buClr>
                <a:srgbClr val="4A66AC"/>
              </a:buClr>
              <a:buFont typeface="Wingdings" panose="05000000000000000000" pitchFamily="2" charset="2"/>
              <a:buChar char="v"/>
            </a:pPr>
            <a:r>
              <a:rPr lang="en-US" sz="2200" dirty="0"/>
              <a:t>Complete the form fully, including the client’s name and OHIP</a:t>
            </a:r>
            <a:r>
              <a:rPr lang="en-US" sz="2200" dirty="0" smtClean="0"/>
              <a:t>#; </a:t>
            </a:r>
            <a:r>
              <a:rPr lang="en-US" sz="2200" dirty="0"/>
              <a:t>attach a YELLOW “non-reactive window period” </a:t>
            </a:r>
            <a:r>
              <a:rPr lang="en-US" sz="2200" spc="-20" dirty="0"/>
              <a:t>sticker; ensure the name/date on the sample matches the name/date on the form</a:t>
            </a:r>
          </a:p>
          <a:p>
            <a:pPr marL="342900" indent="-342900">
              <a:spcBef>
                <a:spcPts val="800"/>
              </a:spcBef>
              <a:spcAft>
                <a:spcPts val="600"/>
              </a:spcAft>
              <a:buClr>
                <a:srgbClr val="4A66AC"/>
              </a:buClr>
              <a:buFont typeface="Wingdings" panose="05000000000000000000" pitchFamily="2" charset="2"/>
              <a:buChar char="v"/>
            </a:pPr>
            <a:r>
              <a:rPr lang="en-US" sz="2200" dirty="0"/>
              <a:t>Submit the </a:t>
            </a:r>
            <a:r>
              <a:rPr lang="en-US" sz="2200" dirty="0" smtClean="0"/>
              <a:t>requisition; </a:t>
            </a:r>
            <a:r>
              <a:rPr lang="en-US" sz="2200" dirty="0"/>
              <a:t>enter the test on the daily log</a:t>
            </a:r>
          </a:p>
          <a:p>
            <a:pPr>
              <a:spcBef>
                <a:spcPts val="800"/>
              </a:spcBef>
              <a:buClr>
                <a:srgbClr val="4A66AC"/>
              </a:buClr>
            </a:pPr>
            <a:endParaRPr lang="en-US" sz="2600" dirty="0"/>
          </a:p>
        </p:txBody>
      </p:sp>
    </p:spTree>
    <p:extLst>
      <p:ext uri="{BB962C8B-B14F-4D97-AF65-F5344CB8AC3E}">
        <p14:creationId xmlns:p14="http://schemas.microsoft.com/office/powerpoint/2010/main" val="36262418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77239" y="1596760"/>
            <a:ext cx="11176062" cy="762392"/>
          </a:xfrm>
        </p:spPr>
        <p:txBody>
          <a:bodyPr>
            <a:normAutofit/>
          </a:bodyPr>
          <a:lstStyle/>
          <a:p>
            <a:pPr>
              <a:spcAft>
                <a:spcPts val="1800"/>
              </a:spcAft>
              <a:buClr>
                <a:srgbClr val="4A66AC"/>
              </a:buClr>
            </a:pPr>
            <a:r>
              <a:rPr lang="en-CA" dirty="0" smtClean="0"/>
              <a:t>4) A </a:t>
            </a:r>
            <a:r>
              <a:rPr lang="en-CA" dirty="0"/>
              <a:t>Reactive POC Test</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1035586" y="2517866"/>
            <a:ext cx="10573318" cy="4037171"/>
          </a:xfrm>
        </p:spPr>
        <p:txBody>
          <a:bodyPr>
            <a:normAutofit/>
          </a:bodyPr>
          <a:lstStyle/>
          <a:p>
            <a:pPr>
              <a:spcBef>
                <a:spcPts val="800"/>
              </a:spcBef>
              <a:spcAft>
                <a:spcPts val="1200"/>
              </a:spcAft>
              <a:buClr>
                <a:srgbClr val="4A66AC"/>
              </a:buClr>
            </a:pPr>
            <a:r>
              <a:rPr lang="en-US" sz="2200" dirty="0"/>
              <a:t>After counselling and consent:</a:t>
            </a:r>
          </a:p>
          <a:p>
            <a:pPr marL="342900" indent="-342900">
              <a:spcBef>
                <a:spcPts val="800"/>
              </a:spcBef>
              <a:spcAft>
                <a:spcPts val="1200"/>
              </a:spcAft>
              <a:buClr>
                <a:srgbClr val="4A66AC"/>
              </a:buClr>
              <a:buFont typeface="Wingdings" panose="05000000000000000000" pitchFamily="2" charset="2"/>
              <a:buChar char="v"/>
            </a:pPr>
            <a:r>
              <a:rPr lang="en-US" sz="2200" dirty="0"/>
              <a:t>Perform a POC test; it is reactive</a:t>
            </a:r>
          </a:p>
          <a:p>
            <a:pPr marL="342900" indent="-342900">
              <a:spcBef>
                <a:spcPts val="800"/>
              </a:spcBef>
              <a:spcAft>
                <a:spcPts val="1200"/>
              </a:spcAft>
              <a:buClr>
                <a:srgbClr val="4A66AC"/>
              </a:buClr>
              <a:buFont typeface="Wingdings" panose="05000000000000000000" pitchFamily="2" charset="2"/>
              <a:buChar char="v"/>
            </a:pPr>
            <a:r>
              <a:rPr lang="en-US" sz="2200" dirty="0"/>
              <a:t>Recommend client submit a standard test to confirm this result</a:t>
            </a:r>
            <a:r>
              <a:rPr lang="en-US" sz="2200" dirty="0" smtClean="0"/>
              <a:t>;                                           if </a:t>
            </a:r>
            <a:r>
              <a:rPr lang="en-US" sz="2200" dirty="0"/>
              <a:t>the client agrees, draw </a:t>
            </a:r>
            <a:r>
              <a:rPr lang="en-US" sz="2200" dirty="0" smtClean="0"/>
              <a:t>blood </a:t>
            </a:r>
            <a:endParaRPr lang="en-US" sz="2200" dirty="0" smtClean="0"/>
          </a:p>
          <a:p>
            <a:pPr marL="342900" indent="-342900">
              <a:spcBef>
                <a:spcPts val="800"/>
              </a:spcBef>
              <a:spcAft>
                <a:spcPts val="1200"/>
              </a:spcAft>
              <a:buClr>
                <a:srgbClr val="4A66AC"/>
              </a:buClr>
              <a:buFont typeface="Wingdings" panose="05000000000000000000" pitchFamily="2" charset="2"/>
              <a:buChar char="v"/>
            </a:pPr>
            <a:r>
              <a:rPr lang="en-US" sz="2200" dirty="0" smtClean="0"/>
              <a:t>Complete </a:t>
            </a:r>
            <a:r>
              <a:rPr lang="en-US" sz="2200" dirty="0"/>
              <a:t>the form fully, including the client’s name and OHIP</a:t>
            </a:r>
            <a:r>
              <a:rPr lang="en-US" sz="2200" dirty="0" smtClean="0"/>
              <a:t>#; </a:t>
            </a:r>
            <a:r>
              <a:rPr lang="en-US" sz="2200" dirty="0"/>
              <a:t>attach a PINK “reactive” sticker. </a:t>
            </a:r>
            <a:r>
              <a:rPr lang="en-US" sz="2200" spc="-20" dirty="0"/>
              <a:t>Ensure the name/date on the sample matches the name/date on the form</a:t>
            </a:r>
            <a:endParaRPr lang="en-US" sz="2200" dirty="0"/>
          </a:p>
          <a:p>
            <a:pPr marL="342900" indent="-342900">
              <a:spcBef>
                <a:spcPts val="800"/>
              </a:spcBef>
              <a:spcAft>
                <a:spcPts val="1200"/>
              </a:spcAft>
              <a:buClr>
                <a:srgbClr val="4A66AC"/>
              </a:buClr>
              <a:buFont typeface="Wingdings" panose="05000000000000000000" pitchFamily="2" charset="2"/>
              <a:buChar char="v"/>
            </a:pPr>
            <a:r>
              <a:rPr lang="en-US" sz="2200" dirty="0"/>
              <a:t>Submit the requisition; enter the test on the daily log</a:t>
            </a:r>
          </a:p>
          <a:p>
            <a:pPr>
              <a:spcBef>
                <a:spcPts val="800"/>
              </a:spcBef>
              <a:buClr>
                <a:srgbClr val="4A66AC"/>
              </a:buClr>
            </a:pPr>
            <a:endParaRPr lang="en-US" sz="2600"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utoShape 3"/>
          <p:cNvSpPr>
            <a:spLocks noChangeAspect="1" noChangeArrowheads="1" noTextEdit="1"/>
          </p:cNvSpPr>
          <p:nvPr/>
        </p:nvSpPr>
        <p:spPr bwMode="auto">
          <a:xfrm>
            <a:off x="10280650" y="1038225"/>
            <a:ext cx="191135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0280650" y="1038225"/>
            <a:ext cx="1922463" cy="186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3">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en-US" sz="2000" b="1" dirty="0">
                <a:solidFill>
                  <a:schemeClr val="bg1"/>
                </a:solidFill>
              </a:rPr>
              <a:t>MODULE: Requisitions and Reporting (Nominal)</a:t>
            </a:r>
          </a:p>
        </p:txBody>
      </p:sp>
      <p:sp>
        <p:nvSpPr>
          <p:cNvPr id="4" name="TextBox 3"/>
          <p:cNvSpPr txBox="1"/>
          <p:nvPr/>
        </p:nvSpPr>
        <p:spPr>
          <a:xfrm>
            <a:off x="839818" y="5863498"/>
            <a:ext cx="10551043" cy="707886"/>
          </a:xfrm>
          <a:prstGeom prst="rect">
            <a:avLst/>
          </a:prstGeom>
          <a:noFill/>
        </p:spPr>
        <p:txBody>
          <a:bodyPr wrap="square" rtlCol="0">
            <a:spAutoFit/>
          </a:bodyPr>
          <a:lstStyle/>
          <a:p>
            <a:r>
              <a:rPr lang="en-US" sz="2200" b="1" dirty="0">
                <a:solidFill>
                  <a:srgbClr val="4A66AC"/>
                </a:solidFill>
              </a:rPr>
              <a:t>Complete post-test counselling. Book an appointment in one week to confirm result.</a:t>
            </a:r>
          </a:p>
          <a:p>
            <a:endParaRPr lang="en-CA" dirty="0"/>
          </a:p>
        </p:txBody>
      </p:sp>
      <p:pic>
        <p:nvPicPr>
          <p:cNvPr id="10" name="Picture 9"/>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8889285" y="2293400"/>
            <a:ext cx="1150089" cy="1150089"/>
          </a:xfrm>
          <a:prstGeom prst="rect">
            <a:avLst/>
          </a:prstGeom>
        </p:spPr>
      </p:pic>
      <p:sp>
        <p:nvSpPr>
          <p:cNvPr id="6" name="Cross 5"/>
          <p:cNvSpPr/>
          <p:nvPr/>
        </p:nvSpPr>
        <p:spPr>
          <a:xfrm>
            <a:off x="9910353" y="2708066"/>
            <a:ext cx="350875" cy="393405"/>
          </a:xfrm>
          <a:prstGeom prst="plus">
            <a:avLst>
              <a:gd name="adj" fmla="val 3712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7" name="Picture 6"/>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0003003" y="2272132"/>
            <a:ext cx="1158949" cy="1158949"/>
          </a:xfrm>
          <a:prstGeom prst="rect">
            <a:avLst/>
          </a:prstGeom>
        </p:spPr>
      </p:pic>
      <p:pic>
        <p:nvPicPr>
          <p:cNvPr id="12" name="Picture 11"/>
          <p:cNvPicPr>
            <a:picLocks noChangeAspect="1"/>
          </p:cNvPicPr>
          <p:nvPr/>
        </p:nvPicPr>
        <p:blipFill rotWithShape="1">
          <a:blip r:embed="rId6"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rot="16320000">
            <a:off x="9832881" y="2318827"/>
            <a:ext cx="1110295" cy="2974661"/>
          </a:xfrm>
          <a:prstGeom prst="rect">
            <a:avLst/>
          </a:prstGeom>
        </p:spPr>
      </p:pic>
    </p:spTree>
    <p:extLst>
      <p:ext uri="{BB962C8B-B14F-4D97-AF65-F5344CB8AC3E}">
        <p14:creationId xmlns:p14="http://schemas.microsoft.com/office/powerpoint/2010/main" val="27415855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77239" y="1419336"/>
            <a:ext cx="10494499" cy="762392"/>
          </a:xfrm>
        </p:spPr>
        <p:txBody>
          <a:bodyPr>
            <a:normAutofit/>
          </a:bodyPr>
          <a:lstStyle/>
          <a:p>
            <a:pPr>
              <a:spcAft>
                <a:spcPts val="1800"/>
              </a:spcAft>
              <a:buClr>
                <a:srgbClr val="4A66AC"/>
              </a:buClr>
            </a:pPr>
            <a:r>
              <a:rPr lang="en-CA" dirty="0" smtClean="0"/>
              <a:t>5) Two </a:t>
            </a:r>
            <a:r>
              <a:rPr lang="en-CA" dirty="0"/>
              <a:t>repeated Invalid tests</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35266" y="2197832"/>
            <a:ext cx="9521307" cy="4479319"/>
          </a:xfrm>
        </p:spPr>
        <p:txBody>
          <a:bodyPr>
            <a:normAutofit/>
          </a:bodyPr>
          <a:lstStyle/>
          <a:p>
            <a:pPr>
              <a:spcBef>
                <a:spcPts val="600"/>
              </a:spcBef>
              <a:spcAft>
                <a:spcPts val="1000"/>
              </a:spcAft>
              <a:buClr>
                <a:srgbClr val="4A66AC"/>
              </a:buClr>
            </a:pPr>
            <a:r>
              <a:rPr lang="en-US" sz="2000" dirty="0"/>
              <a:t>After counselling and consent:</a:t>
            </a:r>
          </a:p>
          <a:p>
            <a:pPr marL="342900" indent="-342900">
              <a:spcBef>
                <a:spcPts val="0"/>
              </a:spcBef>
              <a:spcAft>
                <a:spcPts val="1000"/>
              </a:spcAft>
              <a:buClr>
                <a:srgbClr val="4A66AC"/>
              </a:buClr>
              <a:buFont typeface="Wingdings" panose="05000000000000000000" pitchFamily="2" charset="2"/>
              <a:buChar char="v"/>
            </a:pPr>
            <a:r>
              <a:rPr lang="en-US" sz="2000" dirty="0"/>
              <a:t>Perform a POC test; it is invalid. Repeat the </a:t>
            </a:r>
            <a:r>
              <a:rPr lang="en-US" sz="2000" dirty="0" smtClean="0"/>
              <a:t>test once; </a:t>
            </a:r>
            <a:r>
              <a:rPr lang="en-US" sz="2000" dirty="0"/>
              <a:t>ensure a sufficient sample of blood. </a:t>
            </a:r>
            <a:r>
              <a:rPr lang="en-US" sz="2000" dirty="0" smtClean="0"/>
              <a:t>If </a:t>
            </a:r>
            <a:r>
              <a:rPr lang="en-US" sz="2000" dirty="0"/>
              <a:t>is invalid </a:t>
            </a:r>
            <a:r>
              <a:rPr lang="en-US" sz="2000" dirty="0" smtClean="0"/>
              <a:t>again, don’t throw out the </a:t>
            </a:r>
            <a:r>
              <a:rPr lang="en-US" sz="2000" dirty="0"/>
              <a:t>test membranes. </a:t>
            </a:r>
          </a:p>
          <a:p>
            <a:pPr marL="342900" indent="-342900">
              <a:spcBef>
                <a:spcPts val="0"/>
              </a:spcBef>
              <a:spcAft>
                <a:spcPts val="1000"/>
              </a:spcAft>
              <a:buClr>
                <a:srgbClr val="4A66AC"/>
              </a:buClr>
              <a:buFont typeface="Wingdings" panose="05000000000000000000" pitchFamily="2" charset="2"/>
              <a:buChar char="v"/>
            </a:pPr>
            <a:r>
              <a:rPr lang="en-US" sz="2000" dirty="0" smtClean="0"/>
              <a:t>If TWO invalid tests have occurred, ask </a:t>
            </a:r>
            <a:r>
              <a:rPr lang="en-US" sz="2000" dirty="0"/>
              <a:t>the client if you can draw blood for standard testing. Be reassuring, an invalid result, </a:t>
            </a:r>
            <a:r>
              <a:rPr lang="en-US" sz="2000" dirty="0" smtClean="0"/>
              <a:t>is </a:t>
            </a:r>
            <a:r>
              <a:rPr lang="en-US" sz="2000" dirty="0"/>
              <a:t>not caused by the presence of </a:t>
            </a:r>
            <a:r>
              <a:rPr lang="en-US" sz="2000" dirty="0" smtClean="0"/>
              <a:t>HIV. It can have many </a:t>
            </a:r>
            <a:r>
              <a:rPr lang="en-US" sz="2000" dirty="0"/>
              <a:t>underlying </a:t>
            </a:r>
            <a:r>
              <a:rPr lang="en-US" sz="2000" dirty="0" smtClean="0"/>
              <a:t>causes (most commonly adding too little sample to the test.) </a:t>
            </a:r>
          </a:p>
          <a:p>
            <a:pPr marL="342900" indent="-342900">
              <a:spcBef>
                <a:spcPts val="0"/>
              </a:spcBef>
              <a:spcAft>
                <a:spcPts val="1000"/>
              </a:spcAft>
              <a:buClr>
                <a:srgbClr val="4A66AC"/>
              </a:buClr>
              <a:buFont typeface="Wingdings" panose="05000000000000000000" pitchFamily="2" charset="2"/>
              <a:buChar char="v"/>
            </a:pPr>
            <a:r>
              <a:rPr lang="en-US" sz="2000" dirty="0" smtClean="0"/>
              <a:t>If </a:t>
            </a:r>
            <a:r>
              <a:rPr lang="en-US" sz="2000" dirty="0"/>
              <a:t>the client agrees, draw </a:t>
            </a:r>
            <a:r>
              <a:rPr lang="en-US" sz="2000" dirty="0" smtClean="0"/>
              <a:t>blood (red top) </a:t>
            </a:r>
            <a:r>
              <a:rPr lang="en-US" sz="2000" dirty="0" smtClean="0"/>
              <a:t>for </a:t>
            </a:r>
            <a:r>
              <a:rPr lang="en-US" sz="2000" dirty="0"/>
              <a:t>testing. Ensure the form is completed fully for standard testing; no sticker is needed</a:t>
            </a:r>
            <a:r>
              <a:rPr lang="en-US" sz="2000" dirty="0" smtClean="0"/>
              <a:t>. If the client declines standard testing, DO NOT SUBMIT A FORM as a valid test did not occur.</a:t>
            </a:r>
            <a:endParaRPr lang="en-US" sz="2000" dirty="0"/>
          </a:p>
          <a:p>
            <a:pPr marL="342900" indent="-342900">
              <a:spcBef>
                <a:spcPts val="0"/>
              </a:spcBef>
              <a:spcAft>
                <a:spcPts val="1000"/>
              </a:spcAft>
              <a:buClr>
                <a:srgbClr val="4A66AC"/>
              </a:buClr>
              <a:buFont typeface="Wingdings" panose="05000000000000000000" pitchFamily="2" charset="2"/>
              <a:buChar char="v"/>
            </a:pPr>
            <a:r>
              <a:rPr lang="en-US" sz="2000" dirty="0"/>
              <a:t>Enter the record of both POC and standard tests on the daily log as well as an entry in the incident log for the invalid tests. Take a picture of the invalid membranes and notify the </a:t>
            </a:r>
            <a:r>
              <a:rPr lang="en-US" sz="2000" dirty="0" smtClean="0"/>
              <a:t>AIDS Bureau about </a:t>
            </a:r>
            <a:r>
              <a:rPr lang="en-US" sz="2000" dirty="0"/>
              <a:t>the invalid tests.</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utoShape 3"/>
          <p:cNvSpPr>
            <a:spLocks noChangeAspect="1" noChangeArrowheads="1" noTextEdit="1"/>
          </p:cNvSpPr>
          <p:nvPr/>
        </p:nvSpPr>
        <p:spPr bwMode="auto">
          <a:xfrm>
            <a:off x="10280650" y="1038225"/>
            <a:ext cx="191135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0280650" y="1038225"/>
            <a:ext cx="1922463" cy="186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3">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en-US" sz="2000" b="1" dirty="0">
                <a:solidFill>
                  <a:schemeClr val="bg1"/>
                </a:solidFill>
              </a:rPr>
              <a:t>MODULE: Requisitions and Reporting (Nominal)</a:t>
            </a:r>
          </a:p>
        </p:txBody>
      </p:sp>
      <p:sp>
        <p:nvSpPr>
          <p:cNvPr id="4" name="TextBox 3"/>
          <p:cNvSpPr txBox="1"/>
          <p:nvPr/>
        </p:nvSpPr>
        <p:spPr>
          <a:xfrm>
            <a:off x="679687" y="6103830"/>
            <a:ext cx="11097344" cy="707886"/>
          </a:xfrm>
          <a:prstGeom prst="rect">
            <a:avLst/>
          </a:prstGeom>
          <a:noFill/>
        </p:spPr>
        <p:txBody>
          <a:bodyPr wrap="square" rtlCol="0">
            <a:spAutoFit/>
          </a:bodyPr>
          <a:lstStyle/>
          <a:p>
            <a:r>
              <a:rPr lang="en-US" sz="2200" b="1" dirty="0">
                <a:solidFill>
                  <a:srgbClr val="4A66AC"/>
                </a:solidFill>
              </a:rPr>
              <a:t>Complete post-test counselling. Book an appointment in one week for results.</a:t>
            </a:r>
          </a:p>
          <a:p>
            <a:endParaRPr lang="en-CA" dirty="0"/>
          </a:p>
        </p:txBody>
      </p:sp>
      <p:pic>
        <p:nvPicPr>
          <p:cNvPr id="10" name="Picture 9"/>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0393908" y="2223175"/>
            <a:ext cx="1150089" cy="1150089"/>
          </a:xfrm>
          <a:prstGeom prst="rect">
            <a:avLst/>
          </a:prstGeom>
        </p:spPr>
      </p:pic>
      <p:sp>
        <p:nvSpPr>
          <p:cNvPr id="6" name="Cross 5"/>
          <p:cNvSpPr/>
          <p:nvPr/>
        </p:nvSpPr>
        <p:spPr>
          <a:xfrm>
            <a:off x="10952733" y="3367098"/>
            <a:ext cx="350875" cy="393405"/>
          </a:xfrm>
          <a:prstGeom prst="plus">
            <a:avLst>
              <a:gd name="adj" fmla="val 3712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7" name="Picture 6"/>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1125936" y="3590858"/>
            <a:ext cx="1158949" cy="1158949"/>
          </a:xfrm>
          <a:prstGeom prst="rect">
            <a:avLst/>
          </a:prstGeom>
        </p:spPr>
      </p:pic>
      <p:sp>
        <p:nvSpPr>
          <p:cNvPr id="16" name="TextBox 15"/>
          <p:cNvSpPr txBox="1"/>
          <p:nvPr/>
        </p:nvSpPr>
        <p:spPr>
          <a:xfrm>
            <a:off x="10617479" y="4847172"/>
            <a:ext cx="1428747" cy="707886"/>
          </a:xfrm>
          <a:prstGeom prst="rect">
            <a:avLst/>
          </a:prstGeom>
          <a:noFill/>
        </p:spPr>
        <p:txBody>
          <a:bodyPr wrap="square" rtlCol="0">
            <a:spAutoFit/>
          </a:bodyPr>
          <a:lstStyle/>
          <a:p>
            <a:r>
              <a:rPr lang="en-US" sz="2000" b="1" dirty="0">
                <a:solidFill>
                  <a:srgbClr val="4A66AC"/>
                </a:solidFill>
              </a:rPr>
              <a:t>No Sticker </a:t>
            </a:r>
            <a:endParaRPr lang="en-US" sz="2000" b="1" dirty="0" smtClean="0">
              <a:solidFill>
                <a:srgbClr val="4A66AC"/>
              </a:solidFill>
            </a:endParaRPr>
          </a:p>
          <a:p>
            <a:r>
              <a:rPr lang="en-US" sz="2000" b="1" dirty="0" smtClean="0">
                <a:solidFill>
                  <a:srgbClr val="4A66AC"/>
                </a:solidFill>
              </a:rPr>
              <a:t>necessary</a:t>
            </a:r>
            <a:endParaRPr lang="en-CA" sz="2000" b="1" dirty="0">
              <a:solidFill>
                <a:srgbClr val="4A66AC"/>
              </a:solidFill>
            </a:endParaRPr>
          </a:p>
        </p:txBody>
      </p:sp>
    </p:spTree>
    <p:extLst>
      <p:ext uri="{BB962C8B-B14F-4D97-AF65-F5344CB8AC3E}">
        <p14:creationId xmlns:p14="http://schemas.microsoft.com/office/powerpoint/2010/main" val="30587550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683908" y="1249199"/>
            <a:ext cx="11176062" cy="762392"/>
          </a:xfrm>
        </p:spPr>
        <p:txBody>
          <a:bodyPr>
            <a:normAutofit fontScale="90000"/>
          </a:bodyPr>
          <a:lstStyle/>
          <a:p>
            <a:pPr>
              <a:spcAft>
                <a:spcPts val="1800"/>
              </a:spcAft>
              <a:buClr>
                <a:srgbClr val="4A66AC"/>
              </a:buClr>
            </a:pPr>
            <a:r>
              <a:rPr lang="en-CA" dirty="0" smtClean="0"/>
              <a:t>Forms without Samples – What Sticker do I use?</a:t>
            </a:r>
            <a:endParaRPr lang="en-CA"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utoShape 3"/>
          <p:cNvSpPr>
            <a:spLocks noChangeAspect="1" noChangeArrowheads="1" noTextEdit="1"/>
          </p:cNvSpPr>
          <p:nvPr/>
        </p:nvSpPr>
        <p:spPr bwMode="auto">
          <a:xfrm>
            <a:off x="10280650" y="1038225"/>
            <a:ext cx="191135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0269537" y="1099870"/>
            <a:ext cx="1922463" cy="186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3">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en-US" sz="2000" b="1" dirty="0">
                <a:solidFill>
                  <a:schemeClr val="bg1"/>
                </a:solidFill>
              </a:rPr>
              <a:t>MODULE: Requisitions and Reporting (Nominal)</a:t>
            </a:r>
          </a:p>
        </p:txBody>
      </p:sp>
      <p:sp>
        <p:nvSpPr>
          <p:cNvPr id="16" name="Subtitle 2">
            <a:extLst>
              <a:ext uri="{FF2B5EF4-FFF2-40B4-BE49-F238E27FC236}">
                <a16:creationId xmlns:a16="http://schemas.microsoft.com/office/drawing/2014/main" id="{8365A299-7067-41F3-96D1-6126C68ADEA1}"/>
              </a:ext>
            </a:extLst>
          </p:cNvPr>
          <p:cNvSpPr txBox="1">
            <a:spLocks/>
          </p:cNvSpPr>
          <p:nvPr/>
        </p:nvSpPr>
        <p:spPr>
          <a:xfrm>
            <a:off x="596348" y="2180859"/>
            <a:ext cx="11376716" cy="1041762"/>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1200"/>
              </a:spcBef>
              <a:buClr>
                <a:srgbClr val="4A66AC"/>
              </a:buClr>
            </a:pPr>
            <a:r>
              <a:rPr lang="en-US" sz="2000" dirty="0" smtClean="0"/>
              <a:t>The purpose of the priority stickers is to clarify for PHOL staff what further actions to take. When you  submit a form to PHOL but </a:t>
            </a:r>
            <a:r>
              <a:rPr lang="en-US" sz="2000" b="1" dirty="0" smtClean="0"/>
              <a:t>NOT a blood sample, </a:t>
            </a:r>
            <a:r>
              <a:rPr lang="en-US" sz="2000" dirty="0" smtClean="0"/>
              <a:t>you need to make it clear that a sample has not been lost. </a:t>
            </a:r>
          </a:p>
          <a:p>
            <a:pPr>
              <a:spcBef>
                <a:spcPts val="1200"/>
              </a:spcBef>
              <a:buClr>
                <a:srgbClr val="4A66AC"/>
              </a:buClr>
            </a:pPr>
            <a:endParaRPr lang="en-US" sz="2000" b="1" dirty="0" smtClean="0">
              <a:solidFill>
                <a:srgbClr val="4A66AC"/>
              </a:solidFill>
            </a:endParaRPr>
          </a:p>
          <a:p>
            <a:pPr>
              <a:spcBef>
                <a:spcPts val="1200"/>
              </a:spcBef>
              <a:buClr>
                <a:srgbClr val="4A66AC"/>
              </a:buClr>
            </a:pPr>
            <a:endParaRPr lang="en-US" sz="2000" b="1" dirty="0">
              <a:solidFill>
                <a:srgbClr val="4A66AC"/>
              </a:solidFill>
            </a:endParaRPr>
          </a:p>
          <a:p>
            <a:pPr>
              <a:spcBef>
                <a:spcPts val="1200"/>
              </a:spcBef>
              <a:buClr>
                <a:srgbClr val="4A66AC"/>
              </a:buClr>
            </a:pPr>
            <a:endParaRPr lang="en-US" sz="2000" b="1" dirty="0" smtClean="0">
              <a:solidFill>
                <a:srgbClr val="4A66AC"/>
              </a:solidFill>
            </a:endParaRPr>
          </a:p>
          <a:p>
            <a:pPr>
              <a:spcBef>
                <a:spcPts val="1200"/>
              </a:spcBef>
              <a:buClr>
                <a:srgbClr val="4A66AC"/>
              </a:buClr>
            </a:pPr>
            <a:endParaRPr lang="en-US" sz="400" b="1" dirty="0" smtClean="0">
              <a:solidFill>
                <a:srgbClr val="4A66AC"/>
              </a:solidFill>
            </a:endParaRPr>
          </a:p>
          <a:p>
            <a:pPr>
              <a:spcBef>
                <a:spcPts val="1200"/>
              </a:spcBef>
              <a:buClr>
                <a:srgbClr val="4A66AC"/>
              </a:buClr>
            </a:pPr>
            <a:endParaRPr lang="en-US" sz="2000" b="1" dirty="0" smtClean="0">
              <a:solidFill>
                <a:srgbClr val="4A66AC"/>
              </a:solidFill>
            </a:endParaRPr>
          </a:p>
          <a:p>
            <a:pPr>
              <a:spcBef>
                <a:spcPts val="1200"/>
              </a:spcBef>
              <a:buClr>
                <a:srgbClr val="4A66AC"/>
              </a:buClr>
            </a:pPr>
            <a:endParaRPr lang="en-US" sz="2000" b="1" dirty="0">
              <a:solidFill>
                <a:srgbClr val="4A66AC"/>
              </a:solidFill>
            </a:endParaRPr>
          </a:p>
          <a:p>
            <a:pPr>
              <a:spcBef>
                <a:spcPts val="1200"/>
              </a:spcBef>
              <a:buClr>
                <a:srgbClr val="4A66AC"/>
              </a:buClr>
            </a:pPr>
            <a:endParaRPr lang="en-US" sz="2000" b="1" dirty="0" smtClean="0">
              <a:solidFill>
                <a:srgbClr val="4A66AC"/>
              </a:solidFill>
            </a:endParaRPr>
          </a:p>
          <a:p>
            <a:pPr>
              <a:spcBef>
                <a:spcPts val="1200"/>
              </a:spcBef>
              <a:buClr>
                <a:srgbClr val="4A66AC"/>
              </a:buClr>
            </a:pPr>
            <a:endParaRPr lang="en-US" sz="2800" b="1" dirty="0">
              <a:solidFill>
                <a:srgbClr val="4A66AC"/>
              </a:solidFill>
            </a:endParaRPr>
          </a:p>
          <a:p>
            <a:pPr>
              <a:spcBef>
                <a:spcPts val="1200"/>
              </a:spcBef>
              <a:buClr>
                <a:srgbClr val="4A66AC"/>
              </a:buClr>
            </a:pPr>
            <a:r>
              <a:rPr lang="en-US" sz="2000" b="1" dirty="0">
                <a:solidFill>
                  <a:srgbClr val="4A66AC"/>
                </a:solidFill>
              </a:rPr>
              <a:t>F</a:t>
            </a:r>
            <a:r>
              <a:rPr lang="en-US" sz="2000" b="1" dirty="0" smtClean="0">
                <a:solidFill>
                  <a:srgbClr val="4A66AC"/>
                </a:solidFill>
              </a:rPr>
              <a:t>orms without samples should </a:t>
            </a:r>
            <a:r>
              <a:rPr lang="en-US" sz="2000" b="1" dirty="0">
                <a:solidFill>
                  <a:srgbClr val="4A66AC"/>
                </a:solidFill>
              </a:rPr>
              <a:t>be </a:t>
            </a:r>
            <a:r>
              <a:rPr lang="en-US" sz="2000" b="1" u="sng" dirty="0">
                <a:solidFill>
                  <a:srgbClr val="4A66AC"/>
                </a:solidFill>
              </a:rPr>
              <a:t>anonymized</a:t>
            </a:r>
            <a:r>
              <a:rPr lang="en-US" sz="2000" b="1" dirty="0">
                <a:solidFill>
                  <a:srgbClr val="4A66AC"/>
                </a:solidFill>
              </a:rPr>
              <a:t> (no name or date of birth; use </a:t>
            </a:r>
            <a:r>
              <a:rPr lang="en-US" sz="2000" b="1" dirty="0" smtClean="0">
                <a:solidFill>
                  <a:srgbClr val="4A66AC"/>
                </a:solidFill>
              </a:rPr>
              <a:t>code/year </a:t>
            </a:r>
            <a:r>
              <a:rPr lang="en-US" sz="2000" b="1" dirty="0">
                <a:solidFill>
                  <a:srgbClr val="4A66AC"/>
                </a:solidFill>
              </a:rPr>
              <a:t>of birth only</a:t>
            </a:r>
            <a:r>
              <a:rPr lang="en-US" sz="2000" b="1" dirty="0" smtClean="0">
                <a:solidFill>
                  <a:srgbClr val="4A66AC"/>
                </a:solidFill>
              </a:rPr>
              <a:t>)                                              </a:t>
            </a:r>
            <a:endParaRPr lang="en-US" sz="2000" b="1" dirty="0">
              <a:solidFill>
                <a:srgbClr val="4A66AC"/>
              </a:solidFill>
              <a:latin typeface="Bradley Hand ITC" panose="03070402050302030203" pitchFamily="66" charset="0"/>
            </a:endParaRPr>
          </a:p>
          <a:p>
            <a:pPr>
              <a:lnSpc>
                <a:spcPct val="100000"/>
              </a:lnSpc>
              <a:spcBef>
                <a:spcPts val="1200"/>
              </a:spcBef>
              <a:buClr>
                <a:srgbClr val="4A66AC"/>
              </a:buClr>
            </a:pPr>
            <a:endParaRPr lang="en-US" sz="2000" dirty="0"/>
          </a:p>
          <a:p>
            <a:pPr>
              <a:lnSpc>
                <a:spcPct val="100000"/>
              </a:lnSpc>
              <a:spcBef>
                <a:spcPts val="1200"/>
              </a:spcBef>
              <a:buClr>
                <a:srgbClr val="4A66AC"/>
              </a:buClr>
            </a:pPr>
            <a:endParaRPr lang="en-US" sz="2000" dirty="0" smtClean="0"/>
          </a:p>
          <a:p>
            <a:pPr>
              <a:lnSpc>
                <a:spcPct val="100000"/>
              </a:lnSpc>
              <a:spcBef>
                <a:spcPts val="1200"/>
              </a:spcBef>
              <a:buClr>
                <a:srgbClr val="4A66AC"/>
              </a:buClr>
            </a:pPr>
            <a:endParaRPr lang="en-US" sz="2000" dirty="0" smtClean="0"/>
          </a:p>
        </p:txBody>
      </p:sp>
      <p:grpSp>
        <p:nvGrpSpPr>
          <p:cNvPr id="22" name="Group 21"/>
          <p:cNvGrpSpPr/>
          <p:nvPr/>
        </p:nvGrpSpPr>
        <p:grpSpPr>
          <a:xfrm>
            <a:off x="10143824" y="3070085"/>
            <a:ext cx="1628239" cy="618337"/>
            <a:chOff x="4895850" y="3676262"/>
            <a:chExt cx="1371600" cy="400437"/>
          </a:xfrm>
        </p:grpSpPr>
        <p:sp>
          <p:nvSpPr>
            <p:cNvPr id="23" name="Rounded Rectangle 22"/>
            <p:cNvSpPr/>
            <p:nvPr/>
          </p:nvSpPr>
          <p:spPr>
            <a:xfrm>
              <a:off x="4895850" y="3676262"/>
              <a:ext cx="1371600" cy="400437"/>
            </a:xfrm>
            <a:prstGeom prst="roundRect">
              <a:avLst/>
            </a:prstGeom>
            <a:solidFill>
              <a:srgbClr val="88A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24" name="Picture 23">
              <a:extLst>
                <a:ext uri="{FF2B5EF4-FFF2-40B4-BE49-F238E27FC236}">
                  <a16:creationId xmlns:a16="http://schemas.microsoft.com/office/drawing/2014/main" id="{CE42D8BB-F26D-4431-946B-7713C4D00703}"/>
                </a:ext>
              </a:extLst>
            </p:cNvPr>
            <p:cNvPicPr>
              <a:picLocks noChangeAspect="1"/>
            </p:cNvPicPr>
            <p:nvPr/>
          </p:nvPicPr>
          <p:blipFill rotWithShape="1">
            <a:blip r:embed="rId4" cstate="screen">
              <a:clrChange>
                <a:clrFrom>
                  <a:srgbClr val="FEFFFC"/>
                </a:clrFrom>
                <a:clrTo>
                  <a:srgbClr val="FEFFFC">
                    <a:alpha val="0"/>
                  </a:srgbClr>
                </a:clrTo>
              </a:clrChange>
              <a:extLst>
                <a:ext uri="{28A0092B-C50C-407E-A947-70E740481C1C}">
                  <a14:useLocalDpi xmlns:a14="http://schemas.microsoft.com/office/drawing/2010/main"/>
                </a:ext>
              </a:extLst>
            </a:blip>
            <a:srcRect/>
            <a:stretch/>
          </p:blipFill>
          <p:spPr>
            <a:xfrm rot="60000">
              <a:off x="5033464" y="3752757"/>
              <a:ext cx="1126053" cy="274635"/>
            </a:xfrm>
            <a:prstGeom prst="rect">
              <a:avLst/>
            </a:prstGeom>
          </p:spPr>
        </p:pic>
      </p:grpSp>
      <p:sp>
        <p:nvSpPr>
          <p:cNvPr id="15" name="Subtitle 2">
            <a:extLst>
              <a:ext uri="{FF2B5EF4-FFF2-40B4-BE49-F238E27FC236}">
                <a16:creationId xmlns:a16="http://schemas.microsoft.com/office/drawing/2014/main" id="{8365A299-7067-41F3-96D1-6126C68ADEA1}"/>
              </a:ext>
            </a:extLst>
          </p:cNvPr>
          <p:cNvSpPr txBox="1">
            <a:spLocks/>
          </p:cNvSpPr>
          <p:nvPr/>
        </p:nvSpPr>
        <p:spPr>
          <a:xfrm>
            <a:off x="1017379" y="3018838"/>
            <a:ext cx="9508160" cy="1041762"/>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indent="-285750">
              <a:spcBef>
                <a:spcPts val="1200"/>
              </a:spcBef>
              <a:buClr>
                <a:srgbClr val="4A66AC"/>
              </a:buClr>
              <a:buFont typeface="Wingdings" panose="05000000000000000000" pitchFamily="2" charset="2"/>
              <a:buChar char="v"/>
            </a:pPr>
            <a:r>
              <a:rPr lang="en-US" sz="2000" dirty="0" smtClean="0"/>
              <a:t>The </a:t>
            </a:r>
            <a:r>
              <a:rPr lang="en-US" sz="2000" dirty="0"/>
              <a:t>most usual </a:t>
            </a:r>
            <a:r>
              <a:rPr lang="en-US" sz="2000" dirty="0" smtClean="0"/>
              <a:t>“no sample” </a:t>
            </a:r>
            <a:r>
              <a:rPr lang="en-US" sz="2000" dirty="0"/>
              <a:t>situation is a </a:t>
            </a:r>
            <a:r>
              <a:rPr lang="en-US" sz="2000" dirty="0" smtClean="0"/>
              <a:t>nonreactive </a:t>
            </a:r>
            <a:r>
              <a:rPr lang="en-US" sz="2000" dirty="0"/>
              <a:t>test , where the client is not </a:t>
            </a:r>
            <a:r>
              <a:rPr lang="en-US" sz="2000" dirty="0" smtClean="0"/>
              <a:t>      in </a:t>
            </a:r>
            <a:r>
              <a:rPr lang="en-US" sz="2000" dirty="0"/>
              <a:t>the window period, and no further testing is needed. </a:t>
            </a:r>
            <a:r>
              <a:rPr lang="en-US" sz="2000" dirty="0" smtClean="0"/>
              <a:t>Use the </a:t>
            </a:r>
            <a:r>
              <a:rPr lang="en-US" sz="2000" b="1" dirty="0" smtClean="0"/>
              <a:t>GREEN</a:t>
            </a:r>
            <a:r>
              <a:rPr lang="en-US" sz="2000" dirty="0" smtClean="0"/>
              <a:t> sticker.</a:t>
            </a:r>
            <a:endParaRPr lang="en-US" sz="2000" dirty="0"/>
          </a:p>
          <a:p>
            <a:pPr marL="285750" indent="-285750">
              <a:spcBef>
                <a:spcPts val="1200"/>
              </a:spcBef>
              <a:buClr>
                <a:srgbClr val="4A66AC"/>
              </a:buClr>
              <a:buFont typeface="Wingdings" panose="05000000000000000000" pitchFamily="2" charset="2"/>
              <a:buChar char="v"/>
            </a:pPr>
            <a:r>
              <a:rPr lang="en-US" sz="2000" dirty="0" smtClean="0"/>
              <a:t>In </a:t>
            </a:r>
            <a:r>
              <a:rPr lang="en-US" sz="2000" dirty="0"/>
              <a:t>other </a:t>
            </a:r>
            <a:r>
              <a:rPr lang="en-US" sz="2000" dirty="0" smtClean="0"/>
              <a:t>circumstances, this </a:t>
            </a:r>
            <a:r>
              <a:rPr lang="en-US" sz="2000" dirty="0"/>
              <a:t>white sticker is </a:t>
            </a:r>
            <a:r>
              <a:rPr lang="en-US" sz="2000" dirty="0" smtClean="0"/>
              <a:t>added in addition to another sticker,           to  make </a:t>
            </a:r>
            <a:r>
              <a:rPr lang="en-US" sz="2000" dirty="0"/>
              <a:t>it clear that a sample is </a:t>
            </a:r>
            <a:r>
              <a:rPr lang="en-US" sz="2000" dirty="0" smtClean="0"/>
              <a:t>intentionally absent:</a:t>
            </a:r>
          </a:p>
          <a:p>
            <a:pPr marL="576263" lvl="1" indent="-287338" algn="l">
              <a:spcBef>
                <a:spcPts val="600"/>
              </a:spcBef>
              <a:buClr>
                <a:srgbClr val="4A66AC"/>
              </a:buClr>
              <a:buFont typeface="Wingdings" panose="05000000000000000000" pitchFamily="2" charset="2"/>
              <a:buChar char="§"/>
            </a:pPr>
            <a:r>
              <a:rPr lang="en-US" sz="1800" dirty="0"/>
              <a:t>Client had a reactive POC test and declined blood draw (PINK + WHITE)</a:t>
            </a:r>
          </a:p>
          <a:p>
            <a:pPr marL="576263" lvl="1" indent="-287338" algn="l">
              <a:spcBef>
                <a:spcPts val="600"/>
              </a:spcBef>
              <a:buClr>
                <a:srgbClr val="4A66AC"/>
              </a:buClr>
              <a:buFont typeface="Wingdings" panose="05000000000000000000" pitchFamily="2" charset="2"/>
              <a:buChar char="§"/>
            </a:pPr>
            <a:r>
              <a:rPr lang="en-US" sz="1800" dirty="0"/>
              <a:t>Priority population client, had a very recent high risk exposure (3-4 weeks)  and </a:t>
            </a:r>
            <a:r>
              <a:rPr lang="en-US" sz="1800" dirty="0" smtClean="0"/>
              <a:t>            declined a blood </a:t>
            </a:r>
            <a:r>
              <a:rPr lang="en-US" sz="1800" dirty="0"/>
              <a:t>draw (YELLOW + WHITE)</a:t>
            </a:r>
          </a:p>
          <a:p>
            <a:pPr marL="576263" lvl="1" indent="-287338" algn="l">
              <a:spcBef>
                <a:spcPts val="600"/>
              </a:spcBef>
              <a:buClr>
                <a:srgbClr val="4A66AC"/>
              </a:buClr>
              <a:buFont typeface="Wingdings" panose="05000000000000000000" pitchFamily="2" charset="2"/>
              <a:buChar char="§"/>
            </a:pPr>
            <a:r>
              <a:rPr lang="en-US" sz="1800" dirty="0"/>
              <a:t>Priority population client, testing six weeks after a very high risk exposure (YELLOW + WHITE)</a:t>
            </a:r>
          </a:p>
          <a:p>
            <a:pPr marL="576263" lvl="1" indent="-287338" algn="l">
              <a:spcBef>
                <a:spcPts val="600"/>
              </a:spcBef>
              <a:buClr>
                <a:srgbClr val="4A66AC"/>
              </a:buClr>
              <a:buFont typeface="Wingdings" panose="05000000000000000000" pitchFamily="2" charset="2"/>
              <a:buChar char="§"/>
            </a:pPr>
            <a:r>
              <a:rPr lang="en-US" sz="1800" dirty="0"/>
              <a:t>Client is NOT from a priority population and is in the window period, but has been deferred from blood draw (GREEN + WHITE</a:t>
            </a:r>
            <a:r>
              <a:rPr lang="en-US" sz="1800" dirty="0" smtClean="0"/>
              <a:t>)</a:t>
            </a:r>
            <a:endParaRPr lang="en-US" sz="1800" dirty="0"/>
          </a:p>
        </p:txBody>
      </p:sp>
      <p:sp>
        <p:nvSpPr>
          <p:cNvPr id="13" name="Rounded Rectangle 12"/>
          <p:cNvSpPr/>
          <p:nvPr/>
        </p:nvSpPr>
        <p:spPr>
          <a:xfrm>
            <a:off x="9496509" y="4277674"/>
            <a:ext cx="1610139" cy="626718"/>
          </a:xfrm>
          <a:prstGeom prst="roundRect">
            <a:avLst/>
          </a:prstGeom>
          <a:solidFill>
            <a:srgbClr val="FFFFFF"/>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solidFill>
                  <a:schemeClr val="tx1"/>
                </a:solidFill>
                <a:latin typeface="Arial" panose="020B0604020202020204" pitchFamily="34" charset="0"/>
                <a:cs typeface="Arial" panose="020B0604020202020204" pitchFamily="34" charset="0"/>
              </a:rPr>
              <a:t>blood sample </a:t>
            </a:r>
          </a:p>
          <a:p>
            <a:pPr algn="ctr"/>
            <a:r>
              <a:rPr lang="en-US" sz="1500" dirty="0">
                <a:solidFill>
                  <a:schemeClr val="tx1"/>
                </a:solidFill>
                <a:latin typeface="Arial" panose="020B0604020202020204" pitchFamily="34" charset="0"/>
                <a:cs typeface="Arial" panose="020B0604020202020204" pitchFamily="34" charset="0"/>
              </a:rPr>
              <a:t>not included </a:t>
            </a:r>
            <a:endParaRPr lang="en-CA" sz="1500" dirty="0">
              <a:latin typeface="Arial" panose="020B0604020202020204" pitchFamily="34" charset="0"/>
              <a:cs typeface="Arial" panose="020B0604020202020204" pitchFamily="34" charset="0"/>
            </a:endParaRPr>
          </a:p>
        </p:txBody>
      </p:sp>
      <p:sp>
        <p:nvSpPr>
          <p:cNvPr id="17" name="Cross 16"/>
          <p:cNvSpPr/>
          <p:nvPr/>
        </p:nvSpPr>
        <p:spPr>
          <a:xfrm>
            <a:off x="11300603" y="4410707"/>
            <a:ext cx="350875" cy="393405"/>
          </a:xfrm>
          <a:prstGeom prst="plus">
            <a:avLst>
              <a:gd name="adj" fmla="val 3712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4352358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77239" y="1398456"/>
            <a:ext cx="10494499" cy="762392"/>
          </a:xfrm>
        </p:spPr>
        <p:txBody>
          <a:bodyPr>
            <a:normAutofit fontScale="90000"/>
          </a:bodyPr>
          <a:lstStyle/>
          <a:p>
            <a:pPr>
              <a:spcAft>
                <a:spcPts val="1800"/>
              </a:spcAft>
              <a:buClr>
                <a:srgbClr val="4A66AC"/>
              </a:buClr>
            </a:pPr>
            <a:r>
              <a:rPr lang="en-CA" sz="2700" i="1" dirty="0"/>
              <a:t>Summary</a:t>
            </a:r>
            <a:r>
              <a:rPr lang="en-CA" sz="4400" dirty="0"/>
              <a:t/>
            </a:r>
            <a:br>
              <a:rPr lang="en-CA" sz="4400" dirty="0"/>
            </a:br>
            <a:r>
              <a:rPr lang="en-CA" sz="4400" dirty="0"/>
              <a:t>HIV Serology Requisition</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36914" y="2301884"/>
            <a:ext cx="5658984" cy="3299072"/>
          </a:xfrm>
        </p:spPr>
        <p:txBody>
          <a:bodyPr>
            <a:normAutofit/>
          </a:bodyPr>
          <a:lstStyle/>
          <a:p>
            <a:pPr>
              <a:spcBef>
                <a:spcPts val="800"/>
              </a:spcBef>
              <a:buClr>
                <a:srgbClr val="4A66AC"/>
              </a:buClr>
            </a:pPr>
            <a:r>
              <a:rPr lang="en-US" sz="2600" dirty="0"/>
              <a:t>Complete the form – for all POC tests add the appropriate sticker</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utoShape 3"/>
          <p:cNvSpPr>
            <a:spLocks noChangeAspect="1" noChangeArrowheads="1" noTextEdit="1"/>
          </p:cNvSpPr>
          <p:nvPr/>
        </p:nvSpPr>
        <p:spPr bwMode="auto">
          <a:xfrm>
            <a:off x="10280650" y="1038225"/>
            <a:ext cx="191135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0280650" y="1038225"/>
            <a:ext cx="1922463" cy="186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3">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en-US" sz="2000" b="1" dirty="0">
                <a:solidFill>
                  <a:schemeClr val="bg1"/>
                </a:solidFill>
              </a:rPr>
              <a:t>MODULE: Requisitions and Reporting (Nominal)</a:t>
            </a:r>
          </a:p>
        </p:txBody>
      </p:sp>
      <p:pic>
        <p:nvPicPr>
          <p:cNvPr id="5" name="Picture 4"/>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731000" y="-1"/>
            <a:ext cx="5200689" cy="6730303"/>
          </a:xfrm>
          <a:prstGeom prst="rect">
            <a:avLst/>
          </a:prstGeom>
          <a:ln>
            <a:solidFill>
              <a:schemeClr val="tx1"/>
            </a:solidFill>
          </a:ln>
        </p:spPr>
      </p:pic>
      <p:pic>
        <p:nvPicPr>
          <p:cNvPr id="10" name="Picture 9"/>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rot="16320000">
            <a:off x="2940672" y="2252221"/>
            <a:ext cx="750679" cy="2509638"/>
          </a:xfrm>
          <a:prstGeom prst="rect">
            <a:avLst/>
          </a:prstGeom>
        </p:spPr>
      </p:pic>
      <p:pic>
        <p:nvPicPr>
          <p:cNvPr id="12" name="Picture 11"/>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a:xfrm rot="16200000">
            <a:off x="2963024" y="3236118"/>
            <a:ext cx="648448" cy="2522866"/>
          </a:xfrm>
          <a:prstGeom prst="rect">
            <a:avLst/>
          </a:prstGeom>
        </p:spPr>
      </p:pic>
      <p:pic>
        <p:nvPicPr>
          <p:cNvPr id="13" name="Picture 12"/>
          <p:cNvPicPr>
            <a:picLocks noChangeAspect="1"/>
          </p:cNvPicPr>
          <p:nvPr/>
        </p:nvPicPr>
        <p:blipFill rotWithShape="1">
          <a:blip r:embed="rId7"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rot="16320000">
            <a:off x="2863998" y="3834182"/>
            <a:ext cx="1110295" cy="2974661"/>
          </a:xfrm>
          <a:prstGeom prst="rect">
            <a:avLst/>
          </a:prstGeom>
        </p:spPr>
      </p:pic>
      <p:sp>
        <p:nvSpPr>
          <p:cNvPr id="4" name="Rounded Rectangle 3"/>
          <p:cNvSpPr/>
          <p:nvPr/>
        </p:nvSpPr>
        <p:spPr>
          <a:xfrm>
            <a:off x="2009554" y="5932967"/>
            <a:ext cx="2424223" cy="659219"/>
          </a:xfrm>
          <a:prstGeom prst="roundRect">
            <a:avLst/>
          </a:prstGeom>
          <a:solidFill>
            <a:srgbClr val="FFFFFF"/>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latin typeface="Arial" panose="020B0604020202020204" pitchFamily="34" charset="0"/>
                <a:cs typeface="Arial" panose="020B0604020202020204" pitchFamily="34" charset="0"/>
              </a:rPr>
              <a:t>Client declined blood sample</a:t>
            </a:r>
            <a:endParaRPr lang="en-CA" sz="2000" dirty="0">
              <a:solidFill>
                <a:schemeClr val="tx1"/>
              </a:solidFill>
              <a:latin typeface="Arial" panose="020B0604020202020204" pitchFamily="34" charset="0"/>
              <a:cs typeface="Arial" panose="020B0604020202020204" pitchFamily="34" charset="0"/>
            </a:endParaRPr>
          </a:p>
        </p:txBody>
      </p:sp>
      <p:sp>
        <p:nvSpPr>
          <p:cNvPr id="6" name="Rounded Rectangle 5"/>
          <p:cNvSpPr/>
          <p:nvPr/>
        </p:nvSpPr>
        <p:spPr>
          <a:xfrm>
            <a:off x="10438266" y="5704037"/>
            <a:ext cx="1254641" cy="404037"/>
          </a:xfrm>
          <a:prstGeom prst="roundRect">
            <a:avLst/>
          </a:prstGeom>
          <a:solidFill>
            <a:srgbClr val="FFFFFF"/>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latin typeface="Arial" panose="020B0604020202020204" pitchFamily="34" charset="0"/>
                <a:cs typeface="Arial" panose="020B0604020202020204" pitchFamily="34" charset="0"/>
              </a:rPr>
              <a:t>Client declined blood sample</a:t>
            </a:r>
            <a:endParaRPr lang="en-CA" sz="1200" dirty="0">
              <a:solidFill>
                <a:schemeClr val="tx1"/>
              </a:solidFill>
              <a:latin typeface="Arial" panose="020B0604020202020204" pitchFamily="34" charset="0"/>
              <a:cs typeface="Arial" panose="020B0604020202020204" pitchFamily="34" charset="0"/>
            </a:endParaRPr>
          </a:p>
        </p:txBody>
      </p:sp>
      <p:cxnSp>
        <p:nvCxnSpPr>
          <p:cNvPr id="16" name="Straight Arrow Connector 15"/>
          <p:cNvCxnSpPr/>
          <p:nvPr/>
        </p:nvCxnSpPr>
        <p:spPr>
          <a:xfrm flipV="1">
            <a:off x="4450814" y="5927075"/>
            <a:ext cx="5960126" cy="14322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4990641" y="5001659"/>
            <a:ext cx="1707614" cy="1015663"/>
          </a:xfrm>
          <a:prstGeom prst="rect">
            <a:avLst/>
          </a:prstGeom>
          <a:noFill/>
        </p:spPr>
        <p:txBody>
          <a:bodyPr wrap="square" rtlCol="0">
            <a:spAutoFit/>
          </a:bodyPr>
          <a:lstStyle/>
          <a:p>
            <a:pPr algn="ctr"/>
            <a:r>
              <a:rPr lang="en-US" sz="2000" dirty="0"/>
              <a:t>Put second white sticker here if needed</a:t>
            </a:r>
            <a:endParaRPr lang="en-CA" sz="2000" dirty="0"/>
          </a:p>
        </p:txBody>
      </p:sp>
      <p:pic>
        <p:nvPicPr>
          <p:cNvPr id="17" name="Picture 16"/>
          <p:cNvPicPr>
            <a:picLocks noChangeAspect="1"/>
          </p:cNvPicPr>
          <p:nvPr/>
        </p:nvPicPr>
        <p:blipFill rotWithShape="1">
          <a:blip r:embed="rId8"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a:xfrm rot="16320000">
            <a:off x="10820057" y="3695375"/>
            <a:ext cx="541940" cy="1451945"/>
          </a:xfrm>
          <a:prstGeom prst="rect">
            <a:avLst/>
          </a:prstGeom>
        </p:spPr>
      </p:pic>
    </p:spTree>
    <p:extLst>
      <p:ext uri="{BB962C8B-B14F-4D97-AF65-F5344CB8AC3E}">
        <p14:creationId xmlns:p14="http://schemas.microsoft.com/office/powerpoint/2010/main" val="2254298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77239" y="1596760"/>
            <a:ext cx="10494499" cy="762392"/>
          </a:xfrm>
        </p:spPr>
        <p:txBody>
          <a:bodyPr>
            <a:normAutofit/>
          </a:bodyPr>
          <a:lstStyle/>
          <a:p>
            <a:pPr>
              <a:spcAft>
                <a:spcPts val="1800"/>
              </a:spcAft>
              <a:buClr>
                <a:srgbClr val="4A66AC"/>
              </a:buClr>
            </a:pPr>
            <a:r>
              <a:rPr lang="en-CA" dirty="0"/>
              <a:t>The Daily Log</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utoShape 3"/>
          <p:cNvSpPr>
            <a:spLocks noChangeAspect="1" noChangeArrowheads="1" noTextEdit="1"/>
          </p:cNvSpPr>
          <p:nvPr/>
        </p:nvSpPr>
        <p:spPr bwMode="auto">
          <a:xfrm>
            <a:off x="10280650" y="1038225"/>
            <a:ext cx="191135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4" name="TextBox 13">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en-US" sz="2000" b="1" dirty="0">
                <a:solidFill>
                  <a:schemeClr val="bg1"/>
                </a:solidFill>
              </a:rPr>
              <a:t>MODULE: Requisitions and Reporting (Nominal)</a:t>
            </a:r>
          </a:p>
        </p:txBody>
      </p:sp>
      <p:sp>
        <p:nvSpPr>
          <p:cNvPr id="10" name="Subtitle 2">
            <a:extLst>
              <a:ext uri="{FF2B5EF4-FFF2-40B4-BE49-F238E27FC236}">
                <a16:creationId xmlns:a16="http://schemas.microsoft.com/office/drawing/2014/main" id="{8365A299-7067-41F3-96D1-6126C68ADEA1}"/>
              </a:ext>
            </a:extLst>
          </p:cNvPr>
          <p:cNvSpPr txBox="1">
            <a:spLocks/>
          </p:cNvSpPr>
          <p:nvPr/>
        </p:nvSpPr>
        <p:spPr>
          <a:xfrm>
            <a:off x="877869" y="2490077"/>
            <a:ext cx="9892911" cy="1187902"/>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800"/>
              </a:spcBef>
              <a:buClr>
                <a:srgbClr val="4A66AC"/>
              </a:buClr>
            </a:pPr>
            <a:r>
              <a:rPr lang="en-US" sz="2000" dirty="0"/>
              <a:t>This is a screen shot of the daily log template. An entry must be made for every test you do.</a:t>
            </a:r>
          </a:p>
        </p:txBody>
      </p:sp>
      <p:sp>
        <p:nvSpPr>
          <p:cNvPr id="12" name="Left Brace 11"/>
          <p:cNvSpPr/>
          <p:nvPr/>
        </p:nvSpPr>
        <p:spPr>
          <a:xfrm rot="16200000">
            <a:off x="2829508" y="3681033"/>
            <a:ext cx="293612" cy="3726713"/>
          </a:xfrm>
          <a:prstGeom prst="leftBrace">
            <a:avLst>
              <a:gd name="adj1" fmla="val 8333"/>
              <a:gd name="adj2" fmla="val 18046"/>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16" name="Subtitle 2">
            <a:extLst>
              <a:ext uri="{FF2B5EF4-FFF2-40B4-BE49-F238E27FC236}">
                <a16:creationId xmlns:a16="http://schemas.microsoft.com/office/drawing/2014/main" id="{8365A299-7067-41F3-96D1-6126C68ADEA1}"/>
              </a:ext>
            </a:extLst>
          </p:cNvPr>
          <p:cNvSpPr txBox="1">
            <a:spLocks/>
          </p:cNvSpPr>
          <p:nvPr/>
        </p:nvSpPr>
        <p:spPr>
          <a:xfrm>
            <a:off x="771990" y="6028661"/>
            <a:ext cx="3810644" cy="648586"/>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800"/>
              </a:spcBef>
              <a:buClr>
                <a:srgbClr val="4A66AC"/>
              </a:buClr>
            </a:pPr>
            <a:r>
              <a:rPr lang="en-US" sz="2000" dirty="0"/>
              <a:t>This part of the log is used to make a record of any POC test.</a:t>
            </a:r>
          </a:p>
        </p:txBody>
      </p:sp>
      <p:sp>
        <p:nvSpPr>
          <p:cNvPr id="17" name="Left Brace 16"/>
          <p:cNvSpPr/>
          <p:nvPr/>
        </p:nvSpPr>
        <p:spPr>
          <a:xfrm rot="16200000">
            <a:off x="7471762" y="2884814"/>
            <a:ext cx="306344" cy="5390247"/>
          </a:xfrm>
          <a:prstGeom prst="leftBrace">
            <a:avLst>
              <a:gd name="adj1" fmla="val 8333"/>
              <a:gd name="adj2" fmla="val 18046"/>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18" name="Subtitle 2">
            <a:extLst>
              <a:ext uri="{FF2B5EF4-FFF2-40B4-BE49-F238E27FC236}">
                <a16:creationId xmlns:a16="http://schemas.microsoft.com/office/drawing/2014/main" id="{8365A299-7067-41F3-96D1-6126C68ADEA1}"/>
              </a:ext>
            </a:extLst>
          </p:cNvPr>
          <p:cNvSpPr txBox="1">
            <a:spLocks/>
          </p:cNvSpPr>
          <p:nvPr/>
        </p:nvSpPr>
        <p:spPr>
          <a:xfrm>
            <a:off x="4801629" y="6004751"/>
            <a:ext cx="5295017" cy="825795"/>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800"/>
              </a:spcBef>
              <a:buClr>
                <a:srgbClr val="4A66AC"/>
              </a:buClr>
            </a:pPr>
            <a:r>
              <a:rPr lang="en-US" sz="2000" dirty="0"/>
              <a:t>This part of the log is used for follow-up of tests sent to PHOL and analysis of the returned results. </a:t>
            </a:r>
          </a:p>
        </p:txBody>
      </p:sp>
      <p:sp>
        <p:nvSpPr>
          <p:cNvPr id="19" name="Subtitle 2">
            <a:extLst>
              <a:ext uri="{FF2B5EF4-FFF2-40B4-BE49-F238E27FC236}">
                <a16:creationId xmlns:a16="http://schemas.microsoft.com/office/drawing/2014/main" id="{8365A299-7067-41F3-96D1-6126C68ADEA1}"/>
              </a:ext>
            </a:extLst>
          </p:cNvPr>
          <p:cNvSpPr txBox="1">
            <a:spLocks/>
          </p:cNvSpPr>
          <p:nvPr/>
        </p:nvSpPr>
        <p:spPr>
          <a:xfrm>
            <a:off x="10542567" y="5579293"/>
            <a:ext cx="1485657" cy="1102241"/>
          </a:xfrm>
          <a:prstGeom prst="rect">
            <a:avLst/>
          </a:prstGeom>
        </p:spPr>
        <p:txBody>
          <a:bodyPr vert="horz" lIns="91440" tIns="45720" rIns="91440" bIns="45720" rtlCol="0">
            <a:normAutofit fontScale="92500" lnSpcReduction="1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800"/>
              </a:spcBef>
              <a:buClr>
                <a:srgbClr val="4A66AC"/>
              </a:buClr>
            </a:pPr>
            <a:r>
              <a:rPr lang="en-US" sz="2000" dirty="0"/>
              <a:t>Make sure you sign and date each entry.</a:t>
            </a:r>
          </a:p>
        </p:txBody>
      </p:sp>
      <p:pic>
        <p:nvPicPr>
          <p:cNvPr id="20" name="Picture 19"/>
          <p:cNvPicPr/>
          <p:nvPr/>
        </p:nvPicPr>
        <p:blipFill rotWithShape="1">
          <a:blip r:embed="rId3" cstate="screen">
            <a:extLst>
              <a:ext uri="{28A0092B-C50C-407E-A947-70E740481C1C}">
                <a14:useLocalDpi xmlns:a14="http://schemas.microsoft.com/office/drawing/2010/main"/>
              </a:ext>
            </a:extLst>
          </a:blip>
          <a:srcRect t="14701" r="2534" b="13908"/>
          <a:stretch/>
        </p:blipFill>
        <p:spPr bwMode="auto">
          <a:xfrm>
            <a:off x="968043" y="2951923"/>
            <a:ext cx="10958914" cy="2295939"/>
          </a:xfrm>
          <a:prstGeom prst="rect">
            <a:avLst/>
          </a:prstGeom>
          <a:ln>
            <a:noFill/>
          </a:ln>
          <a:extLst>
            <a:ext uri="{53640926-AAD7-44D8-BBD7-CCE9431645EC}">
              <a14:shadowObscured xmlns:a14="http://schemas.microsoft.com/office/drawing/2010/main"/>
            </a:ext>
          </a:extLst>
        </p:spPr>
      </p:pic>
      <p:sp>
        <p:nvSpPr>
          <p:cNvPr id="5" name="Oval 4"/>
          <p:cNvSpPr/>
          <p:nvPr/>
        </p:nvSpPr>
        <p:spPr>
          <a:xfrm>
            <a:off x="10164726" y="3115340"/>
            <a:ext cx="1711840" cy="2179673"/>
          </a:xfrm>
          <a:custGeom>
            <a:avLst/>
            <a:gdLst>
              <a:gd name="connsiteX0" fmla="*/ 0 w 1754372"/>
              <a:gd name="connsiteY0" fmla="*/ 1307805 h 2615609"/>
              <a:gd name="connsiteX1" fmla="*/ 877186 w 1754372"/>
              <a:gd name="connsiteY1" fmla="*/ 0 h 2615609"/>
              <a:gd name="connsiteX2" fmla="*/ 1754372 w 1754372"/>
              <a:gd name="connsiteY2" fmla="*/ 1307805 h 2615609"/>
              <a:gd name="connsiteX3" fmla="*/ 877186 w 1754372"/>
              <a:gd name="connsiteY3" fmla="*/ 2615610 h 2615609"/>
              <a:gd name="connsiteX4" fmla="*/ 0 w 1754372"/>
              <a:gd name="connsiteY4" fmla="*/ 1307805 h 2615609"/>
              <a:gd name="connsiteX0" fmla="*/ 877186 w 1754372"/>
              <a:gd name="connsiteY0" fmla="*/ 0 h 2615610"/>
              <a:gd name="connsiteX1" fmla="*/ 1754372 w 1754372"/>
              <a:gd name="connsiteY1" fmla="*/ 1307805 h 2615610"/>
              <a:gd name="connsiteX2" fmla="*/ 877186 w 1754372"/>
              <a:gd name="connsiteY2" fmla="*/ 2615610 h 2615610"/>
              <a:gd name="connsiteX3" fmla="*/ 0 w 1754372"/>
              <a:gd name="connsiteY3" fmla="*/ 1307805 h 2615610"/>
              <a:gd name="connsiteX4" fmla="*/ 968626 w 1754372"/>
              <a:gd name="connsiteY4" fmla="*/ 91440 h 2615610"/>
              <a:gd name="connsiteX0" fmla="*/ 878181 w 1755367"/>
              <a:gd name="connsiteY0" fmla="*/ 0 h 2615610"/>
              <a:gd name="connsiteX1" fmla="*/ 1755367 w 1755367"/>
              <a:gd name="connsiteY1" fmla="*/ 1307805 h 2615610"/>
              <a:gd name="connsiteX2" fmla="*/ 878181 w 1755367"/>
              <a:gd name="connsiteY2" fmla="*/ 2615610 h 2615610"/>
              <a:gd name="connsiteX3" fmla="*/ 995 w 1755367"/>
              <a:gd name="connsiteY3" fmla="*/ 1307805 h 2615610"/>
              <a:gd name="connsiteX4" fmla="*/ 1022784 w 1755367"/>
              <a:gd name="connsiteY4" fmla="*/ 187721 h 26156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55367" h="2615610">
                <a:moveTo>
                  <a:pt x="878181" y="0"/>
                </a:moveTo>
                <a:cubicBezTo>
                  <a:pt x="1362637" y="0"/>
                  <a:pt x="1755367" y="585524"/>
                  <a:pt x="1755367" y="1307805"/>
                </a:cubicBezTo>
                <a:cubicBezTo>
                  <a:pt x="1755367" y="2030086"/>
                  <a:pt x="1362637" y="2615610"/>
                  <a:pt x="878181" y="2615610"/>
                </a:cubicBezTo>
                <a:cubicBezTo>
                  <a:pt x="393725" y="2615610"/>
                  <a:pt x="-23106" y="1712453"/>
                  <a:pt x="995" y="1307805"/>
                </a:cubicBezTo>
                <a:cubicBezTo>
                  <a:pt x="25096" y="903157"/>
                  <a:pt x="446888" y="96281"/>
                  <a:pt x="1022784" y="187721"/>
                </a:cubicBezTo>
              </a:path>
            </a:pathLst>
          </a:custGeom>
          <a:noFill/>
          <a:ln w="38100">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685643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77239" y="1596760"/>
            <a:ext cx="10494499" cy="762392"/>
          </a:xfrm>
        </p:spPr>
        <p:txBody>
          <a:bodyPr>
            <a:normAutofit/>
          </a:bodyPr>
          <a:lstStyle/>
          <a:p>
            <a:pPr>
              <a:spcAft>
                <a:spcPts val="1800"/>
              </a:spcAft>
              <a:buClr>
                <a:srgbClr val="4A66AC"/>
              </a:buClr>
            </a:pPr>
            <a:r>
              <a:rPr lang="en-CA" dirty="0"/>
              <a:t>Record Keeping is Essential</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30716" y="2390528"/>
            <a:ext cx="9514763" cy="4467472"/>
          </a:xfrm>
        </p:spPr>
        <p:txBody>
          <a:bodyPr>
            <a:normAutofit/>
          </a:bodyPr>
          <a:lstStyle/>
          <a:p>
            <a:pPr>
              <a:spcBef>
                <a:spcPts val="0"/>
              </a:spcBef>
              <a:spcAft>
                <a:spcPts val="1800"/>
              </a:spcAft>
              <a:buClr>
                <a:srgbClr val="4A66AC"/>
              </a:buClr>
            </a:pPr>
            <a:r>
              <a:rPr lang="en-CA" sz="2200" dirty="0"/>
              <a:t>Every time you do an </a:t>
            </a:r>
            <a:r>
              <a:rPr lang="en-CA" sz="2200" dirty="0" smtClean="0"/>
              <a:t>POC HIV test for </a:t>
            </a:r>
            <a:r>
              <a:rPr lang="en-CA" sz="2200" dirty="0"/>
              <a:t>a client, you </a:t>
            </a:r>
            <a:r>
              <a:rPr lang="en-CA" sz="2200" u="sng" dirty="0"/>
              <a:t>MUST</a:t>
            </a:r>
            <a:r>
              <a:rPr lang="en-CA" sz="2200" dirty="0"/>
              <a:t>:</a:t>
            </a:r>
          </a:p>
          <a:p>
            <a:pPr marL="342900" indent="-342900">
              <a:spcBef>
                <a:spcPts val="0"/>
              </a:spcBef>
              <a:spcAft>
                <a:spcPts val="1800"/>
              </a:spcAft>
              <a:buClr>
                <a:srgbClr val="4A66AC"/>
              </a:buClr>
              <a:buFont typeface="Wingdings" panose="05000000000000000000" pitchFamily="2" charset="2"/>
              <a:buChar char="v"/>
            </a:pPr>
            <a:r>
              <a:rPr lang="en-CA" sz="2200" dirty="0"/>
              <a:t>Complete an HIV Serology Requisition form. These can be downloaded from </a:t>
            </a:r>
            <a:r>
              <a:rPr lang="en-CA" sz="2200" dirty="0">
                <a:hlinkClick r:id="rId3"/>
              </a:rPr>
              <a:t>https://www.publichealthontario.ca/</a:t>
            </a:r>
            <a:r>
              <a:rPr lang="en-CA" sz="2200" dirty="0"/>
              <a:t> </a:t>
            </a:r>
          </a:p>
          <a:p>
            <a:pPr marL="342900" indent="-342900">
              <a:spcBef>
                <a:spcPts val="0"/>
              </a:spcBef>
              <a:spcAft>
                <a:spcPts val="1800"/>
              </a:spcAft>
              <a:buClr>
                <a:srgbClr val="4A66AC"/>
              </a:buClr>
              <a:buFont typeface="Wingdings" panose="05000000000000000000" pitchFamily="2" charset="2"/>
              <a:buChar char="v"/>
            </a:pPr>
            <a:r>
              <a:rPr lang="en-US" sz="2200" dirty="0"/>
              <a:t>Make a log entry for the test on your site’s daily log</a:t>
            </a:r>
          </a:p>
          <a:p>
            <a:pPr>
              <a:spcBef>
                <a:spcPts val="0"/>
              </a:spcBef>
              <a:spcAft>
                <a:spcPts val="1800"/>
              </a:spcAft>
              <a:buClr>
                <a:srgbClr val="4A66AC"/>
              </a:buClr>
            </a:pPr>
            <a:r>
              <a:rPr lang="en-US" sz="2200" dirty="0"/>
              <a:t>These record-keeping steps are essential to provide accurate results for your clients and to maintain quality standards at your testing site.</a:t>
            </a:r>
          </a:p>
          <a:p>
            <a:pPr marL="0" lvl="1" algn="l">
              <a:spcBef>
                <a:spcPts val="0"/>
              </a:spcBef>
              <a:spcAft>
                <a:spcPts val="1800"/>
              </a:spcAft>
              <a:buClr>
                <a:srgbClr val="4A66AC"/>
              </a:buClr>
            </a:pPr>
            <a:r>
              <a:rPr lang="en-US" sz="2200" dirty="0"/>
              <a:t>Errors in this record keeping would be an incident that requires an investigation </a:t>
            </a:r>
            <a:r>
              <a:rPr lang="en-US" sz="2200" dirty="0" smtClean="0"/>
              <a:t>at </a:t>
            </a:r>
            <a:r>
              <a:rPr lang="en-US" sz="2200" dirty="0"/>
              <a:t>your site. Ultimately effective record-keeping is necessary to maintain approval for testing at your site</a:t>
            </a:r>
            <a:r>
              <a:rPr lang="en-US" sz="2400" dirty="0"/>
              <a:t>.</a:t>
            </a:r>
          </a:p>
          <a:p>
            <a:pPr>
              <a:spcBef>
                <a:spcPts val="0"/>
              </a:spcBef>
              <a:spcAft>
                <a:spcPts val="1800"/>
              </a:spcAft>
              <a:buClr>
                <a:srgbClr val="4A66AC"/>
              </a:buClr>
            </a:pPr>
            <a:endParaRPr lang="en-CA" dirty="0"/>
          </a:p>
          <a:p>
            <a:pPr lvl="1" algn="l">
              <a:spcBef>
                <a:spcPts val="800"/>
              </a:spcBef>
              <a:buClr>
                <a:srgbClr val="4A66AC"/>
              </a:buClr>
            </a:pPr>
            <a:endParaRPr lang="en-US" sz="2200"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utoShape 3"/>
          <p:cNvSpPr>
            <a:spLocks noChangeAspect="1" noChangeArrowheads="1" noTextEdit="1"/>
          </p:cNvSpPr>
          <p:nvPr/>
        </p:nvSpPr>
        <p:spPr bwMode="auto">
          <a:xfrm>
            <a:off x="10280650" y="1038225"/>
            <a:ext cx="191135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pic>
        <p:nvPicPr>
          <p:cNvPr id="1029" name="Picture 5"/>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10280650" y="1038225"/>
            <a:ext cx="1922463" cy="186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3">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en-US" sz="2000" b="1" dirty="0">
                <a:solidFill>
                  <a:schemeClr val="bg1"/>
                </a:solidFill>
              </a:rPr>
              <a:t>MODULE: Requisitions and Reporting (Nominal)</a:t>
            </a:r>
          </a:p>
        </p:txBody>
      </p:sp>
      <p:pic>
        <p:nvPicPr>
          <p:cNvPr id="4" name="Picture 3"/>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9787270" y="2200939"/>
            <a:ext cx="2404730" cy="2582903"/>
          </a:xfrm>
          <a:prstGeom prst="rect">
            <a:avLst/>
          </a:prstGeom>
        </p:spPr>
      </p:pic>
    </p:spTree>
    <p:extLst>
      <p:ext uri="{BB962C8B-B14F-4D97-AF65-F5344CB8AC3E}">
        <p14:creationId xmlns:p14="http://schemas.microsoft.com/office/powerpoint/2010/main" val="31079697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p:nvPr/>
        </p:nvPicPr>
        <p:blipFill rotWithShape="1">
          <a:blip r:embed="rId3" cstate="screen">
            <a:extLst>
              <a:ext uri="{28A0092B-C50C-407E-A947-70E740481C1C}">
                <a14:useLocalDpi xmlns:a14="http://schemas.microsoft.com/office/drawing/2010/main"/>
              </a:ext>
            </a:extLst>
          </a:blip>
          <a:srcRect t="14701" r="59582" b="34120"/>
          <a:stretch/>
        </p:blipFill>
        <p:spPr bwMode="auto">
          <a:xfrm>
            <a:off x="1107191" y="2335698"/>
            <a:ext cx="8727690" cy="2236302"/>
          </a:xfrm>
          <a:prstGeom prst="rect">
            <a:avLst/>
          </a:prstGeom>
          <a:ln>
            <a:noFill/>
          </a:ln>
          <a:extLst>
            <a:ext uri="{53640926-AAD7-44D8-BBD7-CCE9431645EC}">
              <a14:shadowObscured xmlns:a14="http://schemas.microsoft.com/office/drawing/2010/main"/>
            </a:ext>
          </a:extLst>
        </p:spPr>
      </p:pic>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809136" y="1511700"/>
            <a:ext cx="10494499" cy="762392"/>
          </a:xfrm>
        </p:spPr>
        <p:txBody>
          <a:bodyPr>
            <a:normAutofit/>
          </a:bodyPr>
          <a:lstStyle/>
          <a:p>
            <a:pPr>
              <a:spcAft>
                <a:spcPts val="1800"/>
              </a:spcAft>
              <a:buClr>
                <a:srgbClr val="4A66AC"/>
              </a:buClr>
            </a:pPr>
            <a:r>
              <a:rPr lang="en-CA" dirty="0"/>
              <a:t>The Daily Log – Record of a POC Test</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utoShape 3"/>
          <p:cNvSpPr>
            <a:spLocks noChangeAspect="1" noChangeArrowheads="1" noTextEdit="1"/>
          </p:cNvSpPr>
          <p:nvPr/>
        </p:nvSpPr>
        <p:spPr bwMode="auto">
          <a:xfrm>
            <a:off x="10280650" y="1038225"/>
            <a:ext cx="191135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4" name="TextBox 13">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en-US" sz="2000" b="1" dirty="0">
                <a:solidFill>
                  <a:schemeClr val="bg1"/>
                </a:solidFill>
              </a:rPr>
              <a:t>MODULE: Requisitions and Reporting (Nominal)</a:t>
            </a:r>
          </a:p>
        </p:txBody>
      </p:sp>
      <p:sp>
        <p:nvSpPr>
          <p:cNvPr id="3" name="Rectangle 2"/>
          <p:cNvSpPr/>
          <p:nvPr/>
        </p:nvSpPr>
        <p:spPr>
          <a:xfrm>
            <a:off x="1421295" y="2743200"/>
            <a:ext cx="4065105" cy="1765006"/>
          </a:xfrm>
          <a:prstGeom prst="rect">
            <a:avLst/>
          </a:prstGeom>
          <a:noFill/>
          <a:ln w="57150">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5" name="Subtitle 2">
            <a:extLst>
              <a:ext uri="{FF2B5EF4-FFF2-40B4-BE49-F238E27FC236}">
                <a16:creationId xmlns:a16="http://schemas.microsoft.com/office/drawing/2014/main" id="{8365A299-7067-41F3-96D1-6126C68ADEA1}"/>
              </a:ext>
            </a:extLst>
          </p:cNvPr>
          <p:cNvSpPr txBox="1">
            <a:spLocks/>
          </p:cNvSpPr>
          <p:nvPr/>
        </p:nvSpPr>
        <p:spPr>
          <a:xfrm>
            <a:off x="1201480" y="4671237"/>
            <a:ext cx="7006855" cy="1867787"/>
          </a:xfrm>
          <a:prstGeom prst="rect">
            <a:avLst/>
          </a:prstGeom>
        </p:spPr>
        <p:txBody>
          <a:bodyPr vert="horz" lIns="91440" tIns="45720" rIns="91440" bIns="45720" rtlCol="0">
            <a:normAutofit fontScale="925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800"/>
              </a:spcBef>
              <a:buClr>
                <a:srgbClr val="4A66AC"/>
              </a:buClr>
            </a:pPr>
            <a:r>
              <a:rPr lang="en-US" sz="2000" dirty="0"/>
              <a:t>Use these four fields for every test you do:</a:t>
            </a:r>
          </a:p>
          <a:p>
            <a:pPr marL="342900" indent="-342900">
              <a:spcBef>
                <a:spcPts val="800"/>
              </a:spcBef>
              <a:buClr>
                <a:srgbClr val="4A66AC"/>
              </a:buClr>
              <a:buFont typeface="Wingdings" panose="05000000000000000000" pitchFamily="2" charset="2"/>
              <a:buChar char="§"/>
            </a:pPr>
            <a:r>
              <a:rPr lang="en-US" sz="2000" dirty="0"/>
              <a:t>When you did the test</a:t>
            </a:r>
          </a:p>
          <a:p>
            <a:pPr marL="342900" indent="-342900">
              <a:spcBef>
                <a:spcPts val="800"/>
              </a:spcBef>
              <a:buClr>
                <a:srgbClr val="4A66AC"/>
              </a:buClr>
              <a:buFont typeface="Wingdings" panose="05000000000000000000" pitchFamily="2" charset="2"/>
              <a:buChar char="§"/>
            </a:pPr>
            <a:r>
              <a:rPr lang="en-US" sz="2000" dirty="0"/>
              <a:t>Who you did the test for (most commonly a client name/number)</a:t>
            </a:r>
          </a:p>
          <a:p>
            <a:pPr marL="342900" indent="-342900">
              <a:spcBef>
                <a:spcPts val="800"/>
              </a:spcBef>
              <a:buClr>
                <a:srgbClr val="4A66AC"/>
              </a:buClr>
              <a:buFont typeface="Wingdings" panose="05000000000000000000" pitchFamily="2" charset="2"/>
              <a:buChar char="§"/>
            </a:pPr>
            <a:r>
              <a:rPr lang="en-US" sz="2000" dirty="0"/>
              <a:t>The risk factors (usually abbreviated i.e. MSM, ACB, PWID, etc.)</a:t>
            </a:r>
          </a:p>
          <a:p>
            <a:pPr marL="342900" indent="-342900">
              <a:spcBef>
                <a:spcPts val="800"/>
              </a:spcBef>
              <a:buClr>
                <a:srgbClr val="4A66AC"/>
              </a:buClr>
              <a:buFont typeface="Wingdings" panose="05000000000000000000" pitchFamily="2" charset="2"/>
              <a:buChar char="§"/>
            </a:pPr>
            <a:r>
              <a:rPr lang="en-US" sz="2000" dirty="0"/>
              <a:t>The lot number and expiry date of the kit you used</a:t>
            </a:r>
          </a:p>
          <a:p>
            <a:pPr marL="342900" indent="-342900">
              <a:spcBef>
                <a:spcPts val="800"/>
              </a:spcBef>
              <a:buClr>
                <a:srgbClr val="4A66AC"/>
              </a:buClr>
              <a:buFont typeface="Wingdings" panose="05000000000000000000" pitchFamily="2" charset="2"/>
              <a:buChar char="§"/>
            </a:pPr>
            <a:endParaRPr lang="en-US" sz="2000" dirty="0"/>
          </a:p>
        </p:txBody>
      </p:sp>
      <p:sp>
        <p:nvSpPr>
          <p:cNvPr id="21" name="Left Brace 20"/>
          <p:cNvSpPr/>
          <p:nvPr/>
        </p:nvSpPr>
        <p:spPr>
          <a:xfrm flipH="1">
            <a:off x="8059478" y="5374304"/>
            <a:ext cx="138223" cy="622459"/>
          </a:xfrm>
          <a:prstGeom prst="leftBrace">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22" name="Subtitle 2">
            <a:extLst>
              <a:ext uri="{FF2B5EF4-FFF2-40B4-BE49-F238E27FC236}">
                <a16:creationId xmlns:a16="http://schemas.microsoft.com/office/drawing/2014/main" id="{8365A299-7067-41F3-96D1-6126C68ADEA1}"/>
              </a:ext>
            </a:extLst>
          </p:cNvPr>
          <p:cNvSpPr txBox="1">
            <a:spLocks/>
          </p:cNvSpPr>
          <p:nvPr/>
        </p:nvSpPr>
        <p:spPr>
          <a:xfrm>
            <a:off x="8469716" y="5339899"/>
            <a:ext cx="3587603" cy="1124402"/>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800"/>
              </a:spcBef>
              <a:buClr>
                <a:srgbClr val="4A66AC"/>
              </a:buClr>
            </a:pPr>
            <a:r>
              <a:rPr lang="en-US" sz="2000" dirty="0"/>
              <a:t>For Proficiency Tests, practice testing, or errors/damage, write what the test was used for across these fields</a:t>
            </a:r>
          </a:p>
        </p:txBody>
      </p:sp>
      <p:sp>
        <p:nvSpPr>
          <p:cNvPr id="23" name="Subtitle 2">
            <a:extLst>
              <a:ext uri="{FF2B5EF4-FFF2-40B4-BE49-F238E27FC236}">
                <a16:creationId xmlns:a16="http://schemas.microsoft.com/office/drawing/2014/main" id="{8365A299-7067-41F3-96D1-6126C68ADEA1}"/>
              </a:ext>
            </a:extLst>
          </p:cNvPr>
          <p:cNvSpPr txBox="1">
            <a:spLocks/>
          </p:cNvSpPr>
          <p:nvPr/>
        </p:nvSpPr>
        <p:spPr>
          <a:xfrm>
            <a:off x="10160539" y="2498652"/>
            <a:ext cx="1882606" cy="2445488"/>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800"/>
              </a:spcBef>
              <a:buClr>
                <a:srgbClr val="4A66AC"/>
              </a:buClr>
            </a:pPr>
            <a:r>
              <a:rPr lang="en-US" sz="2000" dirty="0"/>
              <a:t>Write the result in one of these three fields.</a:t>
            </a:r>
          </a:p>
          <a:p>
            <a:pPr>
              <a:spcBef>
                <a:spcPts val="800"/>
              </a:spcBef>
              <a:buClr>
                <a:srgbClr val="4A66AC"/>
              </a:buClr>
            </a:pPr>
            <a:r>
              <a:rPr lang="en-US" sz="2000" dirty="0"/>
              <a:t>If sending a sample to PHOL say yes in the last field, shown here.</a:t>
            </a:r>
          </a:p>
        </p:txBody>
      </p:sp>
      <p:cxnSp>
        <p:nvCxnSpPr>
          <p:cNvPr id="6" name="Straight Arrow Connector 5"/>
          <p:cNvCxnSpPr/>
          <p:nvPr/>
        </p:nvCxnSpPr>
        <p:spPr>
          <a:xfrm flipH="1">
            <a:off x="8050696" y="2774405"/>
            <a:ext cx="2167425" cy="157638"/>
          </a:xfrm>
          <a:prstGeom prst="straightConnector1">
            <a:avLst/>
          </a:prstGeom>
          <a:ln w="38100">
            <a:solidFill>
              <a:srgbClr val="4A66AC"/>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00361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p:cNvPicPr/>
          <p:nvPr/>
        </p:nvPicPr>
        <p:blipFill rotWithShape="1">
          <a:blip r:embed="rId3" cstate="screen">
            <a:extLst>
              <a:ext uri="{28A0092B-C50C-407E-A947-70E740481C1C}">
                <a14:useLocalDpi xmlns:a14="http://schemas.microsoft.com/office/drawing/2010/main"/>
              </a:ext>
            </a:extLst>
          </a:blip>
          <a:srcRect l="34439" t="14700" r="2534" b="33988"/>
          <a:stretch/>
        </p:blipFill>
        <p:spPr bwMode="auto">
          <a:xfrm>
            <a:off x="1590259" y="2375453"/>
            <a:ext cx="8547654" cy="2285999"/>
          </a:xfrm>
          <a:prstGeom prst="rect">
            <a:avLst/>
          </a:prstGeom>
          <a:ln>
            <a:noFill/>
          </a:ln>
          <a:extLst>
            <a:ext uri="{53640926-AAD7-44D8-BBD7-CCE9431645EC}">
              <a14:shadowObscured xmlns:a14="http://schemas.microsoft.com/office/drawing/2010/main"/>
            </a:ext>
          </a:extLst>
        </p:spPr>
      </p:pic>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77239" y="1596760"/>
            <a:ext cx="11141859" cy="762392"/>
          </a:xfrm>
        </p:spPr>
        <p:txBody>
          <a:bodyPr>
            <a:normAutofit fontScale="90000"/>
          </a:bodyPr>
          <a:lstStyle/>
          <a:p>
            <a:pPr>
              <a:spcAft>
                <a:spcPts val="1800"/>
              </a:spcAft>
              <a:buClr>
                <a:srgbClr val="4A66AC"/>
              </a:buClr>
            </a:pPr>
            <a:r>
              <a:rPr lang="en-CA" dirty="0"/>
              <a:t>The Daily Log – Record of a Sample Sent to PHOL</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utoShape 3"/>
          <p:cNvSpPr>
            <a:spLocks noChangeAspect="1" noChangeArrowheads="1" noTextEdit="1"/>
          </p:cNvSpPr>
          <p:nvPr/>
        </p:nvSpPr>
        <p:spPr bwMode="auto">
          <a:xfrm>
            <a:off x="10280650" y="1038225"/>
            <a:ext cx="191135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4" name="TextBox 13">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en-US" sz="2000" b="1" dirty="0">
                <a:solidFill>
                  <a:schemeClr val="bg1"/>
                </a:solidFill>
              </a:rPr>
              <a:t>MODULE: Requisitions and Reporting (Nominal)</a:t>
            </a:r>
          </a:p>
        </p:txBody>
      </p:sp>
      <p:sp>
        <p:nvSpPr>
          <p:cNvPr id="23" name="Subtitle 2">
            <a:extLst>
              <a:ext uri="{FF2B5EF4-FFF2-40B4-BE49-F238E27FC236}">
                <a16:creationId xmlns:a16="http://schemas.microsoft.com/office/drawing/2014/main" id="{8365A299-7067-41F3-96D1-6126C68ADEA1}"/>
              </a:ext>
            </a:extLst>
          </p:cNvPr>
          <p:cNvSpPr txBox="1">
            <a:spLocks/>
          </p:cNvSpPr>
          <p:nvPr/>
        </p:nvSpPr>
        <p:spPr>
          <a:xfrm>
            <a:off x="10105990" y="4057939"/>
            <a:ext cx="1882606" cy="372139"/>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800"/>
              </a:spcBef>
              <a:buClr>
                <a:srgbClr val="4A66AC"/>
              </a:buClr>
            </a:pPr>
            <a:r>
              <a:rPr lang="en-US" sz="2000" dirty="0"/>
              <a:t>Date and sign.</a:t>
            </a:r>
          </a:p>
        </p:txBody>
      </p:sp>
      <p:sp>
        <p:nvSpPr>
          <p:cNvPr id="18" name="Subtitle 2">
            <a:extLst>
              <a:ext uri="{FF2B5EF4-FFF2-40B4-BE49-F238E27FC236}">
                <a16:creationId xmlns:a16="http://schemas.microsoft.com/office/drawing/2014/main" id="{8365A299-7067-41F3-96D1-6126C68ADEA1}"/>
              </a:ext>
            </a:extLst>
          </p:cNvPr>
          <p:cNvSpPr txBox="1">
            <a:spLocks/>
          </p:cNvSpPr>
          <p:nvPr/>
        </p:nvSpPr>
        <p:spPr>
          <a:xfrm>
            <a:off x="248093" y="4958317"/>
            <a:ext cx="1410586" cy="1598132"/>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800"/>
              </a:spcBef>
              <a:buClr>
                <a:srgbClr val="4A66AC"/>
              </a:buClr>
            </a:pPr>
            <a:r>
              <a:rPr lang="en-US" sz="2000" dirty="0"/>
              <a:t>Say yes if a sample is sent to PHOL</a:t>
            </a:r>
          </a:p>
        </p:txBody>
      </p:sp>
      <p:sp>
        <p:nvSpPr>
          <p:cNvPr id="19" name="Subtitle 2">
            <a:extLst>
              <a:ext uri="{FF2B5EF4-FFF2-40B4-BE49-F238E27FC236}">
                <a16:creationId xmlns:a16="http://schemas.microsoft.com/office/drawing/2014/main" id="{8365A299-7067-41F3-96D1-6126C68ADEA1}"/>
              </a:ext>
            </a:extLst>
          </p:cNvPr>
          <p:cNvSpPr txBox="1">
            <a:spLocks/>
          </p:cNvSpPr>
          <p:nvPr/>
        </p:nvSpPr>
        <p:spPr>
          <a:xfrm>
            <a:off x="1956177" y="5259868"/>
            <a:ext cx="2278912" cy="1598132"/>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800"/>
              </a:spcBef>
              <a:buClr>
                <a:srgbClr val="4A66AC"/>
              </a:buClr>
            </a:pPr>
            <a:r>
              <a:rPr lang="en-US" sz="2000" dirty="0"/>
              <a:t>Most commonly you will do this if the client is testing early in the window period</a:t>
            </a:r>
          </a:p>
        </p:txBody>
      </p:sp>
      <p:sp>
        <p:nvSpPr>
          <p:cNvPr id="20" name="Left Brace 19"/>
          <p:cNvSpPr/>
          <p:nvPr/>
        </p:nvSpPr>
        <p:spPr>
          <a:xfrm rot="16200000">
            <a:off x="4659142" y="3848753"/>
            <a:ext cx="461823" cy="2345638"/>
          </a:xfrm>
          <a:prstGeom prst="leftBrace">
            <a:avLst>
              <a:gd name="adj1" fmla="val 8333"/>
              <a:gd name="adj2" fmla="val 80243"/>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cxnSp>
        <p:nvCxnSpPr>
          <p:cNvPr id="24" name="Straight Arrow Connector 23"/>
          <p:cNvCxnSpPr/>
          <p:nvPr/>
        </p:nvCxnSpPr>
        <p:spPr>
          <a:xfrm flipV="1">
            <a:off x="999460" y="4369983"/>
            <a:ext cx="754913" cy="616687"/>
          </a:xfrm>
          <a:prstGeom prst="straightConnector1">
            <a:avLst/>
          </a:prstGeom>
          <a:ln w="38100">
            <a:solidFill>
              <a:srgbClr val="4A66AC"/>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flipV="1">
            <a:off x="2817628" y="4465674"/>
            <a:ext cx="99237" cy="822253"/>
          </a:xfrm>
          <a:prstGeom prst="straightConnector1">
            <a:avLst/>
          </a:prstGeom>
          <a:ln w="38100">
            <a:solidFill>
              <a:srgbClr val="4A66AC"/>
            </a:solidFill>
            <a:tailEnd type="triangle"/>
          </a:ln>
        </p:spPr>
        <p:style>
          <a:lnRef idx="1">
            <a:schemeClr val="accent1"/>
          </a:lnRef>
          <a:fillRef idx="0">
            <a:schemeClr val="accent1"/>
          </a:fillRef>
          <a:effectRef idx="0">
            <a:schemeClr val="accent1"/>
          </a:effectRef>
          <a:fontRef idx="minor">
            <a:schemeClr val="tx1"/>
          </a:fontRef>
        </p:style>
      </p:cxnSp>
      <p:sp>
        <p:nvSpPr>
          <p:cNvPr id="26" name="Subtitle 2">
            <a:extLst>
              <a:ext uri="{FF2B5EF4-FFF2-40B4-BE49-F238E27FC236}">
                <a16:creationId xmlns:a16="http://schemas.microsoft.com/office/drawing/2014/main" id="{8365A299-7067-41F3-96D1-6126C68ADEA1}"/>
              </a:ext>
            </a:extLst>
          </p:cNvPr>
          <p:cNvSpPr txBox="1">
            <a:spLocks/>
          </p:cNvSpPr>
          <p:nvPr/>
        </p:nvSpPr>
        <p:spPr>
          <a:xfrm>
            <a:off x="4439965" y="5444166"/>
            <a:ext cx="2700670" cy="1598132"/>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800"/>
              </a:spcBef>
              <a:buClr>
                <a:srgbClr val="4A66AC"/>
              </a:buClr>
            </a:pPr>
            <a:r>
              <a:rPr lang="en-US" sz="2000" dirty="0"/>
              <a:t>Use the results that return to you from PHOL (1 week) to complete these fields.</a:t>
            </a:r>
          </a:p>
        </p:txBody>
      </p:sp>
      <p:sp>
        <p:nvSpPr>
          <p:cNvPr id="27" name="Left Brace 26"/>
          <p:cNvSpPr/>
          <p:nvPr/>
        </p:nvSpPr>
        <p:spPr>
          <a:xfrm rot="16200000">
            <a:off x="7117272" y="3807541"/>
            <a:ext cx="125279" cy="2079504"/>
          </a:xfrm>
          <a:prstGeom prst="leftBrace">
            <a:avLst>
              <a:gd name="adj1" fmla="val 8333"/>
              <a:gd name="adj2" fmla="val 80243"/>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28" name="Subtitle 2">
            <a:extLst>
              <a:ext uri="{FF2B5EF4-FFF2-40B4-BE49-F238E27FC236}">
                <a16:creationId xmlns:a16="http://schemas.microsoft.com/office/drawing/2014/main" id="{8365A299-7067-41F3-96D1-6126C68ADEA1}"/>
              </a:ext>
            </a:extLst>
          </p:cNvPr>
          <p:cNvSpPr txBox="1">
            <a:spLocks/>
          </p:cNvSpPr>
          <p:nvPr/>
        </p:nvSpPr>
        <p:spPr>
          <a:xfrm>
            <a:off x="7423954" y="5111012"/>
            <a:ext cx="4217581" cy="1598132"/>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800"/>
              </a:spcBef>
              <a:buClr>
                <a:srgbClr val="4A66AC"/>
              </a:buClr>
            </a:pPr>
            <a:r>
              <a:rPr lang="en-US" sz="2000" dirty="0" smtClean="0"/>
              <a:t>Record differences </a:t>
            </a:r>
            <a:r>
              <a:rPr lang="en-US" sz="2000" dirty="0"/>
              <a:t>between POC and PHOL results. These fields may be completed by the Quality Assurance Lead at your site when preparing the monthly summary report. </a:t>
            </a:r>
            <a:r>
              <a:rPr lang="en-US" sz="2000" b="1" dirty="0">
                <a:solidFill>
                  <a:srgbClr val="4A66AC"/>
                </a:solidFill>
              </a:rPr>
              <a:t>Ask about the practice at your site.</a:t>
            </a:r>
          </a:p>
        </p:txBody>
      </p:sp>
    </p:spTree>
    <p:extLst>
      <p:ext uri="{BB962C8B-B14F-4D97-AF65-F5344CB8AC3E}">
        <p14:creationId xmlns:p14="http://schemas.microsoft.com/office/powerpoint/2010/main" val="5871788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77239" y="1596760"/>
            <a:ext cx="10494499" cy="762392"/>
          </a:xfrm>
        </p:spPr>
        <p:txBody>
          <a:bodyPr>
            <a:normAutofit/>
          </a:bodyPr>
          <a:lstStyle/>
          <a:p>
            <a:pPr>
              <a:spcAft>
                <a:spcPts val="1800"/>
              </a:spcAft>
              <a:buClr>
                <a:srgbClr val="4A66AC"/>
              </a:buClr>
            </a:pPr>
            <a:r>
              <a:rPr lang="en-CA" dirty="0"/>
              <a:t>The Daily Log</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utoShape 3"/>
          <p:cNvSpPr>
            <a:spLocks noChangeAspect="1" noChangeArrowheads="1" noTextEdit="1"/>
          </p:cNvSpPr>
          <p:nvPr/>
        </p:nvSpPr>
        <p:spPr bwMode="auto">
          <a:xfrm>
            <a:off x="10280650" y="1038225"/>
            <a:ext cx="191135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4" name="TextBox 13">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en-US" sz="2000" b="1" dirty="0">
                <a:solidFill>
                  <a:schemeClr val="bg1"/>
                </a:solidFill>
              </a:rPr>
              <a:t>MODULE: Requisitions and Reporting (Nominal)</a:t>
            </a:r>
          </a:p>
        </p:txBody>
      </p:sp>
      <p:sp>
        <p:nvSpPr>
          <p:cNvPr id="18" name="Subtitle 2">
            <a:extLst>
              <a:ext uri="{FF2B5EF4-FFF2-40B4-BE49-F238E27FC236}">
                <a16:creationId xmlns:a16="http://schemas.microsoft.com/office/drawing/2014/main" id="{8365A299-7067-41F3-96D1-6126C68ADEA1}"/>
              </a:ext>
            </a:extLst>
          </p:cNvPr>
          <p:cNvSpPr txBox="1">
            <a:spLocks/>
          </p:cNvSpPr>
          <p:nvPr/>
        </p:nvSpPr>
        <p:spPr>
          <a:xfrm>
            <a:off x="762001" y="4911945"/>
            <a:ext cx="11429999" cy="1946055"/>
          </a:xfrm>
          <a:prstGeom prst="rect">
            <a:avLst/>
          </a:prstGeom>
        </p:spPr>
        <p:txBody>
          <a:bodyPr vert="horz" lIns="91440" tIns="45720" rIns="91440" bIns="45720" rtlCol="0">
            <a:normAutofit fontScale="92500" lnSpcReduction="1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800"/>
              </a:spcBef>
              <a:buClr>
                <a:srgbClr val="4A66AC"/>
              </a:buClr>
            </a:pPr>
            <a:r>
              <a:rPr lang="en-US" sz="2200" dirty="0"/>
              <a:t>Record keeping in the Daily Log matters because:</a:t>
            </a:r>
          </a:p>
          <a:p>
            <a:pPr marL="342900" indent="-342900">
              <a:spcBef>
                <a:spcPts val="800"/>
              </a:spcBef>
              <a:buClr>
                <a:srgbClr val="4A66AC"/>
              </a:buClr>
              <a:buFont typeface="Wingdings" panose="05000000000000000000" pitchFamily="2" charset="2"/>
              <a:buChar char="v"/>
            </a:pPr>
            <a:r>
              <a:rPr lang="en-US" sz="2200" dirty="0"/>
              <a:t>It lets you track what has been sent to PHOL for testing, to ensure all sent samples have a result returned</a:t>
            </a:r>
          </a:p>
          <a:p>
            <a:pPr marL="342900" indent="-342900">
              <a:spcBef>
                <a:spcPts val="800"/>
              </a:spcBef>
              <a:buClr>
                <a:srgbClr val="4A66AC"/>
              </a:buClr>
              <a:buFont typeface="Wingdings" panose="05000000000000000000" pitchFamily="2" charset="2"/>
              <a:buChar char="v"/>
            </a:pPr>
            <a:r>
              <a:rPr lang="en-US" sz="2200" dirty="0"/>
              <a:t>It helps track the number of test kits used at your site, a total required when ordering new kits through the Inventory Management portal (www.hivpoct.ca) </a:t>
            </a:r>
          </a:p>
          <a:p>
            <a:pPr marL="342900" indent="-342900">
              <a:spcBef>
                <a:spcPts val="800"/>
              </a:spcBef>
              <a:buClr>
                <a:srgbClr val="4A66AC"/>
              </a:buClr>
              <a:buFont typeface="Wingdings" panose="05000000000000000000" pitchFamily="2" charset="2"/>
              <a:buChar char="v"/>
            </a:pPr>
            <a:r>
              <a:rPr lang="en-US" sz="2200" dirty="0"/>
              <a:t>The log assists with quality assurance at your site, helping to identify any discrepancies between the POC test results you record and PHOL findings</a:t>
            </a:r>
          </a:p>
          <a:p>
            <a:pPr>
              <a:spcBef>
                <a:spcPts val="800"/>
              </a:spcBef>
              <a:buClr>
                <a:srgbClr val="4A66AC"/>
              </a:buClr>
            </a:pPr>
            <a:endParaRPr lang="en-US" sz="2000" dirty="0"/>
          </a:p>
        </p:txBody>
      </p:sp>
      <p:pic>
        <p:nvPicPr>
          <p:cNvPr id="10" name="Picture 9"/>
          <p:cNvPicPr/>
          <p:nvPr/>
        </p:nvPicPr>
        <p:blipFill rotWithShape="1">
          <a:blip r:embed="rId3" cstate="screen">
            <a:extLst>
              <a:ext uri="{28A0092B-C50C-407E-A947-70E740481C1C}">
                <a14:useLocalDpi xmlns:a14="http://schemas.microsoft.com/office/drawing/2010/main"/>
              </a:ext>
            </a:extLst>
          </a:blip>
          <a:srcRect t="14701" r="2534" b="13908"/>
          <a:stretch/>
        </p:blipFill>
        <p:spPr bwMode="auto">
          <a:xfrm>
            <a:off x="948164" y="2385393"/>
            <a:ext cx="10958914" cy="2295939"/>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206194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77239" y="1340087"/>
            <a:ext cx="10494499" cy="762392"/>
          </a:xfrm>
        </p:spPr>
        <p:txBody>
          <a:bodyPr>
            <a:normAutofit/>
          </a:bodyPr>
          <a:lstStyle/>
          <a:p>
            <a:pPr>
              <a:spcAft>
                <a:spcPts val="1800"/>
              </a:spcAft>
              <a:buClr>
                <a:srgbClr val="4A66AC"/>
              </a:buClr>
            </a:pPr>
            <a:r>
              <a:rPr lang="en-CA" dirty="0"/>
              <a:t>HIV Serology Requisition</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46758" y="2133854"/>
            <a:ext cx="6489224" cy="4248811"/>
          </a:xfrm>
        </p:spPr>
        <p:txBody>
          <a:bodyPr>
            <a:noAutofit/>
          </a:bodyPr>
          <a:lstStyle/>
          <a:p>
            <a:pPr>
              <a:lnSpc>
                <a:spcPct val="100000"/>
              </a:lnSpc>
              <a:spcBef>
                <a:spcPts val="0"/>
              </a:spcBef>
              <a:spcAft>
                <a:spcPts val="600"/>
              </a:spcAft>
              <a:buClr>
                <a:srgbClr val="4A66AC"/>
              </a:buClr>
            </a:pPr>
            <a:r>
              <a:rPr lang="en-CA" sz="2000" dirty="0"/>
              <a:t>This form is </a:t>
            </a:r>
            <a:r>
              <a:rPr lang="en-CA" sz="2000" dirty="0" smtClean="0"/>
              <a:t>used when a client is requesting:</a:t>
            </a:r>
            <a:endParaRPr lang="en-US" sz="2000" dirty="0"/>
          </a:p>
          <a:p>
            <a:pPr marL="342900" indent="-342900">
              <a:lnSpc>
                <a:spcPct val="100000"/>
              </a:lnSpc>
              <a:spcBef>
                <a:spcPts val="0"/>
              </a:spcBef>
              <a:spcAft>
                <a:spcPts val="200"/>
              </a:spcAft>
              <a:buClr>
                <a:srgbClr val="4A66AC"/>
              </a:buClr>
              <a:buFont typeface="Arial" panose="020B0604020202020204" pitchFamily="34" charset="0"/>
              <a:buChar char="•"/>
            </a:pPr>
            <a:r>
              <a:rPr lang="en-US" sz="2000" dirty="0" smtClean="0"/>
              <a:t>Rapid POC testing done at your site</a:t>
            </a:r>
          </a:p>
          <a:p>
            <a:pPr marL="342900" indent="-342900">
              <a:lnSpc>
                <a:spcPct val="100000"/>
              </a:lnSpc>
              <a:spcBef>
                <a:spcPts val="0"/>
              </a:spcBef>
              <a:spcAft>
                <a:spcPts val="200"/>
              </a:spcAft>
              <a:buClr>
                <a:srgbClr val="4A66AC"/>
              </a:buClr>
              <a:buFont typeface="Arial" panose="020B0604020202020204" pitchFamily="34" charset="0"/>
              <a:buChar char="•"/>
            </a:pPr>
            <a:r>
              <a:rPr lang="en-US" sz="2000" dirty="0" smtClean="0"/>
              <a:t>Laboratory testing from the Public Health Ontario Laboratory (PHOL)</a:t>
            </a:r>
          </a:p>
          <a:p>
            <a:pPr>
              <a:lnSpc>
                <a:spcPct val="100000"/>
              </a:lnSpc>
              <a:spcBef>
                <a:spcPts val="800"/>
              </a:spcBef>
              <a:spcAft>
                <a:spcPts val="600"/>
              </a:spcAft>
              <a:buClr>
                <a:srgbClr val="4A66AC"/>
              </a:buClr>
            </a:pPr>
            <a:r>
              <a:rPr lang="en-US" sz="2000" dirty="0" smtClean="0"/>
              <a:t>Whenever </a:t>
            </a:r>
            <a:r>
              <a:rPr lang="en-US" sz="2000" dirty="0"/>
              <a:t>you do a valid POC test, you </a:t>
            </a:r>
            <a:r>
              <a:rPr lang="en-US" sz="2000" u="sng" dirty="0"/>
              <a:t>must </a:t>
            </a:r>
            <a:r>
              <a:rPr lang="en-US" sz="2000" dirty="0"/>
              <a:t>submit a form to </a:t>
            </a:r>
            <a:r>
              <a:rPr lang="en-US" sz="2000" dirty="0" smtClean="0"/>
              <a:t>PHOL. </a:t>
            </a:r>
            <a:r>
              <a:rPr lang="en-US" sz="2000" dirty="0"/>
              <a:t>Be sure to complete the form and </a:t>
            </a:r>
            <a:r>
              <a:rPr lang="en-US" sz="2000" b="1" dirty="0"/>
              <a:t>all of its fields </a:t>
            </a:r>
            <a:r>
              <a:rPr lang="en-US" sz="2000" dirty="0"/>
              <a:t>in full. </a:t>
            </a:r>
            <a:endParaRPr lang="en-US" sz="2000" dirty="0" smtClean="0"/>
          </a:p>
          <a:p>
            <a:pPr>
              <a:lnSpc>
                <a:spcPct val="100000"/>
              </a:lnSpc>
              <a:spcBef>
                <a:spcPts val="800"/>
              </a:spcBef>
              <a:spcAft>
                <a:spcPts val="600"/>
              </a:spcAft>
              <a:buClr>
                <a:srgbClr val="4A66AC"/>
              </a:buClr>
            </a:pPr>
            <a:r>
              <a:rPr lang="en-US" sz="2000" dirty="0" smtClean="0"/>
              <a:t>You </a:t>
            </a:r>
            <a:r>
              <a:rPr lang="en-US" sz="2000" dirty="0"/>
              <a:t>only submit </a:t>
            </a:r>
            <a:r>
              <a:rPr lang="en-US" sz="2000" b="1" dirty="0"/>
              <a:t>ONE</a:t>
            </a:r>
            <a:r>
              <a:rPr lang="en-US" sz="2000" dirty="0"/>
              <a:t> form for each client, even if you are reporting a POC test result and requesting a follow-up test for confirmation or further window period screening</a:t>
            </a:r>
            <a:r>
              <a:rPr lang="en-US" sz="2000" dirty="0" smtClean="0"/>
              <a:t>.</a:t>
            </a:r>
            <a:endParaRPr lang="en-US" sz="2000"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utoShape 3"/>
          <p:cNvSpPr>
            <a:spLocks noChangeAspect="1" noChangeArrowheads="1" noTextEdit="1"/>
          </p:cNvSpPr>
          <p:nvPr/>
        </p:nvSpPr>
        <p:spPr bwMode="auto">
          <a:xfrm>
            <a:off x="10280650" y="1038225"/>
            <a:ext cx="191135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0280650" y="1038225"/>
            <a:ext cx="1922463" cy="186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3">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en-US" sz="2000" b="1" dirty="0">
                <a:solidFill>
                  <a:schemeClr val="bg1"/>
                </a:solidFill>
              </a:rPr>
              <a:t>MODULE: Requisitions and Reporting (Nominal)</a:t>
            </a:r>
          </a:p>
        </p:txBody>
      </p:sp>
      <p:pic>
        <p:nvPicPr>
          <p:cNvPr id="5" name="Picture 4"/>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581014" y="1385362"/>
            <a:ext cx="3982375" cy="5153661"/>
          </a:xfrm>
          <a:prstGeom prst="rect">
            <a:avLst/>
          </a:prstGeom>
          <a:ln>
            <a:solidFill>
              <a:schemeClr val="tx1"/>
            </a:solidFill>
          </a:ln>
        </p:spPr>
      </p:pic>
    </p:spTree>
    <p:extLst>
      <p:ext uri="{BB962C8B-B14F-4D97-AF65-F5344CB8AC3E}">
        <p14:creationId xmlns:p14="http://schemas.microsoft.com/office/powerpoint/2010/main" val="21017664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77239" y="1596760"/>
            <a:ext cx="10494499" cy="762392"/>
          </a:xfrm>
        </p:spPr>
        <p:txBody>
          <a:bodyPr>
            <a:normAutofit/>
          </a:bodyPr>
          <a:lstStyle/>
          <a:p>
            <a:pPr>
              <a:spcAft>
                <a:spcPts val="1800"/>
              </a:spcAft>
              <a:buClr>
                <a:srgbClr val="4A66AC"/>
              </a:buClr>
            </a:pPr>
            <a:r>
              <a:rPr lang="en-CA" dirty="0"/>
              <a:t>Anonymized forms</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30714" y="2390528"/>
            <a:ext cx="10215658" cy="4619872"/>
          </a:xfrm>
        </p:spPr>
        <p:txBody>
          <a:bodyPr>
            <a:normAutofit/>
          </a:bodyPr>
          <a:lstStyle/>
          <a:p>
            <a:pPr>
              <a:spcBef>
                <a:spcPts val="0"/>
              </a:spcBef>
              <a:buClr>
                <a:srgbClr val="4A66AC"/>
              </a:buClr>
            </a:pPr>
            <a:r>
              <a:rPr lang="en-US" sz="2200" dirty="0"/>
              <a:t>In this module, we will discuss several scenarios that may occur when </a:t>
            </a:r>
          </a:p>
          <a:p>
            <a:pPr>
              <a:spcBef>
                <a:spcPts val="0"/>
              </a:spcBef>
              <a:spcAft>
                <a:spcPts val="1200"/>
              </a:spcAft>
              <a:buClr>
                <a:srgbClr val="4A66AC"/>
              </a:buClr>
            </a:pPr>
            <a:r>
              <a:rPr lang="en-US" sz="2200" dirty="0"/>
              <a:t>submitting a serology form to PHOL. Sometimes you will submit a form, but                  not a sample. This happens when</a:t>
            </a:r>
            <a:r>
              <a:rPr lang="en-US" dirty="0"/>
              <a:t>:</a:t>
            </a:r>
          </a:p>
          <a:p>
            <a:pPr marL="800100" lvl="1" indent="-342900" algn="l">
              <a:spcBef>
                <a:spcPts val="0"/>
              </a:spcBef>
              <a:spcAft>
                <a:spcPts val="1200"/>
              </a:spcAft>
              <a:buClr>
                <a:srgbClr val="4A66AC"/>
              </a:buClr>
              <a:buFont typeface="Wingdings" panose="05000000000000000000" pitchFamily="2" charset="2"/>
              <a:buChar char="v"/>
            </a:pPr>
            <a:r>
              <a:rPr lang="en-US" sz="2200" dirty="0"/>
              <a:t>You did a POC test and it was </a:t>
            </a:r>
            <a:r>
              <a:rPr lang="en-US" sz="2200" dirty="0" smtClean="0"/>
              <a:t>nonreactive</a:t>
            </a:r>
            <a:r>
              <a:rPr lang="en-US" sz="2200" dirty="0"/>
              <a:t>; there is no reason to request further follow-up testing</a:t>
            </a:r>
          </a:p>
          <a:p>
            <a:pPr marL="800100" lvl="1" indent="-342900" algn="l">
              <a:spcBef>
                <a:spcPts val="0"/>
              </a:spcBef>
              <a:spcAft>
                <a:spcPts val="1800"/>
              </a:spcAft>
              <a:buClr>
                <a:srgbClr val="4A66AC"/>
              </a:buClr>
              <a:buFont typeface="Wingdings" panose="05000000000000000000" pitchFamily="2" charset="2"/>
              <a:buChar char="v"/>
            </a:pPr>
            <a:r>
              <a:rPr lang="en-US" sz="2200" dirty="0"/>
              <a:t>There is a reason to recommend follow-up testing, but your client does not consent to submit a specimen to PHOL</a:t>
            </a:r>
          </a:p>
          <a:p>
            <a:pPr>
              <a:spcBef>
                <a:spcPts val="0"/>
              </a:spcBef>
              <a:spcAft>
                <a:spcPts val="1800"/>
              </a:spcAft>
              <a:buClr>
                <a:srgbClr val="4A66AC"/>
              </a:buClr>
            </a:pPr>
            <a:r>
              <a:rPr lang="en-US" sz="2200" dirty="0"/>
              <a:t>In these circumstances, your client </a:t>
            </a:r>
            <a:r>
              <a:rPr lang="en-US" sz="2200" b="1" dirty="0"/>
              <a:t>should not be identified </a:t>
            </a:r>
            <a:r>
              <a:rPr lang="en-US" sz="2200" dirty="0"/>
              <a:t>to PHOL, and information like the client’s name and date of birth should be excluded from the form (an </a:t>
            </a:r>
            <a:r>
              <a:rPr lang="en-US" sz="2200" b="1" i="1" dirty="0"/>
              <a:t>anonymized form</a:t>
            </a:r>
            <a:r>
              <a:rPr lang="en-US" sz="2200" dirty="0"/>
              <a:t>). However you must still submit a record of the test and information about the reason for the test and the client’s risk factors.</a:t>
            </a:r>
            <a:endParaRPr lang="en-US"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utoShape 3"/>
          <p:cNvSpPr>
            <a:spLocks noChangeAspect="1" noChangeArrowheads="1" noTextEdit="1"/>
          </p:cNvSpPr>
          <p:nvPr/>
        </p:nvSpPr>
        <p:spPr bwMode="auto">
          <a:xfrm>
            <a:off x="10280650" y="1038225"/>
            <a:ext cx="191135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0280650" y="1038225"/>
            <a:ext cx="1922463" cy="186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3">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en-US" sz="2000" b="1" dirty="0">
                <a:solidFill>
                  <a:schemeClr val="bg1"/>
                </a:solidFill>
              </a:rPr>
              <a:t>MODULE: Requisitions and Reporting (Nominal)</a:t>
            </a:r>
          </a:p>
        </p:txBody>
      </p:sp>
      <p:pic>
        <p:nvPicPr>
          <p:cNvPr id="6" name="Picture 5"/>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9333936" y="1484733"/>
            <a:ext cx="2145639" cy="2145639"/>
          </a:xfrm>
          <a:prstGeom prst="rect">
            <a:avLst/>
          </a:prstGeom>
        </p:spPr>
      </p:pic>
      <p:pic>
        <p:nvPicPr>
          <p:cNvPr id="7" name="Picture 6"/>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10898928" y="2060924"/>
            <a:ext cx="1105786" cy="1105786"/>
          </a:xfrm>
          <a:prstGeom prst="rect">
            <a:avLst/>
          </a:prstGeom>
        </p:spPr>
      </p:pic>
    </p:spTree>
    <p:extLst>
      <p:ext uri="{BB962C8B-B14F-4D97-AF65-F5344CB8AC3E}">
        <p14:creationId xmlns:p14="http://schemas.microsoft.com/office/powerpoint/2010/main" val="2976800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807056" y="1487430"/>
            <a:ext cx="10494499" cy="762392"/>
          </a:xfrm>
        </p:spPr>
        <p:txBody>
          <a:bodyPr>
            <a:normAutofit/>
          </a:bodyPr>
          <a:lstStyle/>
          <a:p>
            <a:pPr>
              <a:spcAft>
                <a:spcPts val="1800"/>
              </a:spcAft>
              <a:buClr>
                <a:srgbClr val="4A66AC"/>
              </a:buClr>
            </a:pPr>
            <a:r>
              <a:rPr lang="en-CA" dirty="0" smtClean="0"/>
              <a:t>Workflow and the </a:t>
            </a:r>
            <a:r>
              <a:rPr lang="en-CA" dirty="0"/>
              <a:t>Serology Requisition</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utoShape 3"/>
          <p:cNvSpPr>
            <a:spLocks noChangeAspect="1" noChangeArrowheads="1" noTextEdit="1"/>
          </p:cNvSpPr>
          <p:nvPr/>
        </p:nvSpPr>
        <p:spPr bwMode="auto">
          <a:xfrm>
            <a:off x="10280650" y="1038225"/>
            <a:ext cx="191135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0280650" y="1038225"/>
            <a:ext cx="1922463" cy="186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3">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en-US" sz="2000" b="1" dirty="0">
                <a:solidFill>
                  <a:schemeClr val="bg1"/>
                </a:solidFill>
              </a:rPr>
              <a:t>MODULE: Requisitions and Reporting (Nominal)</a:t>
            </a:r>
          </a:p>
        </p:txBody>
      </p:sp>
      <p:sp>
        <p:nvSpPr>
          <p:cNvPr id="10" name="Subtitle 2">
            <a:extLst>
              <a:ext uri="{FF2B5EF4-FFF2-40B4-BE49-F238E27FC236}">
                <a16:creationId xmlns:a16="http://schemas.microsoft.com/office/drawing/2014/main" id="{8365A299-7067-41F3-96D1-6126C68ADEA1}"/>
              </a:ext>
            </a:extLst>
          </p:cNvPr>
          <p:cNvSpPr txBox="1">
            <a:spLocks/>
          </p:cNvSpPr>
          <p:nvPr/>
        </p:nvSpPr>
        <p:spPr>
          <a:xfrm>
            <a:off x="1115245" y="2138172"/>
            <a:ext cx="9947007" cy="4719828"/>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800"/>
              </a:spcBef>
              <a:buClr>
                <a:srgbClr val="4A66AC"/>
              </a:buClr>
            </a:pPr>
            <a:endParaRPr lang="en-US" sz="800" dirty="0"/>
          </a:p>
          <a:p>
            <a:pPr marL="342900" indent="-342900">
              <a:lnSpc>
                <a:spcPct val="100000"/>
              </a:lnSpc>
              <a:spcBef>
                <a:spcPts val="800"/>
              </a:spcBef>
              <a:buClr>
                <a:srgbClr val="4A66AC"/>
              </a:buClr>
              <a:buFont typeface="Wingdings" panose="05000000000000000000" pitchFamily="2" charset="2"/>
              <a:buChar char="v"/>
            </a:pPr>
            <a:r>
              <a:rPr lang="en-US" sz="2000" dirty="0"/>
              <a:t>Complete all sections as fully as possible. </a:t>
            </a:r>
            <a:endParaRPr lang="en-US" sz="2000" dirty="0" smtClean="0"/>
          </a:p>
          <a:p>
            <a:pPr marL="342900" indent="-342900">
              <a:lnSpc>
                <a:spcPct val="100000"/>
              </a:lnSpc>
              <a:spcBef>
                <a:spcPts val="1200"/>
              </a:spcBef>
              <a:buClr>
                <a:srgbClr val="4A66AC"/>
              </a:buClr>
              <a:buFont typeface="Wingdings" panose="05000000000000000000" pitchFamily="2" charset="2"/>
              <a:buChar char="v"/>
            </a:pPr>
            <a:r>
              <a:rPr lang="en-US" sz="2000" dirty="0" smtClean="0"/>
              <a:t>Complete the sections:</a:t>
            </a:r>
          </a:p>
          <a:p>
            <a:pPr marL="800100" lvl="1" indent="-342900" algn="l">
              <a:lnSpc>
                <a:spcPct val="100000"/>
              </a:lnSpc>
              <a:spcBef>
                <a:spcPts val="800"/>
              </a:spcBef>
              <a:buClr>
                <a:srgbClr val="4A66AC"/>
              </a:buClr>
              <a:buFont typeface="Wingdings" panose="05000000000000000000" pitchFamily="2" charset="2"/>
              <a:buChar char="§"/>
            </a:pPr>
            <a:r>
              <a:rPr lang="en-US" dirty="0" smtClean="0"/>
              <a:t>Reason for testing </a:t>
            </a:r>
          </a:p>
          <a:p>
            <a:pPr marL="800100" lvl="1" indent="-342900" algn="l">
              <a:lnSpc>
                <a:spcPct val="100000"/>
              </a:lnSpc>
              <a:spcBef>
                <a:spcPts val="800"/>
              </a:spcBef>
              <a:buClr>
                <a:srgbClr val="4A66AC"/>
              </a:buClr>
              <a:buFont typeface="Wingdings" panose="05000000000000000000" pitchFamily="2" charset="2"/>
              <a:buChar char="§"/>
            </a:pPr>
            <a:r>
              <a:rPr lang="en-US" dirty="0" smtClean="0"/>
              <a:t>Previous testing information</a:t>
            </a:r>
          </a:p>
          <a:p>
            <a:pPr marL="800100" lvl="1" indent="-342900" algn="l">
              <a:lnSpc>
                <a:spcPct val="100000"/>
              </a:lnSpc>
              <a:spcBef>
                <a:spcPts val="800"/>
              </a:spcBef>
              <a:buClr>
                <a:srgbClr val="4A66AC"/>
              </a:buClr>
              <a:buFont typeface="Wingdings" panose="05000000000000000000" pitchFamily="2" charset="2"/>
              <a:buChar char="§"/>
            </a:pPr>
            <a:r>
              <a:rPr lang="en-US" dirty="0" smtClean="0"/>
              <a:t>Race/Ethnicity </a:t>
            </a:r>
          </a:p>
          <a:p>
            <a:pPr marL="800100" lvl="1" indent="-342900" algn="l">
              <a:lnSpc>
                <a:spcPct val="100000"/>
              </a:lnSpc>
              <a:spcBef>
                <a:spcPts val="800"/>
              </a:spcBef>
              <a:buClr>
                <a:srgbClr val="4A66AC"/>
              </a:buClr>
              <a:buFont typeface="Wingdings" panose="05000000000000000000" pitchFamily="2" charset="2"/>
              <a:buChar char="§"/>
            </a:pPr>
            <a:r>
              <a:rPr lang="en-US" dirty="0" smtClean="0"/>
              <a:t>Risk factors</a:t>
            </a:r>
          </a:p>
          <a:p>
            <a:pPr lvl="1" algn="l">
              <a:lnSpc>
                <a:spcPct val="100000"/>
              </a:lnSpc>
              <a:spcBef>
                <a:spcPts val="800"/>
              </a:spcBef>
              <a:buClr>
                <a:srgbClr val="4A66AC"/>
              </a:buClr>
            </a:pPr>
            <a:r>
              <a:rPr lang="en-US" dirty="0" smtClean="0"/>
              <a:t>…while speaking with your client, during the HIV testing  counselling appointment</a:t>
            </a:r>
          </a:p>
          <a:p>
            <a:pPr>
              <a:lnSpc>
                <a:spcPct val="100000"/>
              </a:lnSpc>
              <a:spcBef>
                <a:spcPts val="1200"/>
              </a:spcBef>
              <a:buClr>
                <a:srgbClr val="4A66AC"/>
              </a:buClr>
            </a:pPr>
            <a:r>
              <a:rPr lang="en-US" sz="2000" b="1" dirty="0">
                <a:solidFill>
                  <a:srgbClr val="4A66AC"/>
                </a:solidFill>
              </a:rPr>
              <a:t>Do not complete the </a:t>
            </a:r>
            <a:r>
              <a:rPr lang="en-US" sz="2000" b="1" u="sng" dirty="0">
                <a:solidFill>
                  <a:srgbClr val="4A66AC"/>
                </a:solidFill>
              </a:rPr>
              <a:t>patient information </a:t>
            </a:r>
            <a:r>
              <a:rPr lang="en-US" sz="2000" b="1" dirty="0">
                <a:solidFill>
                  <a:srgbClr val="4A66AC"/>
                </a:solidFill>
              </a:rPr>
              <a:t>section of the form until POC testing is complete</a:t>
            </a:r>
            <a:r>
              <a:rPr lang="en-US" sz="2000" b="1" dirty="0" smtClean="0">
                <a:solidFill>
                  <a:srgbClr val="4A66AC"/>
                </a:solidFill>
              </a:rPr>
              <a:t>. </a:t>
            </a:r>
          </a:p>
          <a:p>
            <a:pPr>
              <a:lnSpc>
                <a:spcPct val="100000"/>
              </a:lnSpc>
              <a:spcBef>
                <a:spcPts val="0"/>
              </a:spcBef>
              <a:buClr>
                <a:srgbClr val="4A66AC"/>
              </a:buClr>
            </a:pPr>
            <a:r>
              <a:rPr lang="en-US" sz="2000" dirty="0" smtClean="0"/>
              <a:t>The outcomes of the POC testing will determine whether or not you need to anonymize this information.</a:t>
            </a:r>
            <a:endParaRPr lang="en-US" sz="2000" dirty="0"/>
          </a:p>
          <a:p>
            <a:pPr>
              <a:spcBef>
                <a:spcPts val="800"/>
              </a:spcBef>
              <a:buClr>
                <a:srgbClr val="4A66AC"/>
              </a:buClr>
            </a:pPr>
            <a:endParaRPr lang="en-US" sz="2000" dirty="0" smtClean="0"/>
          </a:p>
          <a:p>
            <a:pPr marL="800100" lvl="1" indent="-342900" algn="l">
              <a:spcBef>
                <a:spcPts val="800"/>
              </a:spcBef>
              <a:buClr>
                <a:srgbClr val="4A66AC"/>
              </a:buClr>
              <a:buFont typeface="Wingdings" panose="05000000000000000000" pitchFamily="2" charset="2"/>
              <a:buChar char="§"/>
            </a:pPr>
            <a:endParaRPr lang="en-US" sz="1600" dirty="0"/>
          </a:p>
          <a:p>
            <a:pPr marL="342900" indent="-342900">
              <a:spcBef>
                <a:spcPts val="800"/>
              </a:spcBef>
              <a:buClr>
                <a:srgbClr val="4A66AC"/>
              </a:buClr>
              <a:buFont typeface="Wingdings" panose="05000000000000000000" pitchFamily="2" charset="2"/>
              <a:buChar char="v"/>
            </a:pPr>
            <a:endParaRPr lang="en-US" sz="2000" dirty="0" smtClean="0"/>
          </a:p>
        </p:txBody>
      </p:sp>
      <p:pic>
        <p:nvPicPr>
          <p:cNvPr id="6" name="Picture 5"/>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122505" y="1858617"/>
            <a:ext cx="3929270" cy="3929270"/>
          </a:xfrm>
          <a:prstGeom prst="rect">
            <a:avLst/>
          </a:prstGeom>
        </p:spPr>
      </p:pic>
    </p:spTree>
    <p:extLst>
      <p:ext uri="{BB962C8B-B14F-4D97-AF65-F5344CB8AC3E}">
        <p14:creationId xmlns:p14="http://schemas.microsoft.com/office/powerpoint/2010/main" val="2824584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777239" y="1596760"/>
            <a:ext cx="10494499" cy="762392"/>
          </a:xfrm>
        </p:spPr>
        <p:txBody>
          <a:bodyPr>
            <a:normAutofit/>
          </a:bodyPr>
          <a:lstStyle/>
          <a:p>
            <a:pPr>
              <a:spcAft>
                <a:spcPts val="1800"/>
              </a:spcAft>
              <a:buClr>
                <a:srgbClr val="4A66AC"/>
              </a:buClr>
            </a:pPr>
            <a:r>
              <a:rPr lang="en-CA" dirty="0"/>
              <a:t>T</a:t>
            </a:r>
            <a:r>
              <a:rPr lang="en-CA" dirty="0" smtClean="0"/>
              <a:t>he Serology Requisition</a:t>
            </a:r>
            <a:endParaRPr lang="en-CA"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1143000" y="2388754"/>
            <a:ext cx="6629400" cy="1179945"/>
          </a:xfrm>
        </p:spPr>
        <p:txBody>
          <a:bodyPr>
            <a:noAutofit/>
          </a:bodyPr>
          <a:lstStyle/>
          <a:p>
            <a:pPr marL="342900" indent="-342900">
              <a:lnSpc>
                <a:spcPct val="100000"/>
              </a:lnSpc>
              <a:spcBef>
                <a:spcPts val="1200"/>
              </a:spcBef>
              <a:buClr>
                <a:srgbClr val="4A66AC"/>
              </a:buClr>
              <a:buFont typeface="Wingdings" panose="05000000000000000000" pitchFamily="2" charset="2"/>
              <a:buChar char="v"/>
            </a:pPr>
            <a:r>
              <a:rPr lang="en-US" sz="2000" dirty="0"/>
              <a:t>Your clinic will most often have pre-printed HIV Serology forms with this portion complete. </a:t>
            </a:r>
            <a:endParaRPr lang="en-US" sz="2000" dirty="0" smtClean="0"/>
          </a:p>
          <a:p>
            <a:pPr marL="342900" indent="-342900">
              <a:lnSpc>
                <a:spcPct val="100000"/>
              </a:lnSpc>
              <a:spcBef>
                <a:spcPts val="1200"/>
              </a:spcBef>
              <a:buClr>
                <a:srgbClr val="4A66AC"/>
              </a:buClr>
              <a:buFont typeface="Wingdings" panose="05000000000000000000" pitchFamily="2" charset="2"/>
              <a:buChar char="v"/>
            </a:pPr>
            <a:r>
              <a:rPr lang="en-US" sz="2000" dirty="0" smtClean="0"/>
              <a:t>If </a:t>
            </a:r>
            <a:r>
              <a:rPr lang="en-US" sz="2000" dirty="0"/>
              <a:t>you need to complete it by hand, the doctor’s name is the person who holds your site’s medical directive and their CPSO# is used</a:t>
            </a:r>
            <a:r>
              <a:rPr lang="en-US" sz="2000" dirty="0" smtClean="0"/>
              <a:t>.</a:t>
            </a:r>
          </a:p>
          <a:p>
            <a:pPr>
              <a:lnSpc>
                <a:spcPct val="100000"/>
              </a:lnSpc>
              <a:spcBef>
                <a:spcPts val="1200"/>
              </a:spcBef>
              <a:buClr>
                <a:srgbClr val="4A66AC"/>
              </a:buClr>
            </a:pPr>
            <a:r>
              <a:rPr lang="en-US" sz="2000" dirty="0" smtClean="0"/>
              <a:t>Where do you get forms when you need them (or more when you run out)? Ask about the practice at your site.</a:t>
            </a:r>
            <a:endParaRPr lang="en-US" sz="2000"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utoShape 3"/>
          <p:cNvSpPr>
            <a:spLocks noChangeAspect="1" noChangeArrowheads="1" noTextEdit="1"/>
          </p:cNvSpPr>
          <p:nvPr/>
        </p:nvSpPr>
        <p:spPr bwMode="auto">
          <a:xfrm>
            <a:off x="10280650" y="1038225"/>
            <a:ext cx="191135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4" name="TextBox 13">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en-US" sz="2000" b="1" dirty="0">
                <a:solidFill>
                  <a:schemeClr val="bg1"/>
                </a:solidFill>
              </a:rPr>
              <a:t>MODULE: Requisitions and Reporting (Nominal)</a:t>
            </a:r>
          </a:p>
        </p:txBody>
      </p:sp>
      <p:pic>
        <p:nvPicPr>
          <p:cNvPr id="9" name="Picture 8"/>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8055485" y="1291205"/>
            <a:ext cx="3332091" cy="4160109"/>
          </a:xfrm>
          <a:prstGeom prst="rect">
            <a:avLst/>
          </a:prstGeom>
          <a:ln>
            <a:solidFill>
              <a:schemeClr val="tx1"/>
            </a:solidFill>
          </a:ln>
        </p:spPr>
      </p:pic>
    </p:spTree>
    <p:extLst>
      <p:ext uri="{BB962C8B-B14F-4D97-AF65-F5344CB8AC3E}">
        <p14:creationId xmlns:p14="http://schemas.microsoft.com/office/powerpoint/2010/main" val="1152034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538700" y="1288647"/>
            <a:ext cx="10494499" cy="762392"/>
          </a:xfrm>
        </p:spPr>
        <p:txBody>
          <a:bodyPr>
            <a:normAutofit/>
          </a:bodyPr>
          <a:lstStyle/>
          <a:p>
            <a:pPr>
              <a:spcAft>
                <a:spcPts val="1800"/>
              </a:spcAft>
              <a:buClr>
                <a:srgbClr val="4A66AC"/>
              </a:buClr>
            </a:pPr>
            <a:r>
              <a:rPr lang="en-CA" dirty="0" smtClean="0"/>
              <a:t>Required Fields</a:t>
            </a:r>
            <a:endParaRPr lang="en-CA"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utoShape 3"/>
          <p:cNvSpPr>
            <a:spLocks noChangeAspect="1" noChangeArrowheads="1" noTextEdit="1"/>
          </p:cNvSpPr>
          <p:nvPr/>
        </p:nvSpPr>
        <p:spPr bwMode="auto">
          <a:xfrm>
            <a:off x="10280650" y="1038225"/>
            <a:ext cx="191135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4" name="TextBox 13">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en-US" sz="2000" b="1" dirty="0">
                <a:solidFill>
                  <a:schemeClr val="bg1"/>
                </a:solidFill>
              </a:rPr>
              <a:t>MODULE: Requisitions and Reporting (Nominal)</a:t>
            </a:r>
          </a:p>
        </p:txBody>
      </p:sp>
      <p:pic>
        <p:nvPicPr>
          <p:cNvPr id="23" name="Picture 22"/>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5651224" y="1204635"/>
            <a:ext cx="4724059" cy="1947148"/>
          </a:xfrm>
          <a:prstGeom prst="rect">
            <a:avLst/>
          </a:prstGeom>
          <a:ln>
            <a:solidFill>
              <a:schemeClr val="tx1"/>
            </a:solidFill>
          </a:ln>
        </p:spPr>
      </p:pic>
      <p:sp>
        <p:nvSpPr>
          <p:cNvPr id="26" name="TextBox 25"/>
          <p:cNvSpPr txBox="1"/>
          <p:nvPr/>
        </p:nvSpPr>
        <p:spPr>
          <a:xfrm>
            <a:off x="5903724" y="1537930"/>
            <a:ext cx="363557" cy="461665"/>
          </a:xfrm>
          <a:prstGeom prst="rect">
            <a:avLst/>
          </a:prstGeom>
          <a:noFill/>
        </p:spPr>
        <p:txBody>
          <a:bodyPr wrap="square" rtlCol="0">
            <a:spAutoFit/>
          </a:bodyPr>
          <a:lstStyle/>
          <a:p>
            <a:r>
              <a:rPr lang="en-US" sz="2400" b="1" dirty="0">
                <a:solidFill>
                  <a:srgbClr val="4A66AC"/>
                </a:solidFill>
              </a:rPr>
              <a:t>x</a:t>
            </a:r>
            <a:endParaRPr lang="en-CA" sz="2400" b="1" dirty="0">
              <a:solidFill>
                <a:srgbClr val="4A66AC"/>
              </a:solidFill>
            </a:endParaRPr>
          </a:p>
        </p:txBody>
      </p:sp>
      <p:sp>
        <p:nvSpPr>
          <p:cNvPr id="27" name="Subtitle 2">
            <a:extLst>
              <a:ext uri="{FF2B5EF4-FFF2-40B4-BE49-F238E27FC236}">
                <a16:creationId xmlns:a16="http://schemas.microsoft.com/office/drawing/2014/main" id="{8365A299-7067-41F3-96D1-6126C68ADEA1}"/>
              </a:ext>
            </a:extLst>
          </p:cNvPr>
          <p:cNvSpPr txBox="1">
            <a:spLocks/>
          </p:cNvSpPr>
          <p:nvPr/>
        </p:nvSpPr>
        <p:spPr>
          <a:xfrm>
            <a:off x="427383" y="2028246"/>
            <a:ext cx="4949687" cy="160947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800"/>
              </a:spcBef>
              <a:buClr>
                <a:srgbClr val="4A66AC"/>
              </a:buClr>
            </a:pPr>
            <a:r>
              <a:rPr lang="en-US" sz="2000" dirty="0"/>
              <a:t>Most tests will be </a:t>
            </a:r>
            <a:r>
              <a:rPr lang="en-US" sz="2000" b="1" dirty="0">
                <a:solidFill>
                  <a:srgbClr val="4A66AC"/>
                </a:solidFill>
              </a:rPr>
              <a:t>routine</a:t>
            </a:r>
            <a:r>
              <a:rPr lang="en-US" sz="2000" dirty="0"/>
              <a:t> – although you may identify additional reasons for testing, such as sexual assault or symptoms of acute HIV infection, when speaking with the client</a:t>
            </a:r>
            <a:r>
              <a:rPr lang="en-US" sz="2000" b="1" dirty="0">
                <a:solidFill>
                  <a:srgbClr val="4A66AC"/>
                </a:solidFill>
              </a:rPr>
              <a:t>.</a:t>
            </a:r>
          </a:p>
        </p:txBody>
      </p:sp>
      <p:pic>
        <p:nvPicPr>
          <p:cNvPr id="28" name="Picture 27"/>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2367098" y="3437023"/>
            <a:ext cx="4038633" cy="1255924"/>
          </a:xfrm>
          <a:prstGeom prst="rect">
            <a:avLst/>
          </a:prstGeom>
          <a:ln>
            <a:solidFill>
              <a:schemeClr val="tx1"/>
            </a:solidFill>
          </a:ln>
        </p:spPr>
      </p:pic>
      <p:cxnSp>
        <p:nvCxnSpPr>
          <p:cNvPr id="29" name="Straight Arrow Connector 28"/>
          <p:cNvCxnSpPr/>
          <p:nvPr/>
        </p:nvCxnSpPr>
        <p:spPr>
          <a:xfrm flipV="1">
            <a:off x="5357191" y="1779106"/>
            <a:ext cx="546652" cy="367746"/>
          </a:xfrm>
          <a:prstGeom prst="straightConnector1">
            <a:avLst/>
          </a:prstGeom>
          <a:ln w="57150">
            <a:solidFill>
              <a:srgbClr val="4A66AC"/>
            </a:solidFill>
            <a:tailEnd type="triangle"/>
          </a:ln>
        </p:spPr>
        <p:style>
          <a:lnRef idx="1">
            <a:schemeClr val="accent1"/>
          </a:lnRef>
          <a:fillRef idx="0">
            <a:schemeClr val="accent1"/>
          </a:fillRef>
          <a:effectRef idx="0">
            <a:schemeClr val="accent1"/>
          </a:effectRef>
          <a:fontRef idx="minor">
            <a:schemeClr val="tx1"/>
          </a:fontRef>
        </p:style>
      </p:cxnSp>
      <p:sp>
        <p:nvSpPr>
          <p:cNvPr id="31" name="Subtitle 2">
            <a:extLst>
              <a:ext uri="{FF2B5EF4-FFF2-40B4-BE49-F238E27FC236}">
                <a16:creationId xmlns:a16="http://schemas.microsoft.com/office/drawing/2014/main" id="{8365A299-7067-41F3-96D1-6126C68ADEA1}"/>
              </a:ext>
            </a:extLst>
          </p:cNvPr>
          <p:cNvSpPr txBox="1">
            <a:spLocks/>
          </p:cNvSpPr>
          <p:nvPr/>
        </p:nvSpPr>
        <p:spPr>
          <a:xfrm>
            <a:off x="159027" y="3273548"/>
            <a:ext cx="1918252" cy="155686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800"/>
              </a:spcBef>
              <a:buClr>
                <a:srgbClr val="4A66AC"/>
              </a:buClr>
            </a:pPr>
            <a:r>
              <a:rPr lang="en-US" sz="2000" dirty="0"/>
              <a:t>Complete this section based on your site’s records of this client OR what the client tells you about their history.</a:t>
            </a:r>
          </a:p>
        </p:txBody>
      </p:sp>
      <p:sp>
        <p:nvSpPr>
          <p:cNvPr id="32" name="Left Brace 31"/>
          <p:cNvSpPr/>
          <p:nvPr/>
        </p:nvSpPr>
        <p:spPr>
          <a:xfrm>
            <a:off x="2097276" y="3382146"/>
            <a:ext cx="214829" cy="1374748"/>
          </a:xfrm>
          <a:prstGeom prst="leftBrace">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pic>
        <p:nvPicPr>
          <p:cNvPr id="21" name="Picture 20"/>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7390143" y="3396042"/>
            <a:ext cx="4608522" cy="3173723"/>
          </a:xfrm>
          <a:prstGeom prst="rect">
            <a:avLst/>
          </a:prstGeom>
          <a:ln>
            <a:solidFill>
              <a:schemeClr val="tx1"/>
            </a:solidFill>
          </a:ln>
        </p:spPr>
      </p:pic>
      <p:sp>
        <p:nvSpPr>
          <p:cNvPr id="24" name="Subtitle 2">
            <a:extLst>
              <a:ext uri="{FF2B5EF4-FFF2-40B4-BE49-F238E27FC236}">
                <a16:creationId xmlns:a16="http://schemas.microsoft.com/office/drawing/2014/main" id="{8365A299-7067-41F3-96D1-6126C68ADEA1}"/>
              </a:ext>
            </a:extLst>
          </p:cNvPr>
          <p:cNvSpPr txBox="1">
            <a:spLocks/>
          </p:cNvSpPr>
          <p:nvPr/>
        </p:nvSpPr>
        <p:spPr>
          <a:xfrm>
            <a:off x="2037521" y="5164858"/>
            <a:ext cx="4979505" cy="1187902"/>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800"/>
              </a:spcBef>
              <a:buClr>
                <a:srgbClr val="4A66AC"/>
              </a:buClr>
            </a:pPr>
            <a:r>
              <a:rPr lang="en-US" sz="2000" dirty="0" smtClean="0"/>
              <a:t>This information is often </a:t>
            </a:r>
            <a:r>
              <a:rPr lang="en-US" sz="2000" dirty="0"/>
              <a:t>collected on your site’s intake form. Some sites are able to print this information from their electric medical record as part of the patient identification sticker.</a:t>
            </a:r>
          </a:p>
        </p:txBody>
      </p:sp>
      <p:sp>
        <p:nvSpPr>
          <p:cNvPr id="25" name="Left Brace 24"/>
          <p:cNvSpPr/>
          <p:nvPr/>
        </p:nvSpPr>
        <p:spPr>
          <a:xfrm>
            <a:off x="6947452" y="3315884"/>
            <a:ext cx="317653" cy="3313516"/>
          </a:xfrm>
          <a:prstGeom prst="leftBrace">
            <a:avLst>
              <a:gd name="adj1" fmla="val 8333"/>
              <a:gd name="adj2" fmla="val 76096"/>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Tree>
    <p:extLst>
      <p:ext uri="{BB962C8B-B14F-4D97-AF65-F5344CB8AC3E}">
        <p14:creationId xmlns:p14="http://schemas.microsoft.com/office/powerpoint/2010/main" val="2228760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utoShape 3"/>
          <p:cNvSpPr>
            <a:spLocks noChangeAspect="1" noChangeArrowheads="1" noTextEdit="1"/>
          </p:cNvSpPr>
          <p:nvPr/>
        </p:nvSpPr>
        <p:spPr bwMode="auto">
          <a:xfrm>
            <a:off x="10280650" y="1038225"/>
            <a:ext cx="191135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4" name="TextBox 13">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en-US" sz="2000" b="1" dirty="0">
                <a:solidFill>
                  <a:schemeClr val="bg1"/>
                </a:solidFill>
              </a:rPr>
              <a:t>MODULE: Requisitions and Reporting (Nominal)</a:t>
            </a:r>
          </a:p>
        </p:txBody>
      </p:sp>
      <p:sp>
        <p:nvSpPr>
          <p:cNvPr id="15" name="Subtitle 2">
            <a:extLst>
              <a:ext uri="{FF2B5EF4-FFF2-40B4-BE49-F238E27FC236}">
                <a16:creationId xmlns:a16="http://schemas.microsoft.com/office/drawing/2014/main" id="{8365A299-7067-41F3-96D1-6126C68ADEA1}"/>
              </a:ext>
            </a:extLst>
          </p:cNvPr>
          <p:cNvSpPr txBox="1">
            <a:spLocks/>
          </p:cNvSpPr>
          <p:nvPr/>
        </p:nvSpPr>
        <p:spPr>
          <a:xfrm>
            <a:off x="536713" y="3925958"/>
            <a:ext cx="4234070" cy="2087218"/>
          </a:xfrm>
          <a:prstGeom prst="rect">
            <a:avLst/>
          </a:prstGeom>
        </p:spPr>
        <p:txBody>
          <a:bodyPr vert="horz" lIns="91440" tIns="45720" rIns="91440" bIns="45720" rtlCol="0">
            <a:normAutofit fontScale="92500" lnSpcReduction="1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10000"/>
              </a:lnSpc>
              <a:spcBef>
                <a:spcPts val="800"/>
              </a:spcBef>
              <a:buClr>
                <a:srgbClr val="4A66AC"/>
              </a:buClr>
            </a:pPr>
            <a:r>
              <a:rPr lang="en-US" sz="2200" b="1" dirty="0" smtClean="0">
                <a:solidFill>
                  <a:srgbClr val="4A66AC"/>
                </a:solidFill>
              </a:rPr>
              <a:t>All </a:t>
            </a:r>
            <a:r>
              <a:rPr lang="en-US" sz="2200" b="1" u="sng" dirty="0" smtClean="0">
                <a:solidFill>
                  <a:srgbClr val="4A66AC"/>
                </a:solidFill>
              </a:rPr>
              <a:t>required</a:t>
            </a:r>
            <a:r>
              <a:rPr lang="en-US" sz="2200" b="1" dirty="0" smtClean="0">
                <a:solidFill>
                  <a:srgbClr val="4A66AC"/>
                </a:solidFill>
              </a:rPr>
              <a:t> sections </a:t>
            </a:r>
            <a:r>
              <a:rPr lang="en-US" sz="2200" b="1" dirty="0">
                <a:solidFill>
                  <a:srgbClr val="4A66AC"/>
                </a:solidFill>
              </a:rPr>
              <a:t>of the form are important for provincial planners to understand where more HIV prevention and care services are needed. They are not used to “track” individual patients.</a:t>
            </a:r>
          </a:p>
          <a:p>
            <a:pPr>
              <a:spcBef>
                <a:spcPts val="800"/>
              </a:spcBef>
              <a:buClr>
                <a:srgbClr val="4A66AC"/>
              </a:buClr>
            </a:pPr>
            <a:endParaRPr lang="en-US" sz="2000" dirty="0"/>
          </a:p>
        </p:txBody>
      </p:sp>
      <p:pic>
        <p:nvPicPr>
          <p:cNvPr id="9" name="Picture 8"/>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5512904" y="1261087"/>
            <a:ext cx="5427253" cy="4435964"/>
          </a:xfrm>
          <a:prstGeom prst="rect">
            <a:avLst/>
          </a:prstGeom>
          <a:ln>
            <a:solidFill>
              <a:schemeClr val="tx1"/>
            </a:solidFill>
          </a:ln>
        </p:spPr>
      </p:pic>
      <p:sp>
        <p:nvSpPr>
          <p:cNvPr id="22" name="Subtitle 2">
            <a:extLst>
              <a:ext uri="{FF2B5EF4-FFF2-40B4-BE49-F238E27FC236}">
                <a16:creationId xmlns:a16="http://schemas.microsoft.com/office/drawing/2014/main" id="{8365A299-7067-41F3-96D1-6126C68ADEA1}"/>
              </a:ext>
            </a:extLst>
          </p:cNvPr>
          <p:cNvSpPr txBox="1">
            <a:spLocks/>
          </p:cNvSpPr>
          <p:nvPr/>
        </p:nvSpPr>
        <p:spPr>
          <a:xfrm>
            <a:off x="1898374" y="2710883"/>
            <a:ext cx="2922105" cy="1124402"/>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800"/>
              </a:spcBef>
              <a:buClr>
                <a:srgbClr val="4A66AC"/>
              </a:buClr>
            </a:pPr>
            <a:r>
              <a:rPr lang="en-US" sz="2000" dirty="0"/>
              <a:t>Collected during </a:t>
            </a:r>
            <a:r>
              <a:rPr lang="en-US" sz="2000" dirty="0" smtClean="0"/>
              <a:t>your </a:t>
            </a:r>
            <a:r>
              <a:rPr lang="en-US" sz="2000" dirty="0"/>
              <a:t>risk assessment of the client</a:t>
            </a:r>
          </a:p>
        </p:txBody>
      </p:sp>
      <p:sp>
        <p:nvSpPr>
          <p:cNvPr id="13" name="Left Brace 12"/>
          <p:cNvSpPr/>
          <p:nvPr/>
        </p:nvSpPr>
        <p:spPr>
          <a:xfrm>
            <a:off x="5019261" y="1099459"/>
            <a:ext cx="317653" cy="4724872"/>
          </a:xfrm>
          <a:prstGeom prst="leftBrace">
            <a:avLst>
              <a:gd name="adj1" fmla="val 0"/>
              <a:gd name="adj2" fmla="val 39494"/>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17" name="Title 1">
            <a:extLst>
              <a:ext uri="{FF2B5EF4-FFF2-40B4-BE49-F238E27FC236}">
                <a16:creationId xmlns:a16="http://schemas.microsoft.com/office/drawing/2014/main" id="{09314636-9D80-4715-BE49-B94F50E6C43C}"/>
              </a:ext>
            </a:extLst>
          </p:cNvPr>
          <p:cNvSpPr>
            <a:spLocks noGrp="1"/>
          </p:cNvSpPr>
          <p:nvPr>
            <p:ph type="ctrTitle"/>
          </p:nvPr>
        </p:nvSpPr>
        <p:spPr>
          <a:xfrm>
            <a:off x="538700" y="1288647"/>
            <a:ext cx="10494499" cy="762392"/>
          </a:xfrm>
        </p:spPr>
        <p:txBody>
          <a:bodyPr>
            <a:normAutofit/>
          </a:bodyPr>
          <a:lstStyle/>
          <a:p>
            <a:pPr>
              <a:spcAft>
                <a:spcPts val="1800"/>
              </a:spcAft>
              <a:buClr>
                <a:srgbClr val="4A66AC"/>
              </a:buClr>
            </a:pPr>
            <a:r>
              <a:rPr lang="en-CA" dirty="0" smtClean="0"/>
              <a:t>Required Fields</a:t>
            </a:r>
            <a:endParaRPr lang="en-CA" dirty="0"/>
          </a:p>
        </p:txBody>
      </p:sp>
    </p:spTree>
    <p:extLst>
      <p:ext uri="{BB962C8B-B14F-4D97-AF65-F5344CB8AC3E}">
        <p14:creationId xmlns:p14="http://schemas.microsoft.com/office/powerpoint/2010/main" val="369574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314531" y="2312856"/>
            <a:ext cx="10494499" cy="762392"/>
          </a:xfrm>
        </p:spPr>
        <p:txBody>
          <a:bodyPr>
            <a:normAutofit/>
          </a:bodyPr>
          <a:lstStyle/>
          <a:p>
            <a:pPr>
              <a:spcAft>
                <a:spcPts val="1800"/>
              </a:spcAft>
              <a:buClr>
                <a:srgbClr val="4A66AC"/>
              </a:buClr>
            </a:pPr>
            <a:r>
              <a:rPr lang="en-US" dirty="0"/>
              <a:t>When </a:t>
            </a:r>
            <a:r>
              <a:rPr lang="en-US" dirty="0" smtClean="0"/>
              <a:t>Submitting </a:t>
            </a:r>
            <a:r>
              <a:rPr lang="en-US" dirty="0"/>
              <a:t>a </a:t>
            </a:r>
            <a:r>
              <a:rPr lang="en-US" dirty="0" smtClean="0"/>
              <a:t>Sample</a:t>
            </a:r>
            <a:endParaRPr lang="en-CA"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AutoShape 3"/>
          <p:cNvSpPr>
            <a:spLocks noChangeAspect="1" noChangeArrowheads="1" noTextEdit="1"/>
          </p:cNvSpPr>
          <p:nvPr/>
        </p:nvSpPr>
        <p:spPr bwMode="auto">
          <a:xfrm>
            <a:off x="10280650" y="1038225"/>
            <a:ext cx="191135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4" name="TextBox 13">
            <a:extLst>
              <a:ext uri="{FF2B5EF4-FFF2-40B4-BE49-F238E27FC236}">
                <a16:creationId xmlns:a16="http://schemas.microsoft.com/office/drawing/2014/main" id="{E7F87B47-126E-4B67-9A5E-3A12176B2C68}"/>
              </a:ext>
            </a:extLst>
          </p:cNvPr>
          <p:cNvSpPr txBox="1"/>
          <p:nvPr/>
        </p:nvSpPr>
        <p:spPr>
          <a:xfrm>
            <a:off x="214507" y="331976"/>
            <a:ext cx="6433181" cy="400110"/>
          </a:xfrm>
          <a:prstGeom prst="rect">
            <a:avLst/>
          </a:prstGeom>
          <a:noFill/>
        </p:spPr>
        <p:txBody>
          <a:bodyPr wrap="square" rtlCol="0">
            <a:spAutoFit/>
          </a:bodyPr>
          <a:lstStyle/>
          <a:p>
            <a:r>
              <a:rPr lang="en-US" sz="2000" b="1" dirty="0">
                <a:solidFill>
                  <a:schemeClr val="bg1"/>
                </a:solidFill>
              </a:rPr>
              <a:t>MODULE: Requisitions and Reporting (Nominal)</a:t>
            </a:r>
          </a:p>
        </p:txBody>
      </p:sp>
      <p:sp>
        <p:nvSpPr>
          <p:cNvPr id="15" name="Subtitle 2">
            <a:extLst>
              <a:ext uri="{FF2B5EF4-FFF2-40B4-BE49-F238E27FC236}">
                <a16:creationId xmlns:a16="http://schemas.microsoft.com/office/drawing/2014/main" id="{8365A299-7067-41F3-96D1-6126C68ADEA1}"/>
              </a:ext>
            </a:extLst>
          </p:cNvPr>
          <p:cNvSpPr txBox="1">
            <a:spLocks/>
          </p:cNvSpPr>
          <p:nvPr/>
        </p:nvSpPr>
        <p:spPr>
          <a:xfrm>
            <a:off x="1025794" y="3102147"/>
            <a:ext cx="5980934" cy="4719828"/>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800"/>
              </a:spcBef>
              <a:buClr>
                <a:srgbClr val="4A66AC"/>
              </a:buClr>
            </a:pPr>
            <a:endParaRPr lang="en-US" sz="800" dirty="0"/>
          </a:p>
          <a:p>
            <a:pPr marL="342900" indent="-342900">
              <a:spcBef>
                <a:spcPts val="800"/>
              </a:spcBef>
              <a:buClr>
                <a:srgbClr val="4A66AC"/>
              </a:buClr>
              <a:buFont typeface="Wingdings" panose="05000000000000000000" pitchFamily="2" charset="2"/>
              <a:buChar char="v"/>
            </a:pPr>
            <a:r>
              <a:rPr lang="en-US" sz="2000" dirty="0" smtClean="0"/>
              <a:t>Be </a:t>
            </a:r>
            <a:r>
              <a:rPr lang="en-US" sz="2000" dirty="0"/>
              <a:t>careful to enter the client’s OHIP card number correctly and their </a:t>
            </a:r>
            <a:r>
              <a:rPr lang="en-US" sz="2000" u="sng" dirty="0"/>
              <a:t>full date of birth</a:t>
            </a:r>
            <a:r>
              <a:rPr lang="en-US" sz="2000" dirty="0"/>
              <a:t>. This information is used by Public Health units to follow-up with clients for contact tracing.</a:t>
            </a:r>
          </a:p>
          <a:p>
            <a:pPr marL="342900" indent="-342900">
              <a:spcBef>
                <a:spcPts val="800"/>
              </a:spcBef>
              <a:buClr>
                <a:srgbClr val="4A66AC"/>
              </a:buClr>
              <a:buFont typeface="Wingdings" panose="05000000000000000000" pitchFamily="2" charset="2"/>
              <a:buChar char="v"/>
            </a:pPr>
            <a:r>
              <a:rPr lang="en-US" sz="2000" dirty="0"/>
              <a:t>Make sure that the </a:t>
            </a:r>
            <a:r>
              <a:rPr lang="en-US" sz="2000" u="sng" dirty="0"/>
              <a:t>specimen details </a:t>
            </a:r>
            <a:r>
              <a:rPr lang="en-US" sz="2000" dirty="0"/>
              <a:t>are complete. The tube of blood and the form must have the date you drew the blood. Both this date and the person’s name must </a:t>
            </a:r>
            <a:r>
              <a:rPr lang="en-US" sz="2000" b="1" dirty="0"/>
              <a:t>MATCH.</a:t>
            </a:r>
          </a:p>
          <a:p>
            <a:pPr marL="342900" indent="-342900">
              <a:spcBef>
                <a:spcPts val="800"/>
              </a:spcBef>
              <a:buClr>
                <a:srgbClr val="4A66AC"/>
              </a:buClr>
              <a:buFont typeface="Wingdings" panose="05000000000000000000" pitchFamily="2" charset="2"/>
              <a:buChar char="v"/>
            </a:pPr>
            <a:r>
              <a:rPr lang="en-US" sz="2000" dirty="0"/>
              <a:t> You will </a:t>
            </a:r>
            <a:r>
              <a:rPr lang="en-US" sz="2000" dirty="0" smtClean="0"/>
              <a:t>usually be </a:t>
            </a:r>
            <a:r>
              <a:rPr lang="en-US" sz="2000" dirty="0"/>
              <a:t>submitting </a:t>
            </a:r>
            <a:r>
              <a:rPr lang="en-US" sz="2000" dirty="0" smtClean="0"/>
              <a:t>serum (red top tube)</a:t>
            </a:r>
            <a:r>
              <a:rPr lang="en-US" sz="2000" dirty="0" smtClean="0"/>
              <a:t> </a:t>
            </a:r>
            <a:r>
              <a:rPr lang="en-US" sz="2000" dirty="0" smtClean="0"/>
              <a:t>and </a:t>
            </a:r>
            <a:r>
              <a:rPr lang="en-US" sz="2000" dirty="0"/>
              <a:t>requesting a HIV1/HIV2 test</a:t>
            </a:r>
            <a:endParaRPr lang="en-US" sz="800" dirty="0"/>
          </a:p>
        </p:txBody>
      </p:sp>
      <p:pic>
        <p:nvPicPr>
          <p:cNvPr id="12" name="Picture 11"/>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7447403" y="1265564"/>
            <a:ext cx="4497482" cy="3354562"/>
          </a:xfrm>
          <a:prstGeom prst="rect">
            <a:avLst/>
          </a:prstGeom>
          <a:ln>
            <a:solidFill>
              <a:schemeClr val="tx1"/>
            </a:solidFill>
          </a:ln>
        </p:spPr>
      </p:pic>
      <p:sp>
        <p:nvSpPr>
          <p:cNvPr id="16" name="Subtitle 2">
            <a:extLst>
              <a:ext uri="{FF2B5EF4-FFF2-40B4-BE49-F238E27FC236}">
                <a16:creationId xmlns:a16="http://schemas.microsoft.com/office/drawing/2014/main" id="{8365A299-7067-41F3-96D1-6126C68ADEA1}"/>
              </a:ext>
            </a:extLst>
          </p:cNvPr>
          <p:cNvSpPr txBox="1">
            <a:spLocks/>
          </p:cNvSpPr>
          <p:nvPr/>
        </p:nvSpPr>
        <p:spPr>
          <a:xfrm>
            <a:off x="1189211" y="1491848"/>
            <a:ext cx="5980934" cy="4719828"/>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800"/>
              </a:spcBef>
              <a:buClr>
                <a:srgbClr val="4A66AC"/>
              </a:buClr>
            </a:pPr>
            <a:r>
              <a:rPr lang="en-US" sz="2000" b="1" dirty="0">
                <a:solidFill>
                  <a:srgbClr val="4A66AC"/>
                </a:solidFill>
              </a:rPr>
              <a:t>Do not complete the </a:t>
            </a:r>
            <a:r>
              <a:rPr lang="en-US" sz="2000" b="1" u="sng" dirty="0">
                <a:solidFill>
                  <a:srgbClr val="4A66AC"/>
                </a:solidFill>
              </a:rPr>
              <a:t>patient information </a:t>
            </a:r>
            <a:r>
              <a:rPr lang="en-US" sz="2000" b="1" dirty="0">
                <a:solidFill>
                  <a:srgbClr val="4A66AC"/>
                </a:solidFill>
              </a:rPr>
              <a:t>section of the form until POC testing is complete.</a:t>
            </a:r>
          </a:p>
        </p:txBody>
      </p:sp>
      <p:grpSp>
        <p:nvGrpSpPr>
          <p:cNvPr id="17" name="Group 16"/>
          <p:cNvGrpSpPr/>
          <p:nvPr/>
        </p:nvGrpSpPr>
        <p:grpSpPr>
          <a:xfrm>
            <a:off x="7527687" y="4917934"/>
            <a:ext cx="4151361" cy="1737937"/>
            <a:chOff x="752314" y="3761163"/>
            <a:chExt cx="4151361" cy="1737937"/>
          </a:xfrm>
        </p:grpSpPr>
        <p:grpSp>
          <p:nvGrpSpPr>
            <p:cNvPr id="18" name="Group 17"/>
            <p:cNvGrpSpPr/>
            <p:nvPr/>
          </p:nvGrpSpPr>
          <p:grpSpPr>
            <a:xfrm>
              <a:off x="752314" y="3761163"/>
              <a:ext cx="4151361" cy="1737937"/>
              <a:chOff x="361507" y="3625702"/>
              <a:chExt cx="4614530" cy="2222206"/>
            </a:xfrm>
          </p:grpSpPr>
          <p:pic>
            <p:nvPicPr>
              <p:cNvPr id="20" name="Picture 19"/>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361507" y="3625702"/>
                <a:ext cx="4614530" cy="2222206"/>
              </a:xfrm>
              <a:prstGeom prst="rect">
                <a:avLst/>
              </a:prstGeom>
              <a:ln>
                <a:solidFill>
                  <a:schemeClr val="tx1"/>
                </a:solidFill>
              </a:ln>
            </p:spPr>
          </p:pic>
          <p:sp>
            <p:nvSpPr>
              <p:cNvPr id="21" name="TextBox 20"/>
              <p:cNvSpPr txBox="1"/>
              <p:nvPr/>
            </p:nvSpPr>
            <p:spPr>
              <a:xfrm>
                <a:off x="1572215" y="4629998"/>
                <a:ext cx="373543" cy="472245"/>
              </a:xfrm>
              <a:prstGeom prst="rect">
                <a:avLst/>
              </a:prstGeom>
              <a:noFill/>
            </p:spPr>
            <p:txBody>
              <a:bodyPr wrap="square" rtlCol="0">
                <a:spAutoFit/>
              </a:bodyPr>
              <a:lstStyle/>
              <a:p>
                <a:r>
                  <a:rPr lang="en-US" b="1" dirty="0">
                    <a:solidFill>
                      <a:srgbClr val="4A66AC"/>
                    </a:solidFill>
                  </a:rPr>
                  <a:t>X</a:t>
                </a:r>
                <a:endParaRPr lang="en-CA" b="1" dirty="0">
                  <a:solidFill>
                    <a:srgbClr val="4A66AC"/>
                  </a:solidFill>
                </a:endParaRPr>
              </a:p>
            </p:txBody>
          </p:sp>
        </p:grpSp>
        <p:sp>
          <p:nvSpPr>
            <p:cNvPr id="19" name="TextBox 18"/>
            <p:cNvSpPr txBox="1"/>
            <p:nvPr/>
          </p:nvSpPr>
          <p:spPr>
            <a:xfrm>
              <a:off x="2978924" y="4064000"/>
              <a:ext cx="350367" cy="369332"/>
            </a:xfrm>
            <a:prstGeom prst="rect">
              <a:avLst/>
            </a:prstGeom>
            <a:noFill/>
          </p:spPr>
          <p:txBody>
            <a:bodyPr wrap="square" rtlCol="0">
              <a:spAutoFit/>
            </a:bodyPr>
            <a:lstStyle/>
            <a:p>
              <a:r>
                <a:rPr lang="en-US" b="1" dirty="0">
                  <a:solidFill>
                    <a:srgbClr val="4A66AC"/>
                  </a:solidFill>
                </a:rPr>
                <a:t>X</a:t>
              </a:r>
              <a:endParaRPr lang="en-CA" b="1" dirty="0">
                <a:solidFill>
                  <a:srgbClr val="4A66AC"/>
                </a:solidFill>
              </a:endParaRPr>
            </a:p>
          </p:txBody>
        </p:sp>
      </p:grpSp>
    </p:spTree>
    <p:extLst>
      <p:ext uri="{BB962C8B-B14F-4D97-AF65-F5344CB8AC3E}">
        <p14:creationId xmlns:p14="http://schemas.microsoft.com/office/powerpoint/2010/main" val="2334792172"/>
      </p:ext>
    </p:extLst>
  </p:cSld>
  <p:clrMapOvr>
    <a:masterClrMapping/>
  </p:clrMapOvr>
</p:sld>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10598</TotalTime>
  <Words>2685</Words>
  <Application>Microsoft Office PowerPoint</Application>
  <PresentationFormat>Widescreen</PresentationFormat>
  <Paragraphs>216</Paragraphs>
  <Slides>22</Slides>
  <Notes>22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22</vt:i4>
      </vt:variant>
    </vt:vector>
  </HeadingPairs>
  <TitlesOfParts>
    <vt:vector size="29" baseType="lpstr">
      <vt:lpstr>Arial</vt:lpstr>
      <vt:lpstr>Bradley Hand ITC</vt:lpstr>
      <vt:lpstr>Calibri</vt:lpstr>
      <vt:lpstr>Calibri Light</vt:lpstr>
      <vt:lpstr>Wingdings</vt:lpstr>
      <vt:lpstr>Office Theme</vt:lpstr>
      <vt:lpstr>Custom Design</vt:lpstr>
      <vt:lpstr>After completing this unit you will be able to :</vt:lpstr>
      <vt:lpstr>Record Keeping is Essential</vt:lpstr>
      <vt:lpstr>HIV Serology Requisition</vt:lpstr>
      <vt:lpstr>Anonymized forms</vt:lpstr>
      <vt:lpstr>Workflow and the Serology Requisition</vt:lpstr>
      <vt:lpstr>The Serology Requisition</vt:lpstr>
      <vt:lpstr>Required Fields</vt:lpstr>
      <vt:lpstr>Required Fields</vt:lpstr>
      <vt:lpstr>When Submitting a Sample</vt:lpstr>
      <vt:lpstr>When NOT Submitting a Sample</vt:lpstr>
      <vt:lpstr>Testing Scenarios</vt:lpstr>
      <vt:lpstr>1) Standard Testing</vt:lpstr>
      <vt:lpstr>2) A Non-reactive POC Test</vt:lpstr>
      <vt:lpstr>3) A Non-Reactive Window Period Test</vt:lpstr>
      <vt:lpstr>4) A Reactive POC Test</vt:lpstr>
      <vt:lpstr>5) Two repeated Invalid tests</vt:lpstr>
      <vt:lpstr>Forms without Samples – What Sticker do I use?</vt:lpstr>
      <vt:lpstr>Summary HIV Serology Requisition</vt:lpstr>
      <vt:lpstr>The Daily Log</vt:lpstr>
      <vt:lpstr>The Daily Log – Record of a POC Test</vt:lpstr>
      <vt:lpstr>The Daily Log – Record of a Sample Sent to PHOL</vt:lpstr>
      <vt:lpstr>The Daily Log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Lori Lyons</dc:creator>
  <cp:lastModifiedBy>Lori Lyons</cp:lastModifiedBy>
  <cp:revision>489</cp:revision>
  <cp:lastPrinted>2019-03-06T19:16:12Z</cp:lastPrinted>
  <dcterms:created xsi:type="dcterms:W3CDTF">2018-11-08T12:57:55Z</dcterms:created>
  <dcterms:modified xsi:type="dcterms:W3CDTF">2020-02-12T15:19:18Z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34a106e-6316-442c-ad35-738afd673d2b_Enabled">
    <vt:lpwstr>True</vt:lpwstr>
  </property>
  <property fmtid="{D5CDD505-2E9C-101B-9397-08002B2CF9AE}" pid="3" name="MSIP_Label_034a106e-6316-442c-ad35-738afd673d2b_SiteId">
    <vt:lpwstr>cddc1229-ac2a-4b97-b78a-0e5cacb5865c</vt:lpwstr>
  </property>
  <property fmtid="{D5CDD505-2E9C-101B-9397-08002B2CF9AE}" pid="4" name="MSIP_Label_034a106e-6316-442c-ad35-738afd673d2b_Owner">
    <vt:lpwstr>Ken.English@ontario.ca</vt:lpwstr>
  </property>
  <property fmtid="{D5CDD505-2E9C-101B-9397-08002B2CF9AE}" pid="5" name="MSIP_Label_034a106e-6316-442c-ad35-738afd673d2b_SetDate">
    <vt:lpwstr>2019-06-06T20:06:00.6075532Z</vt:lpwstr>
  </property>
  <property fmtid="{D5CDD505-2E9C-101B-9397-08002B2CF9AE}" pid="6" name="MSIP_Label_034a106e-6316-442c-ad35-738afd673d2b_Name">
    <vt:lpwstr>OPS - Unclassified Information</vt:lpwstr>
  </property>
  <property fmtid="{D5CDD505-2E9C-101B-9397-08002B2CF9AE}" pid="7" name="MSIP_Label_034a106e-6316-442c-ad35-738afd673d2b_Application">
    <vt:lpwstr>Microsoft Azure Information Protection</vt:lpwstr>
  </property>
  <property fmtid="{D5CDD505-2E9C-101B-9397-08002B2CF9AE}" pid="8" name="MSIP_Label_034a106e-6316-442c-ad35-738afd673d2b_Extended_MSFT_Method">
    <vt:lpwstr>Automatic</vt:lpwstr>
  </property>
  <property fmtid="{D5CDD505-2E9C-101B-9397-08002B2CF9AE}" pid="9" name="Sensitivity">
    <vt:lpwstr>OPS - Unclassified Information</vt:lpwstr>
  </property>
</Properties>
</file>