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270" r:id="rId3"/>
    <p:sldId id="273" r:id="rId4"/>
    <p:sldId id="272" r:id="rId5"/>
    <p:sldId id="281" r:id="rId6"/>
    <p:sldId id="283" r:id="rId7"/>
    <p:sldId id="286" r:id="rId8"/>
    <p:sldId id="296" r:id="rId9"/>
    <p:sldId id="287" r:id="rId10"/>
    <p:sldId id="289" r:id="rId11"/>
    <p:sldId id="297" r:id="rId12"/>
    <p:sldId id="275" r:id="rId13"/>
    <p:sldId id="276" r:id="rId14"/>
    <p:sldId id="277" r:id="rId15"/>
    <p:sldId id="278" r:id="rId16"/>
    <p:sldId id="279" r:id="rId17"/>
    <p:sldId id="298" r:id="rId18"/>
    <p:sldId id="299" r:id="rId19"/>
    <p:sldId id="288" r:id="rId20"/>
    <p:sldId id="290" r:id="rId21"/>
    <p:sldId id="300" r:id="rId22"/>
    <p:sldId id="301" r:id="rId23"/>
    <p:sldId id="303" r:id="rId24"/>
    <p:sldId id="304" r:id="rId2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glish, Ken (MOHLTC)" initials="EK(" lastIdx="1" clrIdx="0">
    <p:extLst>
      <p:ext uri="{19B8F6BF-5375-455C-9EA6-DF929625EA0E}">
        <p15:presenceInfo xmlns:p15="http://schemas.microsoft.com/office/powerpoint/2012/main" userId="S-1-5-21-402851148-1458126948-9522986-12502" providerId="AD"/>
      </p:ext>
    </p:extLst>
  </p:cmAuthor>
  <p:cmAuthor id="2" name="English, Ken (MOHLTC)" initials="EK( [2]" lastIdx="5" clrIdx="1">
    <p:extLst>
      <p:ext uri="{19B8F6BF-5375-455C-9EA6-DF929625EA0E}">
        <p15:presenceInfo xmlns:p15="http://schemas.microsoft.com/office/powerpoint/2012/main" userId="S::Ken.English@ontario.ca::d31bc9d2-cfe6-48f9-8d96-e84de5e478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21D"/>
    <a:srgbClr val="4A66AC"/>
    <a:srgbClr val="D7FFC8"/>
    <a:srgbClr val="6D1524"/>
    <a:srgbClr val="660033"/>
    <a:srgbClr val="70C041"/>
    <a:srgbClr val="EC5D57"/>
    <a:srgbClr val="E79419"/>
    <a:srgbClr val="00B050"/>
    <a:srgbClr val="6029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25" autoAdjust="0"/>
    <p:restoredTop sz="86765" autoAdjust="0"/>
  </p:normalViewPr>
  <p:slideViewPr>
    <p:cSldViewPr snapToGrid="0">
      <p:cViewPr varScale="1">
        <p:scale>
          <a:sx n="96" d="100"/>
          <a:sy n="96" d="100"/>
        </p:scale>
        <p:origin x="1332"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E00C7199-D358-4670-8A56-041B269CF419}" type="datetimeFigureOut">
              <a:rPr lang="en-CA" smtClean="0"/>
              <a:t>2020-02-12</a:t>
            </a:fld>
            <a:endParaRPr lang="en-CA" dirty="0"/>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A20C67C-A065-48F6-8822-442DE805868B}" type="slidenum">
              <a:rPr lang="en-CA" smtClean="0"/>
              <a:t>‹#›</a:t>
            </a:fld>
            <a:endParaRPr lang="en-CA" dirty="0"/>
          </a:p>
        </p:txBody>
      </p:sp>
    </p:spTree>
    <p:extLst>
      <p:ext uri="{BB962C8B-B14F-4D97-AF65-F5344CB8AC3E}">
        <p14:creationId xmlns:p14="http://schemas.microsoft.com/office/powerpoint/2010/main" val="2470372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86DCAE68-4989-488F-8171-AAA970B76E21}" type="datetimeFigureOut">
              <a:rPr lang="en-CA" smtClean="0"/>
              <a:t>2020-02-12</a:t>
            </a:fld>
            <a:endParaRPr lang="en-CA"/>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7BF95C07-2F40-43EE-A2AA-4D9F9EED63F6}" type="slidenum">
              <a:rPr lang="en-CA" smtClean="0"/>
              <a:t>‹#›</a:t>
            </a:fld>
            <a:endParaRPr lang="en-CA"/>
          </a:p>
        </p:txBody>
      </p:sp>
    </p:spTree>
    <p:extLst>
      <p:ext uri="{BB962C8B-B14F-4D97-AF65-F5344CB8AC3E}">
        <p14:creationId xmlns:p14="http://schemas.microsoft.com/office/powerpoint/2010/main" val="240281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learning objective with</a:t>
            </a:r>
            <a:r>
              <a:rPr lang="en-US" baseline="0" dirty="0"/>
              <a:t> the trainees</a:t>
            </a:r>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1</a:t>
            </a:fld>
            <a:endParaRPr lang="en-CA"/>
          </a:p>
        </p:txBody>
      </p:sp>
    </p:spTree>
    <p:extLst>
      <p:ext uri="{BB962C8B-B14F-4D97-AF65-F5344CB8AC3E}">
        <p14:creationId xmlns:p14="http://schemas.microsoft.com/office/powerpoint/2010/main" val="32025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10</a:t>
            </a:fld>
            <a:endParaRPr lang="en-CA"/>
          </a:p>
        </p:txBody>
      </p:sp>
    </p:spTree>
    <p:extLst>
      <p:ext uri="{BB962C8B-B14F-4D97-AF65-F5344CB8AC3E}">
        <p14:creationId xmlns:p14="http://schemas.microsoft.com/office/powerpoint/2010/main" val="3794831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Reassure the trainees, you will be walking through</a:t>
            </a:r>
            <a:r>
              <a:rPr lang="en-US" baseline="0" dirty="0"/>
              <a:t> each of these scenarios.</a:t>
            </a:r>
            <a:endParaRPr lang="en-CA" dirty="0"/>
          </a:p>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11</a:t>
            </a:fld>
            <a:endParaRPr lang="en-CA"/>
          </a:p>
        </p:txBody>
      </p:sp>
    </p:spTree>
    <p:extLst>
      <p:ext uri="{BB962C8B-B14F-4D97-AF65-F5344CB8AC3E}">
        <p14:creationId xmlns:p14="http://schemas.microsoft.com/office/powerpoint/2010/main" val="1636890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When training staff, remind them that if your site offers both anonymous and standard/nominal testing, it is the clients who choose which testing method they prefer.  In either situation, clients can choose the rapid/POC test.  So, rapid testing can be offered anonymously or nominally, it’s up to the client to choose. They can also choose standard lab testing, rather than rapid/POC, and again either anonymously or nominally.  The ministry does not require that all anonymous tests be done using rapid/POC tests, or that all rapid/POC tests be done anonymously.</a:t>
            </a:r>
            <a:endParaRPr lang="en-CA" dirty="0">
              <a:solidFill>
                <a:srgbClr val="FF0000"/>
              </a:solidFill>
            </a:endParaRPr>
          </a:p>
        </p:txBody>
      </p:sp>
      <p:sp>
        <p:nvSpPr>
          <p:cNvPr id="4" name="Slide Number Placeholder 3"/>
          <p:cNvSpPr>
            <a:spLocks noGrp="1"/>
          </p:cNvSpPr>
          <p:nvPr>
            <p:ph type="sldNum" sz="quarter" idx="10"/>
          </p:nvPr>
        </p:nvSpPr>
        <p:spPr/>
        <p:txBody>
          <a:bodyPr/>
          <a:lstStyle/>
          <a:p>
            <a:fld id="{7BF95C07-2F40-43EE-A2AA-4D9F9EED63F6}" type="slidenum">
              <a:rPr lang="en-CA" smtClean="0"/>
              <a:t>12</a:t>
            </a:fld>
            <a:endParaRPr lang="en-CA"/>
          </a:p>
        </p:txBody>
      </p:sp>
    </p:spTree>
    <p:extLst>
      <p:ext uri="{BB962C8B-B14F-4D97-AF65-F5344CB8AC3E}">
        <p14:creationId xmlns:p14="http://schemas.microsoft.com/office/powerpoint/2010/main" val="3208710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13</a:t>
            </a:fld>
            <a:endParaRPr lang="en-CA"/>
          </a:p>
        </p:txBody>
      </p:sp>
    </p:spTree>
    <p:extLst>
      <p:ext uri="{BB962C8B-B14F-4D97-AF65-F5344CB8AC3E}">
        <p14:creationId xmlns:p14="http://schemas.microsoft.com/office/powerpoint/2010/main" val="2301963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14</a:t>
            </a:fld>
            <a:endParaRPr lang="en-CA"/>
          </a:p>
        </p:txBody>
      </p:sp>
    </p:spTree>
    <p:extLst>
      <p:ext uri="{BB962C8B-B14F-4D97-AF65-F5344CB8AC3E}">
        <p14:creationId xmlns:p14="http://schemas.microsoft.com/office/powerpoint/2010/main" val="3132248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15</a:t>
            </a:fld>
            <a:endParaRPr lang="en-CA"/>
          </a:p>
        </p:txBody>
      </p:sp>
    </p:spTree>
    <p:extLst>
      <p:ext uri="{BB962C8B-B14F-4D97-AF65-F5344CB8AC3E}">
        <p14:creationId xmlns:p14="http://schemas.microsoft.com/office/powerpoint/2010/main" val="1844214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a:t>
            </a:r>
            <a:r>
              <a:rPr lang="en-US" baseline="0" dirty="0"/>
              <a:t> about any other details of how your clinic responses to invalid tests. Should the QA lead be notified? Where should they store the membrane while awaiting further investigation? Who sends the photo to the AIDS Bureau?</a:t>
            </a:r>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16</a:t>
            </a:fld>
            <a:endParaRPr lang="en-CA"/>
          </a:p>
        </p:txBody>
      </p:sp>
    </p:spTree>
    <p:extLst>
      <p:ext uri="{BB962C8B-B14F-4D97-AF65-F5344CB8AC3E}">
        <p14:creationId xmlns:p14="http://schemas.microsoft.com/office/powerpoint/2010/main" val="4019160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chart is available which details when to add two stickers to the form.  </a:t>
            </a:r>
          </a:p>
        </p:txBody>
      </p:sp>
      <p:sp>
        <p:nvSpPr>
          <p:cNvPr id="4" name="Slide Number Placeholder 3"/>
          <p:cNvSpPr>
            <a:spLocks noGrp="1"/>
          </p:cNvSpPr>
          <p:nvPr>
            <p:ph type="sldNum" sz="quarter" idx="10"/>
          </p:nvPr>
        </p:nvSpPr>
        <p:spPr/>
        <p:txBody>
          <a:bodyPr/>
          <a:lstStyle/>
          <a:p>
            <a:fld id="{7BF95C07-2F40-43EE-A2AA-4D9F9EED63F6}" type="slidenum">
              <a:rPr lang="en-CA" smtClean="0"/>
              <a:t>17</a:t>
            </a:fld>
            <a:endParaRPr lang="en-CA"/>
          </a:p>
        </p:txBody>
      </p:sp>
    </p:spTree>
    <p:extLst>
      <p:ext uri="{BB962C8B-B14F-4D97-AF65-F5344CB8AC3E}">
        <p14:creationId xmlns:p14="http://schemas.microsoft.com/office/powerpoint/2010/main" val="3990822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18</a:t>
            </a:fld>
            <a:endParaRPr lang="en-CA"/>
          </a:p>
        </p:txBody>
      </p:sp>
    </p:spTree>
    <p:extLst>
      <p:ext uri="{BB962C8B-B14F-4D97-AF65-F5344CB8AC3E}">
        <p14:creationId xmlns:p14="http://schemas.microsoft.com/office/powerpoint/2010/main" val="961267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19</a:t>
            </a:fld>
            <a:endParaRPr lang="en-CA"/>
          </a:p>
        </p:txBody>
      </p:sp>
    </p:spTree>
    <p:extLst>
      <p:ext uri="{BB962C8B-B14F-4D97-AF65-F5344CB8AC3E}">
        <p14:creationId xmlns:p14="http://schemas.microsoft.com/office/powerpoint/2010/main" val="407457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2</a:t>
            </a:fld>
            <a:endParaRPr lang="en-CA"/>
          </a:p>
        </p:txBody>
      </p:sp>
    </p:spTree>
    <p:extLst>
      <p:ext uri="{BB962C8B-B14F-4D97-AF65-F5344CB8AC3E}">
        <p14:creationId xmlns:p14="http://schemas.microsoft.com/office/powerpoint/2010/main" val="2515449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the trainee</a:t>
            </a:r>
            <a:r>
              <a:rPr lang="en-US" baseline="0" dirty="0"/>
              <a:t> knows where the daily log is an how to get replacement sheets</a:t>
            </a:r>
          </a:p>
          <a:p>
            <a:r>
              <a:rPr lang="en-US" baseline="0" dirty="0"/>
              <a:t>Explain who fills in results returning from PHOL (Is that a counsellor’s responsibility?) and what to do if they observe a discrepancy.</a:t>
            </a:r>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20</a:t>
            </a:fld>
            <a:endParaRPr lang="en-CA"/>
          </a:p>
        </p:txBody>
      </p:sp>
    </p:spTree>
    <p:extLst>
      <p:ext uri="{BB962C8B-B14F-4D97-AF65-F5344CB8AC3E}">
        <p14:creationId xmlns:p14="http://schemas.microsoft.com/office/powerpoint/2010/main" val="1140818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21</a:t>
            </a:fld>
            <a:endParaRPr lang="en-CA"/>
          </a:p>
        </p:txBody>
      </p:sp>
    </p:spTree>
    <p:extLst>
      <p:ext uri="{BB962C8B-B14F-4D97-AF65-F5344CB8AC3E}">
        <p14:creationId xmlns:p14="http://schemas.microsoft.com/office/powerpoint/2010/main" val="4124071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If a sample is NOT submitted to the PHOL and a WHITE sticker is used on the requisition form (e.g., the client is not “nonreactive and outside the window period”), use the PHOL fields to explain why a sample was not submitted.</a:t>
            </a:r>
          </a:p>
        </p:txBody>
      </p:sp>
      <p:sp>
        <p:nvSpPr>
          <p:cNvPr id="4" name="Slide Number Placeholder 3"/>
          <p:cNvSpPr>
            <a:spLocks noGrp="1"/>
          </p:cNvSpPr>
          <p:nvPr>
            <p:ph type="sldNum" sz="quarter" idx="10"/>
          </p:nvPr>
        </p:nvSpPr>
        <p:spPr/>
        <p:txBody>
          <a:bodyPr/>
          <a:lstStyle/>
          <a:p>
            <a:fld id="{7BF95C07-2F40-43EE-A2AA-4D9F9EED63F6}" type="slidenum">
              <a:rPr lang="en-CA" smtClean="0"/>
              <a:t>22</a:t>
            </a:fld>
            <a:endParaRPr lang="en-CA"/>
          </a:p>
        </p:txBody>
      </p:sp>
    </p:spTree>
    <p:extLst>
      <p:ext uri="{BB962C8B-B14F-4D97-AF65-F5344CB8AC3E}">
        <p14:creationId xmlns:p14="http://schemas.microsoft.com/office/powerpoint/2010/main" val="1721870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23</a:t>
            </a:fld>
            <a:endParaRPr lang="en-CA"/>
          </a:p>
        </p:txBody>
      </p:sp>
    </p:spTree>
    <p:extLst>
      <p:ext uri="{BB962C8B-B14F-4D97-AF65-F5344CB8AC3E}">
        <p14:creationId xmlns:p14="http://schemas.microsoft.com/office/powerpoint/2010/main" val="419763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3</a:t>
            </a:fld>
            <a:endParaRPr lang="en-CA"/>
          </a:p>
        </p:txBody>
      </p:sp>
    </p:spTree>
    <p:extLst>
      <p:ext uri="{BB962C8B-B14F-4D97-AF65-F5344CB8AC3E}">
        <p14:creationId xmlns:p14="http://schemas.microsoft.com/office/powerpoint/2010/main" val="287985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4</a:t>
            </a:fld>
            <a:endParaRPr lang="en-CA"/>
          </a:p>
        </p:txBody>
      </p:sp>
    </p:spTree>
    <p:extLst>
      <p:ext uri="{BB962C8B-B14F-4D97-AF65-F5344CB8AC3E}">
        <p14:creationId xmlns:p14="http://schemas.microsoft.com/office/powerpoint/2010/main" val="217557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Clarify any variations on this used at your site. Some sites do </a:t>
            </a:r>
            <a:r>
              <a:rPr lang="en-US" dirty="0" smtClean="0"/>
              <a:t>not </a:t>
            </a:r>
            <a:r>
              <a:rPr lang="en-US" dirty="0"/>
              <a:t>label the membrane</a:t>
            </a:r>
            <a:r>
              <a:rPr lang="en-US" baseline="0" dirty="0"/>
              <a:t> because they do the test in front of the client. These sites may use the extra number in or on the patient file.</a:t>
            </a:r>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5</a:t>
            </a:fld>
            <a:endParaRPr lang="en-CA"/>
          </a:p>
        </p:txBody>
      </p:sp>
    </p:spTree>
    <p:extLst>
      <p:ext uri="{BB962C8B-B14F-4D97-AF65-F5344CB8AC3E}">
        <p14:creationId xmlns:p14="http://schemas.microsoft.com/office/powerpoint/2010/main" val="192075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6</a:t>
            </a:fld>
            <a:endParaRPr lang="en-CA"/>
          </a:p>
        </p:txBody>
      </p:sp>
    </p:spTree>
    <p:extLst>
      <p:ext uri="{BB962C8B-B14F-4D97-AF65-F5344CB8AC3E}">
        <p14:creationId xmlns:p14="http://schemas.microsoft.com/office/powerpoint/2010/main" val="3848750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7</a:t>
            </a:fld>
            <a:endParaRPr lang="en-CA"/>
          </a:p>
        </p:txBody>
      </p:sp>
    </p:spTree>
    <p:extLst>
      <p:ext uri="{BB962C8B-B14F-4D97-AF65-F5344CB8AC3E}">
        <p14:creationId xmlns:p14="http://schemas.microsoft.com/office/powerpoint/2010/main" val="1198212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the value of complete information in these fields</a:t>
            </a:r>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8</a:t>
            </a:fld>
            <a:endParaRPr lang="en-CA"/>
          </a:p>
        </p:txBody>
      </p:sp>
    </p:spTree>
    <p:extLst>
      <p:ext uri="{BB962C8B-B14F-4D97-AF65-F5344CB8AC3E}">
        <p14:creationId xmlns:p14="http://schemas.microsoft.com/office/powerpoint/2010/main" val="421803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9</a:t>
            </a:fld>
            <a:endParaRPr lang="en-CA"/>
          </a:p>
        </p:txBody>
      </p:sp>
    </p:spTree>
    <p:extLst>
      <p:ext uri="{BB962C8B-B14F-4D97-AF65-F5344CB8AC3E}">
        <p14:creationId xmlns:p14="http://schemas.microsoft.com/office/powerpoint/2010/main" val="334025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A03A-3E22-46AE-9FBB-365DEB5BDAFB}"/>
              </a:ext>
            </a:extLst>
          </p:cNvPr>
          <p:cNvSpPr>
            <a:spLocks noGrp="1"/>
          </p:cNvSpPr>
          <p:nvPr>
            <p:ph type="ctrTitle"/>
          </p:nvPr>
        </p:nvSpPr>
        <p:spPr>
          <a:xfrm>
            <a:off x="914400" y="883213"/>
            <a:ext cx="7413674" cy="1029994"/>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6C02B063-1127-4A03-8466-05E6F6359421}"/>
              </a:ext>
            </a:extLst>
          </p:cNvPr>
          <p:cNvSpPr>
            <a:spLocks noGrp="1"/>
          </p:cNvSpPr>
          <p:nvPr>
            <p:ph type="subTitle" idx="1"/>
          </p:nvPr>
        </p:nvSpPr>
        <p:spPr>
          <a:xfrm>
            <a:off x="914400" y="239956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Slide Number Placeholder 5">
            <a:extLst>
              <a:ext uri="{FF2B5EF4-FFF2-40B4-BE49-F238E27FC236}">
                <a16:creationId xmlns:a16="http://schemas.microsoft.com/office/drawing/2014/main" id="{42E1F206-CD0A-4FBE-9080-31FDD460F302}"/>
              </a:ext>
            </a:extLst>
          </p:cNvPr>
          <p:cNvSpPr>
            <a:spLocks noGrp="1"/>
          </p:cNvSpPr>
          <p:nvPr>
            <p:ph type="sldNum" sz="quarter" idx="12"/>
          </p:nvPr>
        </p:nvSpPr>
        <p:spPr>
          <a:xfrm>
            <a:off x="0" y="6492875"/>
            <a:ext cx="5176911" cy="365125"/>
          </a:xfrm>
          <a:prstGeom prst="rect">
            <a:avLst/>
          </a:prstGeom>
        </p:spPr>
        <p:txBody>
          <a:bodyPr/>
          <a:lstStyle>
            <a:lvl1pPr>
              <a:defRPr sz="1800">
                <a:solidFill>
                  <a:schemeClr val="bg2">
                    <a:lumMod val="50000"/>
                  </a:schemeClr>
                </a:solidFill>
              </a:defRPr>
            </a:lvl1pPr>
          </a:lstStyle>
          <a:p>
            <a:r>
              <a:rPr lang="en-US" dirty="0"/>
              <a:t>AIDS Bureau, Ministry of Health and Long Term Care</a:t>
            </a:r>
          </a:p>
        </p:txBody>
      </p:sp>
    </p:spTree>
    <p:extLst>
      <p:ext uri="{BB962C8B-B14F-4D97-AF65-F5344CB8AC3E}">
        <p14:creationId xmlns:p14="http://schemas.microsoft.com/office/powerpoint/2010/main" val="2481029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E007-E3E9-44BF-9315-6BFEACE997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D34246-2D11-414F-8533-CB752261F3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58DA8-7A0F-4243-9C18-F0BEE5B866AF}"/>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5" name="Footer Placeholder 4">
            <a:extLst>
              <a:ext uri="{FF2B5EF4-FFF2-40B4-BE49-F238E27FC236}">
                <a16:creationId xmlns:a16="http://schemas.microsoft.com/office/drawing/2014/main" id="{DD586CBF-D714-4ED8-AEB8-3AE0BBABFCE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CCF5AC3-562C-4F53-AEAD-82866667D0E2}"/>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243865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1DBBC0-368B-4409-B55C-A231B0D80F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54C708-BCA3-475F-BD7F-8B2185D9A8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97EC9-F095-4BFB-8CFB-56F1BAF837DA}"/>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5" name="Footer Placeholder 4">
            <a:extLst>
              <a:ext uri="{FF2B5EF4-FFF2-40B4-BE49-F238E27FC236}">
                <a16:creationId xmlns:a16="http://schemas.microsoft.com/office/drawing/2014/main" id="{F48B6ACA-C34A-48CF-A958-2572BE52BE0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53826EC-ACAF-4E98-B6C9-45833529F840}"/>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229023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344C9-E53A-477C-BC04-A52DC81A9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EE7B56-2F63-49DD-9420-4FF1561D1C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942992-DC22-4235-A3F3-E37893247C7E}"/>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5" name="Footer Placeholder 4">
            <a:extLst>
              <a:ext uri="{FF2B5EF4-FFF2-40B4-BE49-F238E27FC236}">
                <a16:creationId xmlns:a16="http://schemas.microsoft.com/office/drawing/2014/main" id="{63353440-6D79-4051-86FC-DC036FA4C6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A2667D-DCBD-4D7E-A987-9222C7DF5204}"/>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2006920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93983-3F4A-4288-B8D5-B05FCDF3DA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22ACD6-A600-4F95-B588-9A7FD7DDF4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EB168-4F39-44A0-AFA6-2D6080C156D1}"/>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5" name="Footer Placeholder 4">
            <a:extLst>
              <a:ext uri="{FF2B5EF4-FFF2-40B4-BE49-F238E27FC236}">
                <a16:creationId xmlns:a16="http://schemas.microsoft.com/office/drawing/2014/main" id="{535CD87F-CB56-4E6F-8062-ED88BEBF17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4AEF78-777C-45E3-8A41-55C3456A3DB8}"/>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449706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3AB0B-F0B5-4EA6-A65E-7F7AF7D98D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34EC96-D816-4415-9F5A-CE89331C38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95E0EB-8AB2-4842-AC00-3F40AC64687F}"/>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5" name="Footer Placeholder 4">
            <a:extLst>
              <a:ext uri="{FF2B5EF4-FFF2-40B4-BE49-F238E27FC236}">
                <a16:creationId xmlns:a16="http://schemas.microsoft.com/office/drawing/2014/main" id="{9171592F-800F-4A6B-BDFB-9638454E22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695667-C8EA-489C-995F-D0260765C1CC}"/>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1001725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DE52E-EB2D-4954-BF10-A27F7DC651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BC3778-506E-4B5A-AD86-EC817D91D7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228277-78E4-4ED9-B902-12788E1BA9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D75BAF-E9E4-49D1-81DA-1B19D5710066}"/>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6" name="Footer Placeholder 5">
            <a:extLst>
              <a:ext uri="{FF2B5EF4-FFF2-40B4-BE49-F238E27FC236}">
                <a16:creationId xmlns:a16="http://schemas.microsoft.com/office/drawing/2014/main" id="{6CA10D88-6934-4176-85CD-04C0912A45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06552E-B673-4584-B989-A7A462C92713}"/>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219103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BE81-610A-4F69-95CE-EF54D83125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3C0F4C-44B1-43DF-BE0D-8ED0279E6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85E3B0-DBD1-4A40-85E4-E8692F2B51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F8A6E-472E-45D9-8A8A-315DC81FE6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FF0179-DDBA-4A4B-BD92-660E958637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DB03E9-E7F0-43CE-B008-610EA652C55B}"/>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8" name="Footer Placeholder 7">
            <a:extLst>
              <a:ext uri="{FF2B5EF4-FFF2-40B4-BE49-F238E27FC236}">
                <a16:creationId xmlns:a16="http://schemas.microsoft.com/office/drawing/2014/main" id="{BAA5DF28-1F97-4C21-BFC5-A344C4F59CB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226070F-0620-4A06-A5F1-AF3D9A122061}"/>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984959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290C-D613-4F3B-A9A9-527CA4AAAF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0404EE-8C33-4E49-9D6F-CBF74A8EAB67}"/>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4" name="Footer Placeholder 3">
            <a:extLst>
              <a:ext uri="{FF2B5EF4-FFF2-40B4-BE49-F238E27FC236}">
                <a16:creationId xmlns:a16="http://schemas.microsoft.com/office/drawing/2014/main" id="{087D9BE8-EB85-4597-A9E9-17F2425ECB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8AD6D1-E7BE-4829-9656-5BB980CC1366}"/>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2797954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33CEE7-1828-42BF-9E87-BC90565736B3}"/>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3" name="Footer Placeholder 2">
            <a:extLst>
              <a:ext uri="{FF2B5EF4-FFF2-40B4-BE49-F238E27FC236}">
                <a16:creationId xmlns:a16="http://schemas.microsoft.com/office/drawing/2014/main" id="{CE548FB8-599C-4398-84E0-E2185A5BFA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BA1960-6D46-44C3-B637-0FA2C379D908}"/>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2859837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4A89-4053-4690-B0E4-594D953B1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6DDDDB-1649-440D-9018-DF86FDD633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BC2D36-EF2F-4B79-84D1-348E37D56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EEFEBD-F8B2-449A-A3D0-C7FBB4E8B7E9}"/>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6" name="Footer Placeholder 5">
            <a:extLst>
              <a:ext uri="{FF2B5EF4-FFF2-40B4-BE49-F238E27FC236}">
                <a16:creationId xmlns:a16="http://schemas.microsoft.com/office/drawing/2014/main" id="{D80FC237-2892-4971-8707-2F10479F65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4B8E59-7C30-413E-9DB7-88BD415E3C13}"/>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335796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5146C-EA56-433D-B55F-968E52B700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9ED3EA-093E-4BD7-90FE-007AA82000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59EE7-1BB1-45BF-9C1A-0399A52D740D}"/>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5" name="Footer Placeholder 4">
            <a:extLst>
              <a:ext uri="{FF2B5EF4-FFF2-40B4-BE49-F238E27FC236}">
                <a16:creationId xmlns:a16="http://schemas.microsoft.com/office/drawing/2014/main" id="{38131F90-38D2-4369-B233-69B8A3498F9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62AFC96-CB65-451E-8A65-7EDCB454C754}"/>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915911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AD5B-A520-4680-954C-07E4254CD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8D990F-40C9-4598-AB1B-DECEC7E69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44088EA-FE13-45CA-AA82-DA6C2908A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26A230-673C-44A2-BC0E-DE6982697DCD}"/>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6" name="Footer Placeholder 5">
            <a:extLst>
              <a:ext uri="{FF2B5EF4-FFF2-40B4-BE49-F238E27FC236}">
                <a16:creationId xmlns:a16="http://schemas.microsoft.com/office/drawing/2014/main" id="{D3E29900-DD73-4120-B25E-89A65A06BD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BFFB32-4F67-4A5E-9CE0-7A567C2B11E3}"/>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935987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306F-8CFD-490E-BAF7-995E3F82DA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7F0E7C-D10E-4E5B-A3F9-C582E41F78D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3A819-8B2A-4232-96AB-02D5AAC8AA76}"/>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5" name="Footer Placeholder 4">
            <a:extLst>
              <a:ext uri="{FF2B5EF4-FFF2-40B4-BE49-F238E27FC236}">
                <a16:creationId xmlns:a16="http://schemas.microsoft.com/office/drawing/2014/main" id="{54AA0272-3281-437C-A541-D27E3E476A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C23EB0-A0D7-4410-ADC4-2645A3CD8C7D}"/>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2856047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13022A-93EC-4A5C-8C47-C60DA579D0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D42E5A-DBA9-4543-9542-518B674B9E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697204-2B39-4888-92D4-34C38BDEFBEC}"/>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5" name="Footer Placeholder 4">
            <a:extLst>
              <a:ext uri="{FF2B5EF4-FFF2-40B4-BE49-F238E27FC236}">
                <a16:creationId xmlns:a16="http://schemas.microsoft.com/office/drawing/2014/main" id="{2F616917-0029-4A54-BE47-59AF96FC53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BE1690-1CF6-41FC-AAF2-BAF2644CD2C0}"/>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265116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8D5CF-6155-4C0A-B383-C06015F646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AC92C9-AB7D-429B-8EDB-5776A8C36C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6D54CB-07BE-4DB3-BE36-70114B508559}"/>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5" name="Footer Placeholder 4">
            <a:extLst>
              <a:ext uri="{FF2B5EF4-FFF2-40B4-BE49-F238E27FC236}">
                <a16:creationId xmlns:a16="http://schemas.microsoft.com/office/drawing/2014/main" id="{7DB14F3D-1A5C-44F4-B089-3AB0A252086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70569B6-C3CC-46B4-B672-0D45BBB67112}"/>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97491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2D38-AFDA-4046-A3FB-96D73299AC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2A1E93-8639-4E4E-AEC9-5AFA0E21F8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DE66EA-7626-4214-8CB8-460988C7429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8584A8-ACEC-4FFB-961C-9985505938B3}"/>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6" name="Footer Placeholder 5">
            <a:extLst>
              <a:ext uri="{FF2B5EF4-FFF2-40B4-BE49-F238E27FC236}">
                <a16:creationId xmlns:a16="http://schemas.microsoft.com/office/drawing/2014/main" id="{45CC2722-95A1-488E-AB4F-8323C894499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F17789F-7F9A-46B0-A6B1-6F9B8B6C4232}"/>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83330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3AD4-F378-4401-A225-D8E0057D0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F4DAE-37B9-4471-9A83-E7446CB2E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7DE149-951F-4F24-8BFD-BF3F4A4C98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672CB1-7E95-4915-8990-249D5F8E37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46976D-E27F-4F3C-AFD6-F69F51E2B4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CB133B-7186-4D93-B0FB-894112844BCC}"/>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8" name="Footer Placeholder 7">
            <a:extLst>
              <a:ext uri="{FF2B5EF4-FFF2-40B4-BE49-F238E27FC236}">
                <a16:creationId xmlns:a16="http://schemas.microsoft.com/office/drawing/2014/main" id="{1A6D8D1D-AA51-4654-83A9-BA1E636DDE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AFE4DE83-CE8D-4986-A625-E30E734E1BFD}"/>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43885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A7AC-8A67-404A-A286-9530B4327D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61078-F34D-46F0-AD35-8DA3953FA363}"/>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4" name="Footer Placeholder 3">
            <a:extLst>
              <a:ext uri="{FF2B5EF4-FFF2-40B4-BE49-F238E27FC236}">
                <a16:creationId xmlns:a16="http://schemas.microsoft.com/office/drawing/2014/main" id="{C561E696-0807-42ED-BE1B-8A2C7237D45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588F6DC-F1C0-4C42-92E5-55188E57FA61}"/>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29686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85FF88-F5C6-4613-878E-670C3788EA46}"/>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3" name="Footer Placeholder 2">
            <a:extLst>
              <a:ext uri="{FF2B5EF4-FFF2-40B4-BE49-F238E27FC236}">
                <a16:creationId xmlns:a16="http://schemas.microsoft.com/office/drawing/2014/main" id="{1C7983DA-899D-4A58-946E-0E7FCF3ED2F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E4C254-68D3-4877-837D-F245A790384E}"/>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106295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7811-8363-4F01-941B-60D3DFA22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1B290E-AA4B-4FBA-9BEB-D9D985C670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5AAC57-3F05-4772-A6FC-E6EA18CFB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3AA493-FE62-41F5-A6D3-28CABA5E398B}"/>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6" name="Footer Placeholder 5">
            <a:extLst>
              <a:ext uri="{FF2B5EF4-FFF2-40B4-BE49-F238E27FC236}">
                <a16:creationId xmlns:a16="http://schemas.microsoft.com/office/drawing/2014/main" id="{77FA7F15-87D1-4E01-BCBD-ACAD99B592B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102DBB0-9FA6-44ED-8235-903281B79AB1}"/>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114902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338E-B560-43AD-B90C-1DED398E4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B0D2D3-83F7-47B6-93BC-33999248B2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FE62009-5F19-4574-AABD-8B4943316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ABEDB0-D348-4B5B-BFC7-01AACA98F2DD}"/>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6" name="Footer Placeholder 5">
            <a:extLst>
              <a:ext uri="{FF2B5EF4-FFF2-40B4-BE49-F238E27FC236}">
                <a16:creationId xmlns:a16="http://schemas.microsoft.com/office/drawing/2014/main" id="{E9720053-CB67-457F-A6D3-B97BE0BC7D4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A549017-E711-42E5-9488-C8C95EF97D20}"/>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92903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000">
              <a:schemeClr val="accent1">
                <a:lumMod val="5000"/>
                <a:lumOff val="95000"/>
              </a:schemeClr>
            </a:gs>
            <a:gs pos="88000">
              <a:schemeClr val="accent1">
                <a:lumMod val="45000"/>
                <a:lumOff val="55000"/>
              </a:schemeClr>
            </a:gs>
            <a:gs pos="100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A3F648-457D-42F6-9B07-D030D124D2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F9ED09-A6B2-4B78-8450-F048CC057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B0A726D-4BF8-4BD4-8CD3-DD02CC327700}"/>
              </a:ext>
            </a:extLst>
          </p:cNvPr>
          <p:cNvSpPr txBox="1">
            <a:spLocks/>
          </p:cNvSpPr>
          <p:nvPr userDrawn="1"/>
        </p:nvSpPr>
        <p:spPr>
          <a:xfrm>
            <a:off x="7039987" y="93579"/>
            <a:ext cx="7315200" cy="365125"/>
          </a:xfrm>
          <a:prstGeom prst="rect">
            <a:avLst/>
          </a:prstGeom>
        </p:spPr>
        <p:txBody>
          <a:bodyPr/>
          <a:lstStyle>
            <a:defPPr>
              <a:defRPr lang="en-US"/>
            </a:defPPr>
            <a:lvl1pPr marL="0" algn="l"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HIV Rapid POC Training Program</a:t>
            </a:r>
          </a:p>
        </p:txBody>
      </p:sp>
      <p:pic>
        <p:nvPicPr>
          <p:cNvPr id="8" name="Picture 7">
            <a:extLst>
              <a:ext uri="{FF2B5EF4-FFF2-40B4-BE49-F238E27FC236}">
                <a16:creationId xmlns:a16="http://schemas.microsoft.com/office/drawing/2014/main" id="{1B3D5A57-209D-43E2-A8DE-D6BA60AF4C6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1183817" y="99537"/>
            <a:ext cx="737381" cy="737381"/>
          </a:xfrm>
          <a:prstGeom prst="rect">
            <a:avLst/>
          </a:prstGeom>
        </p:spPr>
      </p:pic>
      <p:sp>
        <p:nvSpPr>
          <p:cNvPr id="9" name="Slide Number Placeholder 5">
            <a:extLst>
              <a:ext uri="{FF2B5EF4-FFF2-40B4-BE49-F238E27FC236}">
                <a16:creationId xmlns:a16="http://schemas.microsoft.com/office/drawing/2014/main" id="{2E8C6C0B-4AD0-4A2C-894E-705EECAE1761}"/>
              </a:ext>
            </a:extLst>
          </p:cNvPr>
          <p:cNvSpPr>
            <a:spLocks noGrp="1"/>
          </p:cNvSpPr>
          <p:nvPr>
            <p:ph type="sldNum" sz="quarter" idx="4"/>
          </p:nvPr>
        </p:nvSpPr>
        <p:spPr>
          <a:xfrm>
            <a:off x="0" y="6492875"/>
            <a:ext cx="5176911" cy="365125"/>
          </a:xfrm>
          <a:prstGeom prst="rect">
            <a:avLst/>
          </a:prstGeom>
        </p:spPr>
        <p:txBody>
          <a:bodyPr/>
          <a:lstStyle>
            <a:lvl1pPr>
              <a:defRPr sz="1800">
                <a:solidFill>
                  <a:schemeClr val="bg2">
                    <a:lumMod val="50000"/>
                  </a:schemeClr>
                </a:solidFill>
              </a:defRPr>
            </a:lvl1pPr>
          </a:lstStyle>
          <a:p>
            <a:r>
              <a:rPr lang="en-US" dirty="0"/>
              <a:t>AIDS Bureau, Ministry of Health and Long Term Care</a:t>
            </a:r>
          </a:p>
        </p:txBody>
      </p:sp>
    </p:spTree>
    <p:extLst>
      <p:ext uri="{BB962C8B-B14F-4D97-AF65-F5344CB8AC3E}">
        <p14:creationId xmlns:p14="http://schemas.microsoft.com/office/powerpoint/2010/main" val="2956105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6AB31-6799-49C8-ADE4-7C3E67E8B6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237DC3-BA90-41B2-88B2-EF6EB1056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59F0B-1EBC-4D26-9958-A4405FA2E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35D53-4F16-4ACE-8382-73FFCA8BCEED}" type="datetimeFigureOut">
              <a:rPr lang="en-US" smtClean="0"/>
              <a:t>2/12/2020</a:t>
            </a:fld>
            <a:endParaRPr lang="en-US" dirty="0"/>
          </a:p>
        </p:txBody>
      </p:sp>
      <p:sp>
        <p:nvSpPr>
          <p:cNvPr id="5" name="Footer Placeholder 4">
            <a:extLst>
              <a:ext uri="{FF2B5EF4-FFF2-40B4-BE49-F238E27FC236}">
                <a16:creationId xmlns:a16="http://schemas.microsoft.com/office/drawing/2014/main" id="{1BA7053D-A32D-4B47-9A99-B7536F88CA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058D69-2407-4ABE-93AC-4CA10A82E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605F0-248A-4479-A9E8-D44541D8653D}" type="slidenum">
              <a:rPr lang="en-US" smtClean="0"/>
              <a:t>‹#›</a:t>
            </a:fld>
            <a:endParaRPr lang="en-US" dirty="0"/>
          </a:p>
        </p:txBody>
      </p:sp>
    </p:spTree>
    <p:extLst>
      <p:ext uri="{BB962C8B-B14F-4D97-AF65-F5344CB8AC3E}">
        <p14:creationId xmlns:p14="http://schemas.microsoft.com/office/powerpoint/2010/main" val="994303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1003609" y="1221856"/>
            <a:ext cx="10494499" cy="1029994"/>
          </a:xfrm>
        </p:spPr>
        <p:txBody>
          <a:bodyPr>
            <a:normAutofit fontScale="90000"/>
          </a:bodyPr>
          <a:lstStyle/>
          <a:p>
            <a:pPr>
              <a:spcAft>
                <a:spcPts val="1800"/>
              </a:spcAft>
              <a:buClr>
                <a:srgbClr val="4A66AC"/>
              </a:buClr>
            </a:pPr>
            <a:r>
              <a:rPr lang="en-CA" dirty="0"/>
              <a:t>After completing this unit you will be able to:</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1092819" y="2409778"/>
            <a:ext cx="9896023" cy="4231654"/>
          </a:xfrm>
        </p:spPr>
        <p:txBody>
          <a:bodyPr>
            <a:normAutofit lnSpcReduction="10000"/>
          </a:bodyPr>
          <a:lstStyle/>
          <a:p>
            <a:pPr algn="ctr">
              <a:buClr>
                <a:srgbClr val="4A66AC"/>
              </a:buClr>
            </a:pPr>
            <a:r>
              <a:rPr lang="en-US" b="1" dirty="0"/>
              <a:t>FOR COMPLETION OF THE ANONYMOUS TEST FORM</a:t>
            </a:r>
            <a:endParaRPr lang="en-CA" b="1" dirty="0"/>
          </a:p>
          <a:p>
            <a:pPr marL="342900" lvl="0" indent="-342900">
              <a:lnSpc>
                <a:spcPct val="110000"/>
              </a:lnSpc>
              <a:spcBef>
                <a:spcPts val="1800"/>
              </a:spcBef>
              <a:buClr>
                <a:srgbClr val="4A66AC"/>
              </a:buClr>
              <a:buFont typeface="Wingdings" panose="05000000000000000000" pitchFamily="2" charset="2"/>
              <a:buChar char="v"/>
            </a:pPr>
            <a:r>
              <a:rPr lang="en-CA" dirty="0"/>
              <a:t>Accurately complete the form that you will submit to the Public Health Ontario Laboratories (PHOL) for HIV rapid POC test results and additional HIV testing requests </a:t>
            </a:r>
          </a:p>
          <a:p>
            <a:pPr marL="342900" lvl="0" indent="-342900">
              <a:lnSpc>
                <a:spcPct val="110000"/>
              </a:lnSpc>
              <a:buClr>
                <a:srgbClr val="4A66AC"/>
              </a:buClr>
              <a:buFont typeface="Wingdings" panose="05000000000000000000" pitchFamily="2" charset="2"/>
              <a:buChar char="v"/>
            </a:pPr>
            <a:r>
              <a:rPr lang="en-CA" dirty="0"/>
              <a:t>Use the stickers provided by </a:t>
            </a:r>
            <a:r>
              <a:rPr lang="en-CA" dirty="0" smtClean="0"/>
              <a:t>the </a:t>
            </a:r>
            <a:r>
              <a:rPr lang="en-CA" dirty="0"/>
              <a:t>Ministry of Health </a:t>
            </a:r>
            <a:r>
              <a:rPr lang="en-CA" dirty="0" smtClean="0"/>
              <a:t>to </a:t>
            </a:r>
            <a:r>
              <a:rPr lang="en-CA" dirty="0"/>
              <a:t>notify PHOL of HIV rapid testing results and request additional </a:t>
            </a:r>
            <a:r>
              <a:rPr lang="en-CA" dirty="0" smtClean="0"/>
              <a:t>testing </a:t>
            </a:r>
            <a:endParaRPr lang="en-CA" dirty="0"/>
          </a:p>
          <a:p>
            <a:pPr marL="342900" lvl="0" indent="-342900">
              <a:lnSpc>
                <a:spcPct val="110000"/>
              </a:lnSpc>
              <a:buClr>
                <a:srgbClr val="4A66AC"/>
              </a:buClr>
              <a:buFont typeface="Wingdings" panose="05000000000000000000" pitchFamily="2" charset="2"/>
              <a:buChar char="v"/>
            </a:pPr>
            <a:r>
              <a:rPr lang="en-CA" dirty="0"/>
              <a:t>Complete the daily testing log to maintain the quality of testing at your site</a:t>
            </a:r>
          </a:p>
          <a:p>
            <a:pPr marL="342900" lvl="0" indent="-342900">
              <a:lnSpc>
                <a:spcPct val="110000"/>
              </a:lnSpc>
              <a:buClr>
                <a:srgbClr val="4A66AC"/>
              </a:buClr>
              <a:buFont typeface="Wingdings" panose="05000000000000000000" pitchFamily="2" charset="2"/>
              <a:buChar char="v"/>
            </a:pPr>
            <a:r>
              <a:rPr lang="en-CA" dirty="0"/>
              <a:t>Use the logs to find the results of a client who has misplaced their tracking number</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spTree>
    <p:extLst>
      <p:ext uri="{BB962C8B-B14F-4D97-AF65-F5344CB8AC3E}">
        <p14:creationId xmlns:p14="http://schemas.microsoft.com/office/powerpoint/2010/main" val="378820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en-CA" dirty="0"/>
              <a:t>Lost ID Numbers</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1173167" y="2873310"/>
            <a:ext cx="7732294" cy="4223229"/>
          </a:xfrm>
        </p:spPr>
        <p:txBody>
          <a:bodyPr>
            <a:normAutofit/>
          </a:bodyPr>
          <a:lstStyle/>
          <a:p>
            <a:pPr>
              <a:spcBef>
                <a:spcPts val="800"/>
              </a:spcBef>
              <a:buClr>
                <a:srgbClr val="4A66AC"/>
              </a:buClr>
            </a:pPr>
            <a:r>
              <a:rPr lang="en-US" sz="2200" dirty="0">
                <a:solidFill>
                  <a:srgbClr val="23321D"/>
                </a:solidFill>
              </a:rPr>
              <a:t>If an ID number is lost:</a:t>
            </a:r>
          </a:p>
          <a:p>
            <a:pPr marL="342900" indent="-342900">
              <a:spcBef>
                <a:spcPts val="800"/>
              </a:spcBef>
              <a:buClr>
                <a:srgbClr val="4A66AC"/>
              </a:buClr>
              <a:buFont typeface="Wingdings" panose="05000000000000000000" pitchFamily="2" charset="2"/>
              <a:buChar char="v"/>
            </a:pPr>
            <a:r>
              <a:rPr lang="en-US" sz="2200" dirty="0">
                <a:solidFill>
                  <a:srgbClr val="23321D"/>
                </a:solidFill>
              </a:rPr>
              <a:t>Encourage the client to return for their results, even if they lose their card and number. </a:t>
            </a:r>
          </a:p>
          <a:p>
            <a:pPr marL="342900" indent="-342900">
              <a:spcBef>
                <a:spcPts val="800"/>
              </a:spcBef>
              <a:buClr>
                <a:srgbClr val="4A66AC"/>
              </a:buClr>
              <a:buFont typeface="Wingdings" panose="05000000000000000000" pitchFamily="2" charset="2"/>
              <a:buChar char="v"/>
            </a:pPr>
            <a:r>
              <a:rPr lang="en-US" sz="2200" dirty="0">
                <a:solidFill>
                  <a:srgbClr val="23321D"/>
                </a:solidFill>
              </a:rPr>
              <a:t>You can use the daily log on the day they came in and look up anonymous files listed to see if the information and risk factors match the client.</a:t>
            </a:r>
          </a:p>
          <a:p>
            <a:pPr marL="342900" indent="-342900">
              <a:spcBef>
                <a:spcPts val="800"/>
              </a:spcBef>
              <a:buClr>
                <a:srgbClr val="4A66AC"/>
              </a:buClr>
              <a:buFont typeface="Wingdings" panose="05000000000000000000" pitchFamily="2" charset="2"/>
              <a:buChar char="v"/>
            </a:pPr>
            <a:r>
              <a:rPr lang="en-US" sz="2200" dirty="0">
                <a:solidFill>
                  <a:srgbClr val="23321D"/>
                </a:solidFill>
              </a:rPr>
              <a:t>Clients concerned about losing their number can give you a code word to </a:t>
            </a:r>
            <a:r>
              <a:rPr lang="en-US" sz="2200" dirty="0" smtClean="0">
                <a:solidFill>
                  <a:srgbClr val="23321D"/>
                </a:solidFill>
              </a:rPr>
              <a:t>add </a:t>
            </a:r>
            <a:r>
              <a:rPr lang="en-US" sz="2200" dirty="0">
                <a:solidFill>
                  <a:srgbClr val="23321D"/>
                </a:solidFill>
              </a:rPr>
              <a:t>to this anonymous file, so that when you look it up you know you have found the correct file!</a:t>
            </a:r>
            <a:endParaRPr lang="en-US" sz="2200" dirty="0"/>
          </a:p>
          <a:p>
            <a:pPr>
              <a:spcBef>
                <a:spcPts val="800"/>
              </a:spcBef>
              <a:buClr>
                <a:srgbClr val="4A66AC"/>
              </a:buClr>
            </a:pPr>
            <a:endParaRPr lang="en-US" sz="2000" dirty="0">
              <a:solidFill>
                <a:srgbClr val="23321D"/>
              </a:solidFill>
            </a:endParaRP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 name="TextBox 13">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617" y="139148"/>
            <a:ext cx="6858000" cy="6858000"/>
          </a:xfrm>
          <a:prstGeom prst="rect">
            <a:avLst/>
          </a:prstGeom>
        </p:spPr>
      </p:pic>
    </p:spTree>
    <p:extLst>
      <p:ext uri="{BB962C8B-B14F-4D97-AF65-F5344CB8AC3E}">
        <p14:creationId xmlns:p14="http://schemas.microsoft.com/office/powerpoint/2010/main" val="42724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en-CA" dirty="0"/>
              <a:t>Testing </a:t>
            </a:r>
            <a:r>
              <a:rPr lang="en-CA" dirty="0" smtClean="0"/>
              <a:t>Scenarios</a:t>
            </a:r>
            <a:endParaRPr lang="en-CA" strike="sngStrike" dirty="0"/>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830715" y="2390528"/>
            <a:ext cx="8866178" cy="4467472"/>
          </a:xfrm>
        </p:spPr>
        <p:txBody>
          <a:bodyPr>
            <a:normAutofit fontScale="92500" lnSpcReduction="10000"/>
          </a:bodyPr>
          <a:lstStyle/>
          <a:p>
            <a:pPr>
              <a:spcBef>
                <a:spcPts val="0"/>
              </a:spcBef>
              <a:spcAft>
                <a:spcPts val="1800"/>
              </a:spcAft>
              <a:buClr>
                <a:srgbClr val="4A66AC"/>
              </a:buClr>
            </a:pPr>
            <a:r>
              <a:rPr lang="en-US" dirty="0"/>
              <a:t>Here are some scenarios you will encounter when testing </a:t>
            </a:r>
            <a:r>
              <a:rPr lang="en-US" dirty="0" smtClean="0"/>
              <a:t>clients:</a:t>
            </a:r>
            <a:endParaRPr lang="en-US" strike="sngStrike" dirty="0"/>
          </a:p>
          <a:p>
            <a:pPr marL="457200" indent="-457200">
              <a:spcBef>
                <a:spcPts val="0"/>
              </a:spcBef>
              <a:spcAft>
                <a:spcPts val="1800"/>
              </a:spcAft>
              <a:buClr>
                <a:srgbClr val="4A66AC"/>
              </a:buClr>
              <a:buFont typeface="+mj-lt"/>
              <a:buAutoNum type="arabicParenR"/>
            </a:pPr>
            <a:r>
              <a:rPr lang="en-US" dirty="0"/>
              <a:t>Your client requests standard testing (You did not do a rapid test.)</a:t>
            </a:r>
          </a:p>
          <a:p>
            <a:pPr marL="457200" indent="-457200">
              <a:spcBef>
                <a:spcPts val="0"/>
              </a:spcBef>
              <a:spcAft>
                <a:spcPts val="1800"/>
              </a:spcAft>
              <a:buClr>
                <a:srgbClr val="4A66AC"/>
              </a:buClr>
              <a:buFont typeface="+mj-lt"/>
              <a:buAutoNum type="arabicParenR"/>
            </a:pPr>
            <a:r>
              <a:rPr lang="en-US" dirty="0" smtClean="0"/>
              <a:t>You perform </a:t>
            </a:r>
            <a:r>
              <a:rPr lang="en-CA" dirty="0" smtClean="0"/>
              <a:t>a rapid POC test and it is non-reactive </a:t>
            </a:r>
            <a:r>
              <a:rPr lang="en-CA" dirty="0" smtClean="0">
                <a:solidFill>
                  <a:srgbClr val="23321D"/>
                </a:solidFill>
              </a:rPr>
              <a:t>and outside the window period</a:t>
            </a:r>
            <a:r>
              <a:rPr lang="en-US" dirty="0" smtClean="0">
                <a:solidFill>
                  <a:srgbClr val="23321D"/>
                </a:solidFill>
              </a:rPr>
              <a:t>. </a:t>
            </a:r>
            <a:endParaRPr lang="en-US" dirty="0">
              <a:solidFill>
                <a:srgbClr val="23321D"/>
              </a:solidFill>
            </a:endParaRPr>
          </a:p>
          <a:p>
            <a:pPr marL="457200" indent="-457200">
              <a:spcBef>
                <a:spcPts val="0"/>
              </a:spcBef>
              <a:spcAft>
                <a:spcPts val="1800"/>
              </a:spcAft>
              <a:buClr>
                <a:srgbClr val="4A66AC"/>
              </a:buClr>
              <a:buFont typeface="+mj-lt"/>
              <a:buAutoNum type="arabicParenR"/>
            </a:pPr>
            <a:r>
              <a:rPr lang="en-US" dirty="0"/>
              <a:t>You perform </a:t>
            </a:r>
            <a:r>
              <a:rPr lang="en-CA" dirty="0"/>
              <a:t>a rapid POC test and it is non-reactive</a:t>
            </a:r>
            <a:r>
              <a:rPr lang="en-US" dirty="0"/>
              <a:t>. However, the client is from a priority population, and has had a very recent high risk exposure (either in the last 2-4 weeks or with current signs of acute HIV infection).</a:t>
            </a:r>
          </a:p>
          <a:p>
            <a:pPr marL="457200" indent="-457200">
              <a:spcBef>
                <a:spcPts val="0"/>
              </a:spcBef>
              <a:spcAft>
                <a:spcPts val="1800"/>
              </a:spcAft>
              <a:buClr>
                <a:srgbClr val="4A66AC"/>
              </a:buClr>
              <a:buFont typeface="+mj-lt"/>
              <a:buAutoNum type="arabicParenR"/>
            </a:pPr>
            <a:r>
              <a:rPr lang="en-US" dirty="0"/>
              <a:t>You perform </a:t>
            </a:r>
            <a:r>
              <a:rPr lang="en-CA" dirty="0"/>
              <a:t>a rapid POC test and it is reactive</a:t>
            </a:r>
            <a:r>
              <a:rPr lang="en-US" dirty="0"/>
              <a:t>. </a:t>
            </a:r>
          </a:p>
          <a:p>
            <a:pPr marL="457200" indent="-457200">
              <a:spcBef>
                <a:spcPts val="0"/>
              </a:spcBef>
              <a:spcAft>
                <a:spcPts val="1800"/>
              </a:spcAft>
              <a:buClr>
                <a:srgbClr val="4A66AC"/>
              </a:buClr>
              <a:buFont typeface="+mj-lt"/>
              <a:buAutoNum type="arabicParenR"/>
            </a:pPr>
            <a:r>
              <a:rPr lang="en-US" dirty="0"/>
              <a:t>Your client has two invalid POC tests, and you are submitting a sample for testing.</a:t>
            </a:r>
            <a:endParaRPr lang="en-US" b="1" dirty="0">
              <a:solidFill>
                <a:srgbClr val="4A66AC"/>
              </a:solidFill>
            </a:endParaRPr>
          </a:p>
          <a:p>
            <a:pPr>
              <a:spcBef>
                <a:spcPts val="0"/>
              </a:spcBef>
              <a:spcAft>
                <a:spcPts val="1800"/>
              </a:spcAft>
              <a:buClr>
                <a:srgbClr val="4A66AC"/>
              </a:buClr>
            </a:pPr>
            <a:endParaRPr lang="en-US" dirty="0"/>
          </a:p>
          <a:p>
            <a:pPr lvl="1" algn="l">
              <a:spcBef>
                <a:spcPts val="800"/>
              </a:spcBef>
              <a:buClr>
                <a:srgbClr val="4A66AC"/>
              </a:buClr>
            </a:pPr>
            <a:endParaRPr lang="en-US" sz="220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20446" y="2753834"/>
            <a:ext cx="2092840" cy="209284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905461" y="3317359"/>
            <a:ext cx="1105786" cy="1105786"/>
          </a:xfrm>
          <a:prstGeom prst="rect">
            <a:avLst/>
          </a:prstGeom>
        </p:spPr>
      </p:pic>
      <p:sp>
        <p:nvSpPr>
          <p:cNvPr id="10" name="TextBox 9">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spTree>
    <p:extLst>
      <p:ext uri="{BB962C8B-B14F-4D97-AF65-F5344CB8AC3E}">
        <p14:creationId xmlns:p14="http://schemas.microsoft.com/office/powerpoint/2010/main" val="13851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en-CA" dirty="0"/>
              <a:t>1) Standard Testing</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776399" y="2749220"/>
            <a:ext cx="8238857" cy="2836332"/>
          </a:xfrm>
        </p:spPr>
        <p:txBody>
          <a:bodyPr>
            <a:normAutofit fontScale="92500" lnSpcReduction="10000"/>
          </a:bodyPr>
          <a:lstStyle/>
          <a:p>
            <a:pPr>
              <a:spcBef>
                <a:spcPts val="800"/>
              </a:spcBef>
              <a:spcAft>
                <a:spcPts val="1200"/>
              </a:spcAft>
              <a:buClr>
                <a:srgbClr val="4A66AC"/>
              </a:buClr>
            </a:pPr>
            <a:r>
              <a:rPr lang="en-US" sz="2200" dirty="0"/>
              <a:t>Some of your clients will choose to have a standard HIV test instead of a rapid test. After counselling and consent:</a:t>
            </a:r>
          </a:p>
          <a:p>
            <a:pPr marL="342900" indent="-342900">
              <a:spcBef>
                <a:spcPts val="800"/>
              </a:spcBef>
              <a:spcAft>
                <a:spcPts val="1200"/>
              </a:spcAft>
              <a:buClr>
                <a:srgbClr val="4A66AC"/>
              </a:buClr>
              <a:buFont typeface="Wingdings" panose="05000000000000000000" pitchFamily="2" charset="2"/>
              <a:buChar char="v"/>
            </a:pPr>
            <a:r>
              <a:rPr lang="en-US" sz="2200" dirty="0"/>
              <a:t>Draw and label a tube of </a:t>
            </a:r>
            <a:r>
              <a:rPr lang="en-US" sz="2200" dirty="0" smtClean="0"/>
              <a:t>blood (red </a:t>
            </a:r>
            <a:r>
              <a:rPr lang="en-US" sz="2200" dirty="0"/>
              <a:t>top tube)</a:t>
            </a:r>
          </a:p>
          <a:p>
            <a:pPr marL="342900" indent="-342900">
              <a:spcBef>
                <a:spcPts val="800"/>
              </a:spcBef>
              <a:spcAft>
                <a:spcPts val="1200"/>
              </a:spcAft>
              <a:buClr>
                <a:srgbClr val="4A66AC"/>
              </a:buClr>
              <a:buFont typeface="Wingdings" panose="05000000000000000000" pitchFamily="2" charset="2"/>
              <a:buChar char="v"/>
            </a:pPr>
            <a:r>
              <a:rPr lang="en-US" sz="2200" dirty="0"/>
              <a:t>Complete the form fully</a:t>
            </a:r>
          </a:p>
          <a:p>
            <a:pPr marL="342900" indent="-342900">
              <a:spcBef>
                <a:spcPts val="800"/>
              </a:spcBef>
              <a:spcAft>
                <a:spcPts val="1200"/>
              </a:spcAft>
              <a:buClr>
                <a:srgbClr val="4A66AC"/>
              </a:buClr>
              <a:buFont typeface="Wingdings" panose="05000000000000000000" pitchFamily="2" charset="2"/>
              <a:buChar char="v"/>
            </a:pPr>
            <a:r>
              <a:rPr lang="en-US" sz="2200" dirty="0"/>
              <a:t> Ensure that the ID code and date on the sample matches the ID code and date on the form (two matching identifiers are required on the sample and form)</a:t>
            </a:r>
          </a:p>
          <a:p>
            <a:pPr>
              <a:spcBef>
                <a:spcPts val="800"/>
              </a:spcBef>
              <a:buClr>
                <a:srgbClr val="4A66AC"/>
              </a:buClr>
            </a:pPr>
            <a:endParaRPr lang="en-US" sz="260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650" y="1038225"/>
            <a:ext cx="19224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30486" y="5473005"/>
            <a:ext cx="11291777" cy="1384995"/>
          </a:xfrm>
          <a:prstGeom prst="rect">
            <a:avLst/>
          </a:prstGeom>
          <a:noFill/>
        </p:spPr>
        <p:txBody>
          <a:bodyPr wrap="square" rtlCol="0">
            <a:spAutoFit/>
          </a:bodyPr>
          <a:lstStyle/>
          <a:p>
            <a:pPr marL="342900" indent="-342900">
              <a:buClr>
                <a:srgbClr val="4A66AC"/>
              </a:buClr>
              <a:buFont typeface="Wingdings" panose="05000000000000000000" pitchFamily="2" charset="2"/>
              <a:buChar char="v"/>
            </a:pPr>
            <a:r>
              <a:rPr lang="en-US" sz="2200" dirty="0"/>
              <a:t>Submit the tube and requisition; enter the record of this test on the daily log.</a:t>
            </a:r>
          </a:p>
          <a:p>
            <a:endParaRPr lang="en-US" sz="2200" b="1" dirty="0">
              <a:solidFill>
                <a:srgbClr val="4A66AC"/>
              </a:solidFill>
            </a:endParaRPr>
          </a:p>
          <a:p>
            <a:r>
              <a:rPr lang="en-US" sz="2200" b="1" dirty="0">
                <a:solidFill>
                  <a:srgbClr val="4A66AC"/>
                </a:solidFill>
              </a:rPr>
              <a:t>Book an appointment in approximately one week for the client to return for their result.</a:t>
            </a:r>
          </a:p>
          <a:p>
            <a:endParaRPr lang="en-CA" dirty="0"/>
          </a:p>
        </p:txBody>
      </p:sp>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82739" y="3009017"/>
            <a:ext cx="1150089" cy="1150089"/>
          </a:xfrm>
          <a:prstGeom prst="rect">
            <a:avLst/>
          </a:prstGeom>
        </p:spPr>
      </p:pic>
      <p:sp>
        <p:nvSpPr>
          <p:cNvPr id="6" name="Cross 5"/>
          <p:cNvSpPr/>
          <p:nvPr/>
        </p:nvSpPr>
        <p:spPr>
          <a:xfrm>
            <a:off x="10058399" y="3423683"/>
            <a:ext cx="350875" cy="393405"/>
          </a:xfrm>
          <a:prstGeom prst="plus">
            <a:avLst>
              <a:gd name="adj" fmla="val 37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01177" y="2987749"/>
            <a:ext cx="1158949" cy="1158949"/>
          </a:xfrm>
          <a:prstGeom prst="rect">
            <a:avLst/>
          </a:prstGeom>
        </p:spPr>
      </p:pic>
      <p:sp>
        <p:nvSpPr>
          <p:cNvPr id="9" name="TextBox 8"/>
          <p:cNvSpPr txBox="1"/>
          <p:nvPr/>
        </p:nvSpPr>
        <p:spPr>
          <a:xfrm>
            <a:off x="9242127" y="4288764"/>
            <a:ext cx="2369651" cy="400110"/>
          </a:xfrm>
          <a:prstGeom prst="rect">
            <a:avLst/>
          </a:prstGeom>
          <a:noFill/>
        </p:spPr>
        <p:txBody>
          <a:bodyPr wrap="square" rtlCol="0">
            <a:spAutoFit/>
          </a:bodyPr>
          <a:lstStyle/>
          <a:p>
            <a:r>
              <a:rPr lang="en-US" sz="2000" b="1" dirty="0">
                <a:solidFill>
                  <a:srgbClr val="4A66AC"/>
                </a:solidFill>
              </a:rPr>
              <a:t>No Sticker necessary</a:t>
            </a:r>
            <a:endParaRPr lang="en-CA" sz="2000" b="1" dirty="0">
              <a:solidFill>
                <a:srgbClr val="4A66AC"/>
              </a:solidFill>
            </a:endParaRPr>
          </a:p>
        </p:txBody>
      </p:sp>
      <p:sp>
        <p:nvSpPr>
          <p:cNvPr id="13" name="TextBox 12">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spTree>
    <p:extLst>
      <p:ext uri="{BB962C8B-B14F-4D97-AF65-F5344CB8AC3E}">
        <p14:creationId xmlns:p14="http://schemas.microsoft.com/office/powerpoint/2010/main" val="317202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en-CA" dirty="0"/>
              <a:t>2) A Non-reactive POC Test</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788430" y="2744787"/>
            <a:ext cx="8238857" cy="3391787"/>
          </a:xfrm>
        </p:spPr>
        <p:txBody>
          <a:bodyPr>
            <a:normAutofit fontScale="92500"/>
          </a:bodyPr>
          <a:lstStyle/>
          <a:p>
            <a:pPr>
              <a:spcBef>
                <a:spcPts val="800"/>
              </a:spcBef>
              <a:spcAft>
                <a:spcPts val="1200"/>
              </a:spcAft>
              <a:buClr>
                <a:srgbClr val="4A66AC"/>
              </a:buClr>
            </a:pPr>
            <a:r>
              <a:rPr lang="en-US" sz="2200" dirty="0"/>
              <a:t>After counselling and consent:</a:t>
            </a:r>
          </a:p>
          <a:p>
            <a:pPr marL="342900" indent="-342900">
              <a:spcBef>
                <a:spcPts val="800"/>
              </a:spcBef>
              <a:spcAft>
                <a:spcPts val="1200"/>
              </a:spcAft>
              <a:buClr>
                <a:srgbClr val="4A66AC"/>
              </a:buClr>
              <a:buFont typeface="Wingdings" panose="05000000000000000000" pitchFamily="2" charset="2"/>
              <a:buChar char="v"/>
            </a:pPr>
            <a:r>
              <a:rPr lang="en-US" sz="2200" b="1" dirty="0"/>
              <a:t>You perform a POC test; it is non-reactive and the client is not in the window period</a:t>
            </a:r>
          </a:p>
          <a:p>
            <a:pPr marL="342900" indent="-342900">
              <a:spcBef>
                <a:spcPts val="800"/>
              </a:spcBef>
              <a:spcAft>
                <a:spcPts val="1200"/>
              </a:spcAft>
              <a:buClr>
                <a:srgbClr val="4A66AC"/>
              </a:buClr>
              <a:buFont typeface="Wingdings" panose="05000000000000000000" pitchFamily="2" charset="2"/>
              <a:buChar char="v"/>
            </a:pPr>
            <a:r>
              <a:rPr lang="en-US" sz="2200" dirty="0"/>
              <a:t>Complete the form fully; attach a GREEN non-reactive sticker</a:t>
            </a:r>
          </a:p>
          <a:p>
            <a:pPr marL="342900" indent="-342900">
              <a:spcBef>
                <a:spcPts val="800"/>
              </a:spcBef>
              <a:spcAft>
                <a:spcPts val="1200"/>
              </a:spcAft>
              <a:buClr>
                <a:srgbClr val="4A66AC"/>
              </a:buClr>
              <a:buFont typeface="Wingdings" panose="05000000000000000000" pitchFamily="2" charset="2"/>
              <a:buChar char="v"/>
            </a:pPr>
            <a:r>
              <a:rPr lang="en-US" sz="2200" dirty="0"/>
              <a:t>Submit the requisition; enter the record of this test on the daily log</a:t>
            </a:r>
          </a:p>
          <a:p>
            <a:pPr marL="342900" indent="-342900">
              <a:spcBef>
                <a:spcPts val="800"/>
              </a:spcBef>
              <a:spcAft>
                <a:spcPts val="1200"/>
              </a:spcAft>
              <a:buClr>
                <a:srgbClr val="4A66AC"/>
              </a:buClr>
              <a:buFont typeface="Wingdings" panose="05000000000000000000" pitchFamily="2" charset="2"/>
              <a:buChar char="v"/>
            </a:pPr>
            <a:r>
              <a:rPr lang="en-US" sz="2200" dirty="0"/>
              <a:t>Complete post-test counselling with the client. Advise client about further testing (follow-up on a high risk exposure or routine testing.)</a:t>
            </a:r>
          </a:p>
          <a:p>
            <a:pPr marL="342900" indent="-342900">
              <a:spcBef>
                <a:spcPts val="800"/>
              </a:spcBef>
              <a:spcAft>
                <a:spcPts val="1200"/>
              </a:spcAft>
              <a:buClr>
                <a:srgbClr val="4A66AC"/>
              </a:buClr>
              <a:buFont typeface="Wingdings" panose="05000000000000000000" pitchFamily="2" charset="2"/>
              <a:buChar char="v"/>
            </a:pPr>
            <a:endParaRPr lang="en-US" sz="2200" dirty="0"/>
          </a:p>
          <a:p>
            <a:pPr>
              <a:spcBef>
                <a:spcPts val="800"/>
              </a:spcBef>
              <a:buClr>
                <a:srgbClr val="4A66AC"/>
              </a:buClr>
            </a:pPr>
            <a:endParaRPr lang="en-US" sz="260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 name="TextBox 3"/>
          <p:cNvSpPr txBox="1"/>
          <p:nvPr/>
        </p:nvSpPr>
        <p:spPr>
          <a:xfrm>
            <a:off x="771008" y="6150114"/>
            <a:ext cx="10551043" cy="707886"/>
          </a:xfrm>
          <a:prstGeom prst="rect">
            <a:avLst/>
          </a:prstGeom>
          <a:noFill/>
        </p:spPr>
        <p:txBody>
          <a:bodyPr wrap="square" rtlCol="0">
            <a:spAutoFit/>
          </a:bodyPr>
          <a:lstStyle/>
          <a:p>
            <a:r>
              <a:rPr lang="en-US" sz="2200" b="1" dirty="0">
                <a:solidFill>
                  <a:srgbClr val="4A66AC"/>
                </a:solidFill>
              </a:rPr>
              <a:t>NOTE: PHOL report will be issued for this submission, it can be discarded.</a:t>
            </a:r>
          </a:p>
          <a:p>
            <a:endParaRPr lang="en-CA" dirty="0">
              <a:solidFill>
                <a:srgbClr val="4A66AC"/>
              </a:solidFill>
            </a:endParaRPr>
          </a:p>
        </p:txBody>
      </p:sp>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82739" y="3009017"/>
            <a:ext cx="1150089" cy="1150089"/>
          </a:xfrm>
          <a:prstGeom prst="rect">
            <a:avLst/>
          </a:prstGeom>
        </p:spPr>
      </p:pic>
      <p:sp>
        <p:nvSpPr>
          <p:cNvPr id="6" name="Cross 5"/>
          <p:cNvSpPr/>
          <p:nvPr/>
        </p:nvSpPr>
        <p:spPr>
          <a:xfrm>
            <a:off x="10058399" y="3423683"/>
            <a:ext cx="350875" cy="393405"/>
          </a:xfrm>
          <a:prstGeom prst="plus">
            <a:avLst>
              <a:gd name="adj" fmla="val 37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01177" y="2987749"/>
            <a:ext cx="1158949" cy="115894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49868" t="4522" r="43801" b="79123"/>
          <a:stretch/>
        </p:blipFill>
        <p:spPr>
          <a:xfrm rot="16320000">
            <a:off x="10036459" y="3383328"/>
            <a:ext cx="760259" cy="2541663"/>
          </a:xfrm>
          <a:prstGeom prst="rect">
            <a:avLst/>
          </a:prstGeom>
        </p:spPr>
      </p:pic>
      <p:sp>
        <p:nvSpPr>
          <p:cNvPr id="9" name="TextBox 8"/>
          <p:cNvSpPr txBox="1"/>
          <p:nvPr/>
        </p:nvSpPr>
        <p:spPr>
          <a:xfrm>
            <a:off x="10300771" y="2357610"/>
            <a:ext cx="1432193" cy="2308324"/>
          </a:xfrm>
          <a:prstGeom prst="rect">
            <a:avLst/>
          </a:prstGeom>
          <a:noFill/>
        </p:spPr>
        <p:txBody>
          <a:bodyPr wrap="square" rtlCol="0">
            <a:spAutoFit/>
          </a:bodyPr>
          <a:lstStyle/>
          <a:p>
            <a:r>
              <a:rPr lang="en-US" sz="14400" dirty="0">
                <a:solidFill>
                  <a:srgbClr val="4A66AC"/>
                </a:solidFill>
              </a:rPr>
              <a:t>X</a:t>
            </a:r>
            <a:endParaRPr lang="en-CA" sz="14400" dirty="0">
              <a:solidFill>
                <a:srgbClr val="4A66AC"/>
              </a:solidFill>
            </a:endParaRPr>
          </a:p>
        </p:txBody>
      </p:sp>
      <p:sp>
        <p:nvSpPr>
          <p:cNvPr id="13" name="TextBox 12">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spTree>
    <p:extLst>
      <p:ext uri="{BB962C8B-B14F-4D97-AF65-F5344CB8AC3E}">
        <p14:creationId xmlns:p14="http://schemas.microsoft.com/office/powerpoint/2010/main" val="398543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1176062" cy="762392"/>
          </a:xfrm>
        </p:spPr>
        <p:txBody>
          <a:bodyPr>
            <a:normAutofit/>
          </a:bodyPr>
          <a:lstStyle/>
          <a:p>
            <a:pPr>
              <a:spcAft>
                <a:spcPts val="1800"/>
              </a:spcAft>
              <a:buClr>
                <a:srgbClr val="4A66AC"/>
              </a:buClr>
            </a:pPr>
            <a:r>
              <a:rPr lang="en-CA" dirty="0"/>
              <a:t>3) A Non-Reactive Window Period Test</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806986" y="2348902"/>
            <a:ext cx="8777692" cy="2551090"/>
          </a:xfrm>
        </p:spPr>
        <p:txBody>
          <a:bodyPr>
            <a:normAutofit/>
          </a:bodyPr>
          <a:lstStyle/>
          <a:p>
            <a:pPr>
              <a:spcBef>
                <a:spcPts val="800"/>
              </a:spcBef>
              <a:spcAft>
                <a:spcPts val="600"/>
              </a:spcAft>
              <a:buClr>
                <a:srgbClr val="4A66AC"/>
              </a:buClr>
            </a:pPr>
            <a:r>
              <a:rPr lang="en-US" sz="2200" dirty="0"/>
              <a:t>After counselling and consent, you determine that:</a:t>
            </a:r>
          </a:p>
          <a:p>
            <a:pPr>
              <a:spcBef>
                <a:spcPts val="800"/>
              </a:spcBef>
              <a:spcAft>
                <a:spcPts val="600"/>
              </a:spcAft>
              <a:buClr>
                <a:srgbClr val="4A66AC"/>
              </a:buClr>
            </a:pPr>
            <a:r>
              <a:rPr lang="en-US" sz="2200" dirty="0"/>
              <a:t>The client is from a priority population and has had a </a:t>
            </a:r>
            <a:r>
              <a:rPr lang="en-US" sz="2200" b="1" dirty="0"/>
              <a:t>very recent </a:t>
            </a:r>
            <a:r>
              <a:rPr lang="en-US" sz="2200" dirty="0"/>
              <a:t>high risk exposure (in the last 2-4 weeks or with signs of acute HIV infection).</a:t>
            </a:r>
          </a:p>
          <a:p>
            <a:pPr marL="342900" indent="-342900">
              <a:spcBef>
                <a:spcPts val="800"/>
              </a:spcBef>
              <a:spcAft>
                <a:spcPts val="600"/>
              </a:spcAft>
              <a:buClr>
                <a:srgbClr val="4A66AC"/>
              </a:buClr>
              <a:buFont typeface="Wingdings" panose="05000000000000000000" pitchFamily="2" charset="2"/>
              <a:buChar char="v"/>
            </a:pPr>
            <a:r>
              <a:rPr lang="en-US" sz="2200" dirty="0"/>
              <a:t>Perform a POC test; it is non-reactive</a:t>
            </a:r>
          </a:p>
          <a:p>
            <a:pPr marL="342900" indent="-342900">
              <a:spcBef>
                <a:spcPts val="800"/>
              </a:spcBef>
              <a:spcAft>
                <a:spcPts val="600"/>
              </a:spcAft>
              <a:buClr>
                <a:srgbClr val="4A66AC"/>
              </a:buClr>
              <a:buFont typeface="Wingdings" panose="05000000000000000000" pitchFamily="2" charset="2"/>
              <a:buChar char="v"/>
            </a:pPr>
            <a:r>
              <a:rPr lang="en-US" sz="2200" dirty="0"/>
              <a:t>Recommend the client submit a standard test for p24 testing; if the client agrees, draw </a:t>
            </a:r>
            <a:r>
              <a:rPr lang="en-US" sz="2200" dirty="0" smtClean="0"/>
              <a:t>blood</a:t>
            </a:r>
            <a:endParaRPr lang="en-US" sz="220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650" y="1038225"/>
            <a:ext cx="19224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89521" y="2741642"/>
            <a:ext cx="1150089" cy="1150089"/>
          </a:xfrm>
          <a:prstGeom prst="rect">
            <a:avLst/>
          </a:prstGeom>
        </p:spPr>
      </p:pic>
      <p:sp>
        <p:nvSpPr>
          <p:cNvPr id="6" name="Cross 5"/>
          <p:cNvSpPr/>
          <p:nvPr/>
        </p:nvSpPr>
        <p:spPr>
          <a:xfrm>
            <a:off x="10565181" y="3099863"/>
            <a:ext cx="350875" cy="393405"/>
          </a:xfrm>
          <a:prstGeom prst="plus">
            <a:avLst>
              <a:gd name="adj" fmla="val 37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07959" y="2709085"/>
            <a:ext cx="1158949" cy="1158949"/>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68940" t="1795" r="25678" b="82025"/>
          <a:stretch/>
        </p:blipFill>
        <p:spPr>
          <a:xfrm rot="16200000">
            <a:off x="10509267" y="2926567"/>
            <a:ext cx="648448" cy="2522866"/>
          </a:xfrm>
          <a:prstGeom prst="rect">
            <a:avLst/>
          </a:prstGeom>
        </p:spPr>
      </p:pic>
      <p:sp>
        <p:nvSpPr>
          <p:cNvPr id="13" name="TextBox 12">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sp>
        <p:nvSpPr>
          <p:cNvPr id="14" name="Subtitle 2">
            <a:extLst>
              <a:ext uri="{FF2B5EF4-FFF2-40B4-BE49-F238E27FC236}">
                <a16:creationId xmlns:a16="http://schemas.microsoft.com/office/drawing/2014/main" id="{8365A299-7067-41F3-96D1-6126C68ADEA1}"/>
              </a:ext>
            </a:extLst>
          </p:cNvPr>
          <p:cNvSpPr txBox="1">
            <a:spLocks/>
          </p:cNvSpPr>
          <p:nvPr/>
        </p:nvSpPr>
        <p:spPr>
          <a:xfrm>
            <a:off x="766003" y="4830417"/>
            <a:ext cx="10195209" cy="31417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spcBef>
                <a:spcPts val="800"/>
              </a:spcBef>
              <a:spcAft>
                <a:spcPts val="600"/>
              </a:spcAft>
              <a:buClr>
                <a:srgbClr val="4A66AC"/>
              </a:buClr>
              <a:buFont typeface="Wingdings" panose="05000000000000000000" pitchFamily="2" charset="2"/>
              <a:buChar char="v"/>
            </a:pPr>
            <a:r>
              <a:rPr lang="en-US" sz="2200" dirty="0"/>
              <a:t>Complete the form fully; attach a YELLOW “non-reactive window period” sticker. Ensure that the ID#/date on the sample matches the ID#/date on the form.</a:t>
            </a:r>
          </a:p>
          <a:p>
            <a:pPr marL="342900" indent="-342900">
              <a:spcBef>
                <a:spcPts val="800"/>
              </a:spcBef>
              <a:spcAft>
                <a:spcPts val="1200"/>
              </a:spcAft>
              <a:buClr>
                <a:srgbClr val="4A66AC"/>
              </a:buClr>
              <a:buFont typeface="Wingdings" panose="05000000000000000000" pitchFamily="2" charset="2"/>
              <a:buChar char="v"/>
            </a:pPr>
            <a:r>
              <a:rPr lang="en-US" sz="2200" dirty="0"/>
              <a:t>Submit the requisition; enter the </a:t>
            </a:r>
            <a:r>
              <a:rPr lang="en-US" sz="2200" dirty="0" smtClean="0"/>
              <a:t>test </a:t>
            </a:r>
            <a:r>
              <a:rPr lang="en-US" sz="2200" dirty="0"/>
              <a:t>on the daily log</a:t>
            </a:r>
            <a:r>
              <a:rPr lang="en-US" sz="2200" dirty="0" smtClean="0"/>
              <a:t>.</a:t>
            </a:r>
          </a:p>
          <a:p>
            <a:pPr>
              <a:spcBef>
                <a:spcPts val="800"/>
              </a:spcBef>
              <a:spcAft>
                <a:spcPts val="600"/>
              </a:spcAft>
              <a:buClr>
                <a:srgbClr val="4A66AC"/>
              </a:buClr>
            </a:pPr>
            <a:r>
              <a:rPr lang="en-US" sz="2200" b="1" dirty="0">
                <a:solidFill>
                  <a:srgbClr val="4A66AC"/>
                </a:solidFill>
              </a:rPr>
              <a:t>Complete post-test counselling. Book an appointment in one week to share </a:t>
            </a:r>
            <a:r>
              <a:rPr lang="en-US" sz="2200" b="1" dirty="0" smtClean="0">
                <a:solidFill>
                  <a:srgbClr val="4A66AC"/>
                </a:solidFill>
              </a:rPr>
              <a:t>results.</a:t>
            </a:r>
            <a:endParaRPr lang="en-US" sz="2200" dirty="0"/>
          </a:p>
          <a:p>
            <a:pPr>
              <a:spcBef>
                <a:spcPts val="800"/>
              </a:spcBef>
              <a:buClr>
                <a:srgbClr val="4A66AC"/>
              </a:buClr>
            </a:pPr>
            <a:endParaRPr lang="en-US" sz="2600" dirty="0"/>
          </a:p>
        </p:txBody>
      </p:sp>
    </p:spTree>
    <p:extLst>
      <p:ext uri="{BB962C8B-B14F-4D97-AF65-F5344CB8AC3E}">
        <p14:creationId xmlns:p14="http://schemas.microsoft.com/office/powerpoint/2010/main" val="377809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1176062" cy="762392"/>
          </a:xfrm>
        </p:spPr>
        <p:txBody>
          <a:bodyPr>
            <a:normAutofit/>
          </a:bodyPr>
          <a:lstStyle/>
          <a:p>
            <a:pPr>
              <a:spcAft>
                <a:spcPts val="1800"/>
              </a:spcAft>
              <a:buClr>
                <a:srgbClr val="4A66AC"/>
              </a:buClr>
            </a:pPr>
            <a:r>
              <a:rPr lang="en-CA" dirty="0"/>
              <a:t>4) A Reactive POC Test</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1035587" y="2517866"/>
            <a:ext cx="8229600" cy="3403963"/>
          </a:xfrm>
        </p:spPr>
        <p:txBody>
          <a:bodyPr>
            <a:normAutofit/>
          </a:bodyPr>
          <a:lstStyle/>
          <a:p>
            <a:pPr>
              <a:spcBef>
                <a:spcPts val="800"/>
              </a:spcBef>
              <a:spcAft>
                <a:spcPts val="1200"/>
              </a:spcAft>
              <a:buClr>
                <a:srgbClr val="4A66AC"/>
              </a:buClr>
            </a:pPr>
            <a:r>
              <a:rPr lang="en-US" sz="2200" dirty="0"/>
              <a:t>After counselling and consent, you:</a:t>
            </a:r>
          </a:p>
          <a:p>
            <a:pPr marL="342900" indent="-342900">
              <a:spcBef>
                <a:spcPts val="800"/>
              </a:spcBef>
              <a:spcAft>
                <a:spcPts val="1200"/>
              </a:spcAft>
              <a:buClr>
                <a:srgbClr val="4A66AC"/>
              </a:buClr>
              <a:buFont typeface="Wingdings" panose="05000000000000000000" pitchFamily="2" charset="2"/>
              <a:buChar char="v"/>
            </a:pPr>
            <a:r>
              <a:rPr lang="en-US" sz="2200" dirty="0"/>
              <a:t>Perform a POC test; it is reactive</a:t>
            </a:r>
          </a:p>
          <a:p>
            <a:pPr marL="342900" indent="-342900">
              <a:spcBef>
                <a:spcPts val="800"/>
              </a:spcBef>
              <a:spcAft>
                <a:spcPts val="1200"/>
              </a:spcAft>
              <a:buClr>
                <a:srgbClr val="4A66AC"/>
              </a:buClr>
              <a:buFont typeface="Wingdings" panose="05000000000000000000" pitchFamily="2" charset="2"/>
              <a:buChar char="v"/>
            </a:pPr>
            <a:r>
              <a:rPr lang="en-US" sz="2200" dirty="0"/>
              <a:t>Recommend client submit a standard test to confirm this result; if the client agrees, draw </a:t>
            </a:r>
            <a:r>
              <a:rPr lang="en-US" sz="2200" dirty="0" smtClean="0"/>
              <a:t>blood </a:t>
            </a:r>
            <a:endParaRPr lang="en-US" sz="2200" dirty="0" smtClean="0"/>
          </a:p>
          <a:p>
            <a:pPr marL="342900" indent="-342900">
              <a:spcBef>
                <a:spcPts val="800"/>
              </a:spcBef>
              <a:spcAft>
                <a:spcPts val="1200"/>
              </a:spcAft>
              <a:buClr>
                <a:srgbClr val="4A66AC"/>
              </a:buClr>
              <a:buFont typeface="Wingdings" panose="05000000000000000000" pitchFamily="2" charset="2"/>
              <a:buChar char="v"/>
            </a:pPr>
            <a:r>
              <a:rPr lang="en-US" sz="2200" dirty="0" smtClean="0"/>
              <a:t>Complete </a:t>
            </a:r>
            <a:r>
              <a:rPr lang="en-US" sz="2200" dirty="0"/>
              <a:t>the form fully; attach a PINK reactive sticker. Ensure that the ID#/date on the sample matches the ID#/date on the form.</a:t>
            </a:r>
          </a:p>
          <a:p>
            <a:pPr marL="342900" indent="-342900">
              <a:spcBef>
                <a:spcPts val="800"/>
              </a:spcBef>
              <a:spcAft>
                <a:spcPts val="1200"/>
              </a:spcAft>
              <a:buClr>
                <a:srgbClr val="4A66AC"/>
              </a:buClr>
              <a:buFont typeface="Wingdings" panose="05000000000000000000" pitchFamily="2" charset="2"/>
              <a:buChar char="v"/>
            </a:pPr>
            <a:r>
              <a:rPr lang="en-US" sz="2200" dirty="0"/>
              <a:t>Submit the requisition; enter </a:t>
            </a:r>
            <a:r>
              <a:rPr lang="en-US" sz="2200" dirty="0" smtClean="0"/>
              <a:t>test</a:t>
            </a:r>
            <a:r>
              <a:rPr lang="en-US" sz="2200" dirty="0" smtClean="0">
                <a:solidFill>
                  <a:srgbClr val="FF0000"/>
                </a:solidFill>
              </a:rPr>
              <a:t> </a:t>
            </a:r>
            <a:r>
              <a:rPr lang="en-US" sz="2200" dirty="0"/>
              <a:t>on the daily log</a:t>
            </a:r>
            <a:r>
              <a:rPr lang="en-US" sz="2200" dirty="0" smtClean="0"/>
              <a:t>.</a:t>
            </a:r>
            <a:endParaRPr lang="en-US" sz="2200" dirty="0"/>
          </a:p>
          <a:p>
            <a:pPr>
              <a:spcBef>
                <a:spcPts val="800"/>
              </a:spcBef>
              <a:buClr>
                <a:srgbClr val="4A66AC"/>
              </a:buClr>
            </a:pPr>
            <a:endParaRPr lang="en-US" sz="260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650" y="1038225"/>
            <a:ext cx="19224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61116" y="5952950"/>
            <a:ext cx="10551043" cy="707886"/>
          </a:xfrm>
          <a:prstGeom prst="rect">
            <a:avLst/>
          </a:prstGeom>
          <a:noFill/>
        </p:spPr>
        <p:txBody>
          <a:bodyPr wrap="square" rtlCol="0">
            <a:spAutoFit/>
          </a:bodyPr>
          <a:lstStyle/>
          <a:p>
            <a:r>
              <a:rPr lang="en-US" sz="2200" b="1" dirty="0">
                <a:solidFill>
                  <a:srgbClr val="4A66AC"/>
                </a:solidFill>
              </a:rPr>
              <a:t>Complete post-test counselling. Book an appointment in one week to confirm result.</a:t>
            </a:r>
          </a:p>
          <a:p>
            <a:endParaRPr lang="en-CA" dirty="0"/>
          </a:p>
        </p:txBody>
      </p:sp>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82739" y="3009017"/>
            <a:ext cx="1150089" cy="1150089"/>
          </a:xfrm>
          <a:prstGeom prst="rect">
            <a:avLst/>
          </a:prstGeom>
        </p:spPr>
      </p:pic>
      <p:sp>
        <p:nvSpPr>
          <p:cNvPr id="6" name="Cross 5"/>
          <p:cNvSpPr/>
          <p:nvPr/>
        </p:nvSpPr>
        <p:spPr>
          <a:xfrm>
            <a:off x="10058399" y="3423683"/>
            <a:ext cx="350875" cy="393405"/>
          </a:xfrm>
          <a:prstGeom prst="plus">
            <a:avLst>
              <a:gd name="adj" fmla="val 37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01177" y="2987749"/>
            <a:ext cx="1158949" cy="1158949"/>
          </a:xfrm>
          <a:prstGeom prst="rect">
            <a:avLst/>
          </a:prstGeom>
        </p:spPr>
      </p:pic>
      <p:pic>
        <p:nvPicPr>
          <p:cNvPr id="12" name="Picture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88033" t="25185" r="2573" b="55369"/>
          <a:stretch/>
        </p:blipFill>
        <p:spPr>
          <a:xfrm rot="16320000">
            <a:off x="9968175" y="3107710"/>
            <a:ext cx="1110295" cy="2974661"/>
          </a:xfrm>
          <a:prstGeom prst="rect">
            <a:avLst/>
          </a:prstGeom>
        </p:spPr>
      </p:pic>
      <p:sp>
        <p:nvSpPr>
          <p:cNvPr id="13" name="TextBox 12">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spTree>
    <p:extLst>
      <p:ext uri="{BB962C8B-B14F-4D97-AF65-F5344CB8AC3E}">
        <p14:creationId xmlns:p14="http://schemas.microsoft.com/office/powerpoint/2010/main" val="1464220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419336"/>
            <a:ext cx="10494499" cy="762392"/>
          </a:xfrm>
        </p:spPr>
        <p:txBody>
          <a:bodyPr>
            <a:normAutofit/>
          </a:bodyPr>
          <a:lstStyle/>
          <a:p>
            <a:pPr>
              <a:spcAft>
                <a:spcPts val="1800"/>
              </a:spcAft>
              <a:buClr>
                <a:srgbClr val="4A66AC"/>
              </a:buClr>
            </a:pPr>
            <a:r>
              <a:rPr lang="en-CA" dirty="0"/>
              <a:t>5) Two repeated Invalid tests</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835266" y="2197832"/>
            <a:ext cx="9521307" cy="4479319"/>
          </a:xfrm>
        </p:spPr>
        <p:txBody>
          <a:bodyPr>
            <a:normAutofit/>
          </a:bodyPr>
          <a:lstStyle/>
          <a:p>
            <a:pPr>
              <a:spcBef>
                <a:spcPts val="600"/>
              </a:spcBef>
              <a:spcAft>
                <a:spcPts val="1000"/>
              </a:spcAft>
              <a:buClr>
                <a:srgbClr val="4A66AC"/>
              </a:buClr>
            </a:pPr>
            <a:r>
              <a:rPr lang="en-US" sz="2000" dirty="0"/>
              <a:t>After counselling and consent:</a:t>
            </a:r>
          </a:p>
          <a:p>
            <a:pPr marL="342900" indent="-342900">
              <a:spcBef>
                <a:spcPts val="0"/>
              </a:spcBef>
              <a:spcAft>
                <a:spcPts val="1000"/>
              </a:spcAft>
              <a:buClr>
                <a:srgbClr val="4A66AC"/>
              </a:buClr>
              <a:buFont typeface="Wingdings" panose="05000000000000000000" pitchFamily="2" charset="2"/>
              <a:buChar char="v"/>
            </a:pPr>
            <a:r>
              <a:rPr lang="en-US" sz="2000" dirty="0"/>
              <a:t>Perform a POC test; it is invalid. Repeat the test once; ensure a sufficient sample of blood. If is invalid again, don’t throw out the test membranes. </a:t>
            </a:r>
          </a:p>
          <a:p>
            <a:pPr marL="342900" indent="-342900">
              <a:spcBef>
                <a:spcPts val="0"/>
              </a:spcBef>
              <a:spcAft>
                <a:spcPts val="1000"/>
              </a:spcAft>
              <a:buClr>
                <a:srgbClr val="4A66AC"/>
              </a:buClr>
              <a:buFont typeface="Wingdings" panose="05000000000000000000" pitchFamily="2" charset="2"/>
              <a:buChar char="v"/>
            </a:pPr>
            <a:r>
              <a:rPr lang="en-US" sz="2000" dirty="0"/>
              <a:t>If TWO invalid tests have occurred, ask the client if you can draw blood for standard testing. Be reassuring, an invalid </a:t>
            </a:r>
            <a:r>
              <a:rPr lang="en-US" sz="2000" dirty="0" smtClean="0"/>
              <a:t>result</a:t>
            </a:r>
            <a:r>
              <a:rPr lang="en-US" sz="2000" dirty="0"/>
              <a:t>,</a:t>
            </a:r>
            <a:r>
              <a:rPr lang="en-US" sz="2000" dirty="0" smtClean="0"/>
              <a:t> </a:t>
            </a:r>
            <a:r>
              <a:rPr lang="en-US" sz="2000" dirty="0"/>
              <a:t>is not caused by the presence of HIV. It can have many underlying causes (most commonly adding too little sample to the test.) </a:t>
            </a:r>
          </a:p>
          <a:p>
            <a:pPr marL="342900" indent="-342900">
              <a:spcBef>
                <a:spcPts val="0"/>
              </a:spcBef>
              <a:spcAft>
                <a:spcPts val="1000"/>
              </a:spcAft>
              <a:buClr>
                <a:srgbClr val="4A66AC"/>
              </a:buClr>
              <a:buFont typeface="Wingdings" panose="05000000000000000000" pitchFamily="2" charset="2"/>
              <a:buChar char="v"/>
            </a:pPr>
            <a:r>
              <a:rPr lang="en-US" sz="2000" dirty="0"/>
              <a:t>If the client agrees, draw a tube of </a:t>
            </a:r>
            <a:r>
              <a:rPr lang="en-US" sz="2000" dirty="0" smtClean="0"/>
              <a:t>blood </a:t>
            </a:r>
            <a:r>
              <a:rPr lang="en-US" sz="2000" dirty="0" smtClean="0"/>
              <a:t>(red top tube)</a:t>
            </a:r>
            <a:r>
              <a:rPr lang="en-US" sz="2000" dirty="0" smtClean="0"/>
              <a:t>. </a:t>
            </a:r>
            <a:r>
              <a:rPr lang="en-US" sz="2000" dirty="0"/>
              <a:t>Ensure the form is completed fully for standard testing; no sticker is needed. If the client declines standard testing, DO NOT SUBMIT A FORM as a valid test did not occur.</a:t>
            </a:r>
          </a:p>
          <a:p>
            <a:pPr marL="342900" indent="-342900">
              <a:spcBef>
                <a:spcPts val="0"/>
              </a:spcBef>
              <a:spcAft>
                <a:spcPts val="1000"/>
              </a:spcAft>
              <a:buClr>
                <a:srgbClr val="4A66AC"/>
              </a:buClr>
              <a:buFont typeface="Wingdings" panose="05000000000000000000" pitchFamily="2" charset="2"/>
              <a:buChar char="v"/>
            </a:pPr>
            <a:r>
              <a:rPr lang="en-US" sz="2000" dirty="0"/>
              <a:t>Enter the record of both POC and standard tests on the daily log as well as an entry in the incident log for the invalid tests. Take a picture of the invalid membranes and notify the </a:t>
            </a:r>
            <a:r>
              <a:rPr lang="en-US" sz="2000" dirty="0" smtClean="0">
                <a:solidFill>
                  <a:srgbClr val="23321D"/>
                </a:solidFill>
              </a:rPr>
              <a:t>AIDS </a:t>
            </a:r>
            <a:r>
              <a:rPr lang="en-US" sz="2000" dirty="0">
                <a:solidFill>
                  <a:srgbClr val="23321D"/>
                </a:solidFill>
              </a:rPr>
              <a:t>Bureau </a:t>
            </a:r>
            <a:r>
              <a:rPr lang="en-US" sz="2000" dirty="0"/>
              <a:t>about the invalid tests.</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650" y="1038225"/>
            <a:ext cx="19224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sp>
        <p:nvSpPr>
          <p:cNvPr id="4" name="TextBox 3"/>
          <p:cNvSpPr txBox="1"/>
          <p:nvPr/>
        </p:nvSpPr>
        <p:spPr>
          <a:xfrm>
            <a:off x="679687" y="6103830"/>
            <a:ext cx="11097344" cy="707886"/>
          </a:xfrm>
          <a:prstGeom prst="rect">
            <a:avLst/>
          </a:prstGeom>
          <a:noFill/>
        </p:spPr>
        <p:txBody>
          <a:bodyPr wrap="square" rtlCol="0">
            <a:spAutoFit/>
          </a:bodyPr>
          <a:lstStyle/>
          <a:p>
            <a:r>
              <a:rPr lang="en-US" sz="2200" b="1" dirty="0">
                <a:solidFill>
                  <a:srgbClr val="4A66AC"/>
                </a:solidFill>
              </a:rPr>
              <a:t>Complete post-test counselling. Book an appointment in one week for results.</a:t>
            </a:r>
          </a:p>
          <a:p>
            <a:endParaRPr lang="en-CA" dirty="0"/>
          </a:p>
        </p:txBody>
      </p:sp>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93908" y="2223175"/>
            <a:ext cx="1150089" cy="1150089"/>
          </a:xfrm>
          <a:prstGeom prst="rect">
            <a:avLst/>
          </a:prstGeom>
        </p:spPr>
      </p:pic>
      <p:sp>
        <p:nvSpPr>
          <p:cNvPr id="6" name="Cross 5"/>
          <p:cNvSpPr/>
          <p:nvPr/>
        </p:nvSpPr>
        <p:spPr>
          <a:xfrm>
            <a:off x="10952733" y="3367098"/>
            <a:ext cx="350875" cy="393405"/>
          </a:xfrm>
          <a:prstGeom prst="plus">
            <a:avLst>
              <a:gd name="adj" fmla="val 37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25936" y="3590858"/>
            <a:ext cx="1158949" cy="1158949"/>
          </a:xfrm>
          <a:prstGeom prst="rect">
            <a:avLst/>
          </a:prstGeom>
        </p:spPr>
      </p:pic>
      <p:sp>
        <p:nvSpPr>
          <p:cNvPr id="16" name="TextBox 15"/>
          <p:cNvSpPr txBox="1"/>
          <p:nvPr/>
        </p:nvSpPr>
        <p:spPr>
          <a:xfrm>
            <a:off x="10617479" y="4847172"/>
            <a:ext cx="1428747" cy="707886"/>
          </a:xfrm>
          <a:prstGeom prst="rect">
            <a:avLst/>
          </a:prstGeom>
          <a:noFill/>
        </p:spPr>
        <p:txBody>
          <a:bodyPr wrap="square" rtlCol="0">
            <a:spAutoFit/>
          </a:bodyPr>
          <a:lstStyle/>
          <a:p>
            <a:r>
              <a:rPr lang="en-US" sz="2000" b="1" dirty="0">
                <a:solidFill>
                  <a:srgbClr val="4A66AC"/>
                </a:solidFill>
              </a:rPr>
              <a:t>No Sticker </a:t>
            </a:r>
          </a:p>
          <a:p>
            <a:r>
              <a:rPr lang="en-US" sz="2000" b="1" dirty="0">
                <a:solidFill>
                  <a:srgbClr val="4A66AC"/>
                </a:solidFill>
              </a:rPr>
              <a:t>necessary</a:t>
            </a:r>
            <a:endParaRPr lang="en-CA" sz="2000" b="1" dirty="0">
              <a:solidFill>
                <a:srgbClr val="4A66AC"/>
              </a:solidFill>
            </a:endParaRPr>
          </a:p>
        </p:txBody>
      </p:sp>
    </p:spTree>
    <p:extLst>
      <p:ext uri="{BB962C8B-B14F-4D97-AF65-F5344CB8AC3E}">
        <p14:creationId xmlns:p14="http://schemas.microsoft.com/office/powerpoint/2010/main" val="1257798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683908" y="1249199"/>
            <a:ext cx="11176062" cy="762392"/>
          </a:xfrm>
        </p:spPr>
        <p:txBody>
          <a:bodyPr>
            <a:normAutofit fontScale="90000"/>
          </a:bodyPr>
          <a:lstStyle/>
          <a:p>
            <a:pPr>
              <a:spcAft>
                <a:spcPts val="1800"/>
              </a:spcAft>
              <a:buClr>
                <a:srgbClr val="4A66AC"/>
              </a:buClr>
            </a:pPr>
            <a:r>
              <a:rPr lang="en-CA" dirty="0"/>
              <a:t>Forms without Samples – What Sticker do I use?</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537" y="1099870"/>
            <a:ext cx="19224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sp>
        <p:nvSpPr>
          <p:cNvPr id="16" name="Subtitle 2">
            <a:extLst>
              <a:ext uri="{FF2B5EF4-FFF2-40B4-BE49-F238E27FC236}">
                <a16:creationId xmlns:a16="http://schemas.microsoft.com/office/drawing/2014/main" id="{8365A299-7067-41F3-96D1-6126C68ADEA1}"/>
              </a:ext>
            </a:extLst>
          </p:cNvPr>
          <p:cNvSpPr txBox="1">
            <a:spLocks/>
          </p:cNvSpPr>
          <p:nvPr/>
        </p:nvSpPr>
        <p:spPr>
          <a:xfrm>
            <a:off x="596348" y="2180859"/>
            <a:ext cx="11376716" cy="1041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200"/>
              </a:spcBef>
              <a:buClr>
                <a:srgbClr val="4A66AC"/>
              </a:buClr>
            </a:pPr>
            <a:r>
              <a:rPr lang="en-US" sz="2000" dirty="0"/>
              <a:t>The purpose of the priority stickers is to clarify for PHOL staff what further actions to take. When you  submit a form to PHOL but </a:t>
            </a:r>
            <a:r>
              <a:rPr lang="en-US" sz="2000" b="1" dirty="0"/>
              <a:t>NOT a blood sample, </a:t>
            </a:r>
            <a:r>
              <a:rPr lang="en-US" sz="2000" dirty="0"/>
              <a:t>you need to make it clear that a sample has not been lost. </a:t>
            </a:r>
          </a:p>
          <a:p>
            <a:pPr>
              <a:spcBef>
                <a:spcPts val="1200"/>
              </a:spcBef>
              <a:buClr>
                <a:srgbClr val="4A66AC"/>
              </a:buClr>
            </a:pPr>
            <a:endParaRPr lang="en-US" sz="2000" b="1" dirty="0">
              <a:solidFill>
                <a:srgbClr val="4A66AC"/>
              </a:solidFill>
            </a:endParaRPr>
          </a:p>
          <a:p>
            <a:pPr>
              <a:spcBef>
                <a:spcPts val="1200"/>
              </a:spcBef>
              <a:buClr>
                <a:srgbClr val="4A66AC"/>
              </a:buClr>
            </a:pPr>
            <a:endParaRPr lang="en-US" sz="2000" b="1" dirty="0">
              <a:solidFill>
                <a:srgbClr val="4A66AC"/>
              </a:solidFill>
            </a:endParaRPr>
          </a:p>
          <a:p>
            <a:pPr>
              <a:spcBef>
                <a:spcPts val="1200"/>
              </a:spcBef>
              <a:buClr>
                <a:srgbClr val="4A66AC"/>
              </a:buClr>
            </a:pPr>
            <a:endParaRPr lang="en-US" sz="2000" b="1" dirty="0">
              <a:solidFill>
                <a:srgbClr val="4A66AC"/>
              </a:solidFill>
            </a:endParaRPr>
          </a:p>
          <a:p>
            <a:pPr>
              <a:spcBef>
                <a:spcPts val="1200"/>
              </a:spcBef>
              <a:buClr>
                <a:srgbClr val="4A66AC"/>
              </a:buClr>
            </a:pPr>
            <a:endParaRPr lang="en-US" sz="400" b="1" dirty="0">
              <a:solidFill>
                <a:srgbClr val="4A66AC"/>
              </a:solidFill>
            </a:endParaRPr>
          </a:p>
          <a:p>
            <a:pPr>
              <a:spcBef>
                <a:spcPts val="1200"/>
              </a:spcBef>
              <a:buClr>
                <a:srgbClr val="4A66AC"/>
              </a:buClr>
            </a:pPr>
            <a:r>
              <a:rPr lang="en-US" sz="2000" b="1" dirty="0">
                <a:solidFill>
                  <a:srgbClr val="4A66AC"/>
                </a:solidFill>
              </a:rPr>
              <a:t>                                     </a:t>
            </a:r>
            <a:endParaRPr lang="en-US" sz="2000" b="1" dirty="0">
              <a:solidFill>
                <a:srgbClr val="4A66AC"/>
              </a:solidFill>
              <a:latin typeface="Bradley Hand ITC" panose="03070402050302030203" pitchFamily="66" charset="0"/>
            </a:endParaRPr>
          </a:p>
          <a:p>
            <a:pPr>
              <a:lnSpc>
                <a:spcPct val="100000"/>
              </a:lnSpc>
              <a:spcBef>
                <a:spcPts val="1200"/>
              </a:spcBef>
              <a:buClr>
                <a:srgbClr val="4A66AC"/>
              </a:buClr>
            </a:pPr>
            <a:endParaRPr lang="en-US" sz="2000" dirty="0"/>
          </a:p>
          <a:p>
            <a:pPr>
              <a:lnSpc>
                <a:spcPct val="100000"/>
              </a:lnSpc>
              <a:spcBef>
                <a:spcPts val="1200"/>
              </a:spcBef>
              <a:buClr>
                <a:srgbClr val="4A66AC"/>
              </a:buClr>
            </a:pPr>
            <a:endParaRPr lang="en-US" sz="2000" dirty="0"/>
          </a:p>
          <a:p>
            <a:pPr>
              <a:lnSpc>
                <a:spcPct val="100000"/>
              </a:lnSpc>
              <a:spcBef>
                <a:spcPts val="1200"/>
              </a:spcBef>
              <a:buClr>
                <a:srgbClr val="4A66AC"/>
              </a:buClr>
            </a:pPr>
            <a:endParaRPr lang="en-US" sz="2000" dirty="0"/>
          </a:p>
        </p:txBody>
      </p:sp>
      <p:grpSp>
        <p:nvGrpSpPr>
          <p:cNvPr id="22" name="Group 21"/>
          <p:cNvGrpSpPr/>
          <p:nvPr/>
        </p:nvGrpSpPr>
        <p:grpSpPr>
          <a:xfrm>
            <a:off x="10143824" y="3070085"/>
            <a:ext cx="1628239" cy="618337"/>
            <a:chOff x="4895850" y="3676262"/>
            <a:chExt cx="1371600" cy="400437"/>
          </a:xfrm>
        </p:grpSpPr>
        <p:sp>
          <p:nvSpPr>
            <p:cNvPr id="23" name="Rounded Rectangle 22"/>
            <p:cNvSpPr/>
            <p:nvPr/>
          </p:nvSpPr>
          <p:spPr>
            <a:xfrm>
              <a:off x="4895850" y="3676262"/>
              <a:ext cx="1371600" cy="400437"/>
            </a:xfrm>
            <a:prstGeom prst="roundRect">
              <a:avLst/>
            </a:prstGeom>
            <a:solidFill>
              <a:srgbClr val="88A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Picture 23">
              <a:extLst>
                <a:ext uri="{FF2B5EF4-FFF2-40B4-BE49-F238E27FC236}">
                  <a16:creationId xmlns:a16="http://schemas.microsoft.com/office/drawing/2014/main" id="{CE42D8BB-F26D-4431-946B-7713C4D00703}"/>
                </a:ext>
              </a:extLst>
            </p:cNvPr>
            <p:cNvPicPr>
              <a:picLocks noChangeAspect="1"/>
            </p:cNvPicPr>
            <p:nvPr/>
          </p:nvPicPr>
          <p:blipFill rotWithShape="1">
            <a:blip r:embed="rId4">
              <a:clrChange>
                <a:clrFrom>
                  <a:srgbClr val="FEFFFC"/>
                </a:clrFrom>
                <a:clrTo>
                  <a:srgbClr val="FEFFFC">
                    <a:alpha val="0"/>
                  </a:srgbClr>
                </a:clrTo>
              </a:clrChange>
            </a:blip>
            <a:srcRect l="10447" t="9270" r="9372" b="6391"/>
            <a:stretch/>
          </p:blipFill>
          <p:spPr>
            <a:xfrm rot="60000">
              <a:off x="5033464" y="3752757"/>
              <a:ext cx="1126053" cy="274635"/>
            </a:xfrm>
            <a:prstGeom prst="rect">
              <a:avLst/>
            </a:prstGeom>
          </p:spPr>
        </p:pic>
      </p:grpSp>
      <p:sp>
        <p:nvSpPr>
          <p:cNvPr id="15" name="Subtitle 2">
            <a:extLst>
              <a:ext uri="{FF2B5EF4-FFF2-40B4-BE49-F238E27FC236}">
                <a16:creationId xmlns:a16="http://schemas.microsoft.com/office/drawing/2014/main" id="{8365A299-7067-41F3-96D1-6126C68ADEA1}"/>
              </a:ext>
            </a:extLst>
          </p:cNvPr>
          <p:cNvSpPr txBox="1">
            <a:spLocks/>
          </p:cNvSpPr>
          <p:nvPr/>
        </p:nvSpPr>
        <p:spPr>
          <a:xfrm>
            <a:off x="1017379" y="3018838"/>
            <a:ext cx="9508160" cy="1041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spcBef>
                <a:spcPts val="1200"/>
              </a:spcBef>
              <a:buClr>
                <a:srgbClr val="4A66AC"/>
              </a:buClr>
              <a:buFont typeface="Wingdings" panose="05000000000000000000" pitchFamily="2" charset="2"/>
              <a:buChar char="v"/>
            </a:pPr>
            <a:r>
              <a:rPr lang="en-US" sz="2000" dirty="0"/>
              <a:t>The most usual “no sample” situation is a nonreactive test , where the client is not       in the window period, and no further testing is needed. Use the </a:t>
            </a:r>
            <a:r>
              <a:rPr lang="en-US" sz="2000" b="1" dirty="0"/>
              <a:t>GREEN</a:t>
            </a:r>
            <a:r>
              <a:rPr lang="en-US" sz="2000" dirty="0"/>
              <a:t> sticker.</a:t>
            </a:r>
          </a:p>
          <a:p>
            <a:pPr marL="285750" indent="-285750">
              <a:spcBef>
                <a:spcPts val="1200"/>
              </a:spcBef>
              <a:buClr>
                <a:srgbClr val="4A66AC"/>
              </a:buClr>
              <a:buFont typeface="Wingdings" panose="05000000000000000000" pitchFamily="2" charset="2"/>
              <a:buChar char="v"/>
            </a:pPr>
            <a:r>
              <a:rPr lang="en-US" sz="2000" dirty="0"/>
              <a:t>In other circumstances, this white sticker is added in addition to another sticker,           to  make it clear that a sample is intentionally absent:</a:t>
            </a:r>
          </a:p>
          <a:p>
            <a:pPr marL="576263" lvl="1" indent="-287338" algn="l">
              <a:spcBef>
                <a:spcPts val="600"/>
              </a:spcBef>
              <a:buClr>
                <a:srgbClr val="4A66AC"/>
              </a:buClr>
              <a:buFont typeface="Wingdings" panose="05000000000000000000" pitchFamily="2" charset="2"/>
              <a:buChar char="§"/>
            </a:pPr>
            <a:r>
              <a:rPr lang="en-US" sz="1800" dirty="0"/>
              <a:t>Client had a reactive POC test and declined blood draw (PINK + WHITE)</a:t>
            </a:r>
          </a:p>
          <a:p>
            <a:pPr marL="576263" lvl="1" indent="-287338" algn="l">
              <a:spcBef>
                <a:spcPts val="600"/>
              </a:spcBef>
              <a:buClr>
                <a:srgbClr val="4A66AC"/>
              </a:buClr>
              <a:buFont typeface="Wingdings" panose="05000000000000000000" pitchFamily="2" charset="2"/>
              <a:buChar char="§"/>
            </a:pPr>
            <a:r>
              <a:rPr lang="en-US" sz="1800" dirty="0"/>
              <a:t>Priority population client, had a very recent high risk exposure (3-4 weeks)  and             declined a blood draw (YELLOW + WHITE)</a:t>
            </a:r>
          </a:p>
          <a:p>
            <a:pPr marL="576263" lvl="1" indent="-287338" algn="l">
              <a:spcBef>
                <a:spcPts val="600"/>
              </a:spcBef>
              <a:buClr>
                <a:srgbClr val="4A66AC"/>
              </a:buClr>
              <a:buFont typeface="Wingdings" panose="05000000000000000000" pitchFamily="2" charset="2"/>
              <a:buChar char="§"/>
            </a:pPr>
            <a:r>
              <a:rPr lang="en-US" sz="1800" dirty="0"/>
              <a:t>Priority population client, testing six weeks after a very high risk exposure (YELLOW + WHITE)</a:t>
            </a:r>
          </a:p>
          <a:p>
            <a:pPr marL="576263" lvl="1" indent="-287338" algn="l">
              <a:spcBef>
                <a:spcPts val="600"/>
              </a:spcBef>
              <a:buClr>
                <a:srgbClr val="4A66AC"/>
              </a:buClr>
              <a:buFont typeface="Wingdings" panose="05000000000000000000" pitchFamily="2" charset="2"/>
              <a:buChar char="§"/>
            </a:pPr>
            <a:r>
              <a:rPr lang="en-US" sz="1800" dirty="0"/>
              <a:t>Client is NOT from a priority population and is in the window period, but has been deferred from blood draw (GREEN + WHITE)</a:t>
            </a:r>
          </a:p>
        </p:txBody>
      </p:sp>
      <p:sp>
        <p:nvSpPr>
          <p:cNvPr id="13" name="Rounded Rectangle 12"/>
          <p:cNvSpPr/>
          <p:nvPr/>
        </p:nvSpPr>
        <p:spPr>
          <a:xfrm>
            <a:off x="9496509" y="4277674"/>
            <a:ext cx="1610139" cy="626718"/>
          </a:xfrm>
          <a:prstGeom prst="roundRect">
            <a:avLst/>
          </a:prstGeom>
          <a:solidFill>
            <a:srgbClr val="FFFF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Arial" panose="020B0604020202020204" pitchFamily="34" charset="0"/>
                <a:cs typeface="Arial" panose="020B0604020202020204" pitchFamily="34" charset="0"/>
              </a:rPr>
              <a:t>blood sample </a:t>
            </a:r>
          </a:p>
          <a:p>
            <a:pPr algn="ctr"/>
            <a:r>
              <a:rPr lang="en-US" sz="1500" dirty="0">
                <a:solidFill>
                  <a:schemeClr val="tx1"/>
                </a:solidFill>
                <a:latin typeface="Arial" panose="020B0604020202020204" pitchFamily="34" charset="0"/>
                <a:cs typeface="Arial" panose="020B0604020202020204" pitchFamily="34" charset="0"/>
              </a:rPr>
              <a:t>not included </a:t>
            </a:r>
            <a:endParaRPr lang="en-CA" sz="1500" dirty="0">
              <a:latin typeface="Arial" panose="020B0604020202020204" pitchFamily="34" charset="0"/>
              <a:cs typeface="Arial" panose="020B0604020202020204" pitchFamily="34" charset="0"/>
            </a:endParaRPr>
          </a:p>
        </p:txBody>
      </p:sp>
      <p:sp>
        <p:nvSpPr>
          <p:cNvPr id="17" name="Cross 16"/>
          <p:cNvSpPr/>
          <p:nvPr/>
        </p:nvSpPr>
        <p:spPr>
          <a:xfrm>
            <a:off x="11300603" y="4410707"/>
            <a:ext cx="350875" cy="393405"/>
          </a:xfrm>
          <a:prstGeom prst="plus">
            <a:avLst>
              <a:gd name="adj" fmla="val 37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6561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899262" y="1760568"/>
            <a:ext cx="4419229" cy="762392"/>
          </a:xfrm>
        </p:spPr>
        <p:txBody>
          <a:bodyPr>
            <a:normAutofit fontScale="90000"/>
          </a:bodyPr>
          <a:lstStyle/>
          <a:p>
            <a:pPr>
              <a:spcAft>
                <a:spcPts val="1800"/>
              </a:spcAft>
              <a:buClr>
                <a:srgbClr val="4A66AC"/>
              </a:buClr>
            </a:pPr>
            <a:r>
              <a:rPr lang="en-CA" sz="2700" i="1" dirty="0"/>
              <a:t>Summary</a:t>
            </a:r>
            <a:r>
              <a:rPr lang="en-CA" sz="4400" dirty="0"/>
              <a:t/>
            </a:r>
            <a:br>
              <a:rPr lang="en-CA" sz="4400" dirty="0"/>
            </a:br>
            <a:r>
              <a:rPr lang="en-CA" sz="4400" dirty="0"/>
              <a:t>Anonymous HIV Serology Requisition</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838378" y="2615758"/>
            <a:ext cx="5658984" cy="3299072"/>
          </a:xfrm>
        </p:spPr>
        <p:txBody>
          <a:bodyPr>
            <a:normAutofit/>
          </a:bodyPr>
          <a:lstStyle/>
          <a:p>
            <a:pPr>
              <a:spcBef>
                <a:spcPts val="800"/>
              </a:spcBef>
              <a:buClr>
                <a:srgbClr val="4A66AC"/>
              </a:buClr>
            </a:pPr>
            <a:r>
              <a:rPr lang="en-US" sz="2600" dirty="0">
                <a:solidFill>
                  <a:srgbClr val="23321D"/>
                </a:solidFill>
              </a:rPr>
              <a:t>Complete the form </a:t>
            </a:r>
            <a:r>
              <a:rPr lang="en-US" sz="2600" dirty="0" smtClean="0">
                <a:solidFill>
                  <a:srgbClr val="23321D"/>
                </a:solidFill>
              </a:rPr>
              <a:t>for </a:t>
            </a:r>
            <a:r>
              <a:rPr lang="en-US" sz="2600" dirty="0">
                <a:solidFill>
                  <a:srgbClr val="23321D"/>
                </a:solidFill>
              </a:rPr>
              <a:t>all POC tests add the appropriate sticker</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650" y="1038225"/>
            <a:ext cx="19224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(Nominal)</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9868" t="4522" r="43801" b="79123"/>
          <a:stretch/>
        </p:blipFill>
        <p:spPr>
          <a:xfrm rot="16320000">
            <a:off x="2940672" y="2516733"/>
            <a:ext cx="750679" cy="2509638"/>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68940" t="1795" r="25678" b="82025"/>
          <a:stretch/>
        </p:blipFill>
        <p:spPr>
          <a:xfrm rot="16200000">
            <a:off x="3048085" y="3425165"/>
            <a:ext cx="648448" cy="2522866"/>
          </a:xfrm>
          <a:prstGeom prst="rect">
            <a:avLst/>
          </a:prstGeom>
        </p:spPr>
      </p:pic>
      <p:pic>
        <p:nvPicPr>
          <p:cNvPr id="13" name="Picture 12"/>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88033" t="25185" r="2573" b="55369"/>
          <a:stretch/>
        </p:blipFill>
        <p:spPr>
          <a:xfrm rot="16320000">
            <a:off x="3002219" y="4010526"/>
            <a:ext cx="1110295" cy="2974661"/>
          </a:xfrm>
          <a:prstGeom prst="rect">
            <a:avLst/>
          </a:prstGeom>
        </p:spPr>
      </p:pic>
      <p:pic>
        <p:nvPicPr>
          <p:cNvPr id="15" name="Picture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31001" y="635843"/>
            <a:ext cx="4594106" cy="5955457"/>
          </a:xfrm>
          <a:prstGeom prst="rect">
            <a:avLst/>
          </a:prstGeom>
        </p:spPr>
      </p:pic>
      <p:pic>
        <p:nvPicPr>
          <p:cNvPr id="16" name="Picture 15"/>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l="88033" t="25185" r="2573" b="55369"/>
          <a:stretch/>
        </p:blipFill>
        <p:spPr>
          <a:xfrm rot="16320000">
            <a:off x="10440961" y="3611310"/>
            <a:ext cx="408533" cy="1094527"/>
          </a:xfrm>
          <a:prstGeom prst="rect">
            <a:avLst/>
          </a:prstGeom>
        </p:spPr>
      </p:pic>
      <p:sp>
        <p:nvSpPr>
          <p:cNvPr id="17" name="Rounded Rectangle 16"/>
          <p:cNvSpPr/>
          <p:nvPr/>
        </p:nvSpPr>
        <p:spPr>
          <a:xfrm>
            <a:off x="2200940" y="6028660"/>
            <a:ext cx="2424223" cy="659219"/>
          </a:xfrm>
          <a:prstGeom prst="roundRect">
            <a:avLst/>
          </a:prstGeom>
          <a:solidFill>
            <a:srgbClr val="FFFF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Client declined blood sample</a:t>
            </a:r>
            <a:endParaRPr lang="en-CA" sz="2000"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9964246" y="6050310"/>
            <a:ext cx="1254641" cy="404037"/>
          </a:xfrm>
          <a:prstGeom prst="roundRect">
            <a:avLst/>
          </a:prstGeom>
          <a:solidFill>
            <a:srgbClr val="FFFF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Client declined blood sample</a:t>
            </a:r>
            <a:endParaRPr lang="en-CA" sz="1200" dirty="0">
              <a:solidFill>
                <a:schemeClr val="tx1"/>
              </a:solidFill>
              <a:latin typeface="Arial" panose="020B0604020202020204" pitchFamily="34" charset="0"/>
              <a:cs typeface="Arial" panose="020B0604020202020204" pitchFamily="34" charset="0"/>
            </a:endParaRPr>
          </a:p>
        </p:txBody>
      </p:sp>
      <p:cxnSp>
        <p:nvCxnSpPr>
          <p:cNvPr id="19" name="Straight Arrow Connector 18"/>
          <p:cNvCxnSpPr/>
          <p:nvPr/>
        </p:nvCxnSpPr>
        <p:spPr>
          <a:xfrm flipV="1">
            <a:off x="4784651" y="6203521"/>
            <a:ext cx="5137191" cy="1760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969376" y="5288738"/>
            <a:ext cx="1707614" cy="1015663"/>
          </a:xfrm>
          <a:prstGeom prst="rect">
            <a:avLst/>
          </a:prstGeom>
          <a:noFill/>
        </p:spPr>
        <p:txBody>
          <a:bodyPr wrap="square" rtlCol="0">
            <a:spAutoFit/>
          </a:bodyPr>
          <a:lstStyle/>
          <a:p>
            <a:pPr algn="ctr"/>
            <a:r>
              <a:rPr lang="en-US" sz="2000" dirty="0"/>
              <a:t>Put second white sticker here if needed</a:t>
            </a:r>
            <a:endParaRPr lang="en-CA" sz="2000" dirty="0"/>
          </a:p>
        </p:txBody>
      </p:sp>
    </p:spTree>
    <p:extLst>
      <p:ext uri="{BB962C8B-B14F-4D97-AF65-F5344CB8AC3E}">
        <p14:creationId xmlns:p14="http://schemas.microsoft.com/office/powerpoint/2010/main" val="213495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en-CA" dirty="0"/>
              <a:t>Storing Anonymous Tests and Files</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884932" y="2634771"/>
            <a:ext cx="8068568" cy="2889729"/>
          </a:xfrm>
        </p:spPr>
        <p:txBody>
          <a:bodyPr>
            <a:normAutofit/>
          </a:bodyPr>
          <a:lstStyle/>
          <a:p>
            <a:pPr>
              <a:spcBef>
                <a:spcPts val="1800"/>
              </a:spcBef>
              <a:buClr>
                <a:srgbClr val="4A66AC"/>
              </a:buClr>
            </a:pPr>
            <a:r>
              <a:rPr lang="en-US" dirty="0">
                <a:solidFill>
                  <a:srgbClr val="23321D"/>
                </a:solidFill>
              </a:rPr>
              <a:t>Although many anonymous HIV testing sites do other forms of testing, </a:t>
            </a:r>
            <a:r>
              <a:rPr lang="en-US" strike="sngStrike" dirty="0">
                <a:solidFill>
                  <a:srgbClr val="23321D"/>
                </a:solidFill>
              </a:rPr>
              <a:t>designated</a:t>
            </a:r>
            <a:r>
              <a:rPr lang="en-US" dirty="0">
                <a:solidFill>
                  <a:srgbClr val="23321D"/>
                </a:solidFill>
              </a:rPr>
              <a:t> sites must have separate record-keeping for anonymous HIV results:</a:t>
            </a:r>
          </a:p>
          <a:p>
            <a:pPr marL="342900" indent="-342900">
              <a:spcBef>
                <a:spcPts val="1800"/>
              </a:spcBef>
              <a:buClr>
                <a:srgbClr val="4A66AC"/>
              </a:buClr>
              <a:buFont typeface="Wingdings" panose="05000000000000000000" pitchFamily="2" charset="2"/>
              <a:buChar char="v"/>
            </a:pPr>
            <a:r>
              <a:rPr lang="en-US" dirty="0">
                <a:solidFill>
                  <a:srgbClr val="23321D"/>
                </a:solidFill>
              </a:rPr>
              <a:t>A person’s anonymous testing number should never be stored in a nominal file that may be maintained for STI or other testing.</a:t>
            </a:r>
          </a:p>
          <a:p>
            <a:pPr marL="342900" indent="-342900">
              <a:spcBef>
                <a:spcPts val="1800"/>
              </a:spcBef>
              <a:buClr>
                <a:srgbClr val="4A66AC"/>
              </a:buClr>
              <a:buFont typeface="Wingdings" panose="05000000000000000000" pitchFamily="2" charset="2"/>
              <a:buChar char="v"/>
            </a:pPr>
            <a:r>
              <a:rPr lang="en-US" dirty="0">
                <a:solidFill>
                  <a:srgbClr val="23321D"/>
                </a:solidFill>
              </a:rPr>
              <a:t>Anonymous testing records must be kept for up to 10 years.  </a:t>
            </a:r>
            <a:endParaRPr lang="en-US" dirty="0"/>
          </a:p>
          <a:p>
            <a:pPr>
              <a:spcBef>
                <a:spcPts val="800"/>
              </a:spcBef>
              <a:buClr>
                <a:srgbClr val="4A66AC"/>
              </a:buClr>
            </a:pPr>
            <a:endParaRPr lang="en-US" sz="2000" dirty="0">
              <a:solidFill>
                <a:srgbClr val="23321D"/>
              </a:solidFill>
            </a:endParaRPr>
          </a:p>
          <a:p>
            <a:pPr>
              <a:spcBef>
                <a:spcPts val="800"/>
              </a:spcBef>
              <a:buClr>
                <a:srgbClr val="4A66AC"/>
              </a:buClr>
            </a:pPr>
            <a:endParaRPr lang="en-US" sz="2000" dirty="0">
              <a:solidFill>
                <a:srgbClr val="23321D"/>
              </a:solidFill>
            </a:endParaRP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 name="TextBox 13">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75700" y="2628900"/>
            <a:ext cx="2895600" cy="2895600"/>
          </a:xfrm>
          <a:prstGeom prst="rect">
            <a:avLst/>
          </a:prstGeom>
        </p:spPr>
      </p:pic>
      <p:sp>
        <p:nvSpPr>
          <p:cNvPr id="5" name="TextBox 4"/>
          <p:cNvSpPr txBox="1"/>
          <p:nvPr/>
        </p:nvSpPr>
        <p:spPr>
          <a:xfrm>
            <a:off x="889000" y="5689600"/>
            <a:ext cx="10972800" cy="984885"/>
          </a:xfrm>
          <a:prstGeom prst="rect">
            <a:avLst/>
          </a:prstGeom>
          <a:noFill/>
        </p:spPr>
        <p:txBody>
          <a:bodyPr wrap="square" rtlCol="0">
            <a:spAutoFit/>
          </a:bodyPr>
          <a:lstStyle/>
          <a:p>
            <a:pPr algn="ctr"/>
            <a:r>
              <a:rPr lang="en-US" sz="2000" b="1" dirty="0">
                <a:solidFill>
                  <a:srgbClr val="4A66AC"/>
                </a:solidFill>
              </a:rPr>
              <a:t>If a person testing anonymously has a positive test, their physician may want them to test nominally (using their name) when they enter care. </a:t>
            </a:r>
          </a:p>
          <a:p>
            <a:endParaRPr lang="en-CA" dirty="0"/>
          </a:p>
        </p:txBody>
      </p:sp>
    </p:spTree>
    <p:extLst>
      <p:ext uri="{BB962C8B-B14F-4D97-AF65-F5344CB8AC3E}">
        <p14:creationId xmlns:p14="http://schemas.microsoft.com/office/powerpoint/2010/main" val="65924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en-CA" dirty="0"/>
              <a:t>Record Keeping is Essential</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830716" y="2390528"/>
            <a:ext cx="10675484" cy="4467472"/>
          </a:xfrm>
        </p:spPr>
        <p:txBody>
          <a:bodyPr>
            <a:normAutofit lnSpcReduction="10000"/>
          </a:bodyPr>
          <a:lstStyle/>
          <a:p>
            <a:pPr>
              <a:spcBef>
                <a:spcPts val="0"/>
              </a:spcBef>
              <a:spcAft>
                <a:spcPts val="1800"/>
              </a:spcAft>
              <a:buClr>
                <a:srgbClr val="4A66AC"/>
              </a:buClr>
            </a:pPr>
            <a:r>
              <a:rPr lang="en-CA" dirty="0"/>
              <a:t>Every time you do a POC HIV test for a client, you </a:t>
            </a:r>
            <a:r>
              <a:rPr lang="en-CA" u="sng" dirty="0"/>
              <a:t>MUST</a:t>
            </a:r>
            <a:r>
              <a:rPr lang="en-CA" dirty="0"/>
              <a:t>:</a:t>
            </a:r>
          </a:p>
          <a:p>
            <a:pPr marL="342900" indent="-342900">
              <a:spcBef>
                <a:spcPts val="0"/>
              </a:spcBef>
              <a:spcAft>
                <a:spcPts val="1800"/>
              </a:spcAft>
              <a:buClr>
                <a:srgbClr val="4A66AC"/>
              </a:buClr>
              <a:buFont typeface="Wingdings" panose="05000000000000000000" pitchFamily="2" charset="2"/>
              <a:buChar char="v"/>
            </a:pPr>
            <a:r>
              <a:rPr lang="en-CA" dirty="0"/>
              <a:t>Complete an Anonymous HIV Serology Requisition form</a:t>
            </a:r>
          </a:p>
          <a:p>
            <a:pPr marL="342900" indent="-342900">
              <a:spcBef>
                <a:spcPts val="0"/>
              </a:spcBef>
              <a:spcAft>
                <a:spcPts val="1800"/>
              </a:spcAft>
              <a:buClr>
                <a:srgbClr val="4A66AC"/>
              </a:buClr>
              <a:buFont typeface="Wingdings" panose="05000000000000000000" pitchFamily="2" charset="2"/>
              <a:buChar char="v"/>
            </a:pPr>
            <a:r>
              <a:rPr lang="en-US" dirty="0"/>
              <a:t>Make a log entry for the test on your site’s daily log</a:t>
            </a:r>
          </a:p>
          <a:p>
            <a:pPr marL="342900" indent="-342900">
              <a:spcBef>
                <a:spcPts val="0"/>
              </a:spcBef>
              <a:spcAft>
                <a:spcPts val="1800"/>
              </a:spcAft>
              <a:buClr>
                <a:srgbClr val="4A66AC"/>
              </a:buClr>
              <a:buFont typeface="Wingdings" panose="05000000000000000000" pitchFamily="2" charset="2"/>
              <a:buChar char="v"/>
            </a:pPr>
            <a:r>
              <a:rPr lang="en-US" dirty="0"/>
              <a:t>Create a take-home card for the client with their anonymous identification number</a:t>
            </a:r>
          </a:p>
          <a:p>
            <a:pPr>
              <a:spcBef>
                <a:spcPts val="0"/>
              </a:spcBef>
              <a:spcAft>
                <a:spcPts val="1800"/>
              </a:spcAft>
              <a:buClr>
                <a:srgbClr val="4A66AC"/>
              </a:buClr>
            </a:pPr>
            <a:r>
              <a:rPr lang="en-US" dirty="0"/>
              <a:t>These record-keeping steps are essential to provide accurate results for your clients and to maintain quality standards at your testing site.</a:t>
            </a:r>
          </a:p>
          <a:p>
            <a:pPr marL="0" lvl="1" algn="l">
              <a:spcBef>
                <a:spcPts val="0"/>
              </a:spcBef>
              <a:spcAft>
                <a:spcPts val="1800"/>
              </a:spcAft>
              <a:buClr>
                <a:srgbClr val="4A66AC"/>
              </a:buClr>
            </a:pPr>
            <a:r>
              <a:rPr lang="en-US" sz="2400" dirty="0"/>
              <a:t>Errors in this record keeping would be an incident that requires an investigation at your site. Ultimately effective record-keeping is necessary to maintain approval for testing at your site.</a:t>
            </a:r>
          </a:p>
          <a:p>
            <a:pPr>
              <a:spcBef>
                <a:spcPts val="0"/>
              </a:spcBef>
              <a:spcAft>
                <a:spcPts val="1800"/>
              </a:spcAft>
              <a:buClr>
                <a:srgbClr val="4A66AC"/>
              </a:buClr>
            </a:pPr>
            <a:endParaRPr lang="en-CA" dirty="0"/>
          </a:p>
          <a:p>
            <a:pPr lvl="1" algn="l">
              <a:spcBef>
                <a:spcPts val="800"/>
              </a:spcBef>
              <a:buClr>
                <a:srgbClr val="4A66AC"/>
              </a:buClr>
            </a:pPr>
            <a:endParaRPr lang="en-US" sz="220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650" y="1038225"/>
            <a:ext cx="19224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2635" r="48036" b="21550"/>
          <a:stretch/>
        </p:blipFill>
        <p:spPr>
          <a:xfrm>
            <a:off x="8865782" y="1297171"/>
            <a:ext cx="2404730" cy="2582903"/>
          </a:xfrm>
          <a:prstGeom prst="rect">
            <a:avLst/>
          </a:prstGeom>
        </p:spPr>
      </p:pic>
      <p:sp>
        <p:nvSpPr>
          <p:cNvPr id="9" name="TextBox 8">
            <a:extLst>
              <a:ext uri="{FF2B5EF4-FFF2-40B4-BE49-F238E27FC236}">
                <a16:creationId xmlns:a16="http://schemas.microsoft.com/office/drawing/2014/main" id="{E7F87B47-126E-4B67-9A5E-3A12176B2C68}"/>
              </a:ext>
            </a:extLst>
          </p:cNvPr>
          <p:cNvSpPr txBox="1"/>
          <p:nvPr/>
        </p:nvSpPr>
        <p:spPr>
          <a:xfrm>
            <a:off x="2272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spTree>
    <p:extLst>
      <p:ext uri="{BB962C8B-B14F-4D97-AF65-F5344CB8AC3E}">
        <p14:creationId xmlns:p14="http://schemas.microsoft.com/office/powerpoint/2010/main" val="361910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en-CA" dirty="0"/>
              <a:t>The Daily Log</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 name="TextBox 13">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sp>
        <p:nvSpPr>
          <p:cNvPr id="10" name="Subtitle 2">
            <a:extLst>
              <a:ext uri="{FF2B5EF4-FFF2-40B4-BE49-F238E27FC236}">
                <a16:creationId xmlns:a16="http://schemas.microsoft.com/office/drawing/2014/main" id="{8365A299-7067-41F3-96D1-6126C68ADEA1}"/>
              </a:ext>
            </a:extLst>
          </p:cNvPr>
          <p:cNvSpPr txBox="1">
            <a:spLocks/>
          </p:cNvSpPr>
          <p:nvPr/>
        </p:nvSpPr>
        <p:spPr>
          <a:xfrm>
            <a:off x="877869" y="2490077"/>
            <a:ext cx="9892911" cy="11879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dirty="0"/>
              <a:t>This is a screen shot of the daily log template. An entry must be made for every test you do.</a:t>
            </a:r>
          </a:p>
        </p:txBody>
      </p:sp>
      <p:sp>
        <p:nvSpPr>
          <p:cNvPr id="12" name="Left Brace 11"/>
          <p:cNvSpPr/>
          <p:nvPr/>
        </p:nvSpPr>
        <p:spPr>
          <a:xfrm rot="16200000">
            <a:off x="2829508" y="3681033"/>
            <a:ext cx="293612" cy="3726713"/>
          </a:xfrm>
          <a:prstGeom prst="leftBrace">
            <a:avLst>
              <a:gd name="adj1" fmla="val 8333"/>
              <a:gd name="adj2" fmla="val 1804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Subtitle 2">
            <a:extLst>
              <a:ext uri="{FF2B5EF4-FFF2-40B4-BE49-F238E27FC236}">
                <a16:creationId xmlns:a16="http://schemas.microsoft.com/office/drawing/2014/main" id="{8365A299-7067-41F3-96D1-6126C68ADEA1}"/>
              </a:ext>
            </a:extLst>
          </p:cNvPr>
          <p:cNvSpPr txBox="1">
            <a:spLocks/>
          </p:cNvSpPr>
          <p:nvPr/>
        </p:nvSpPr>
        <p:spPr>
          <a:xfrm>
            <a:off x="771990" y="6028661"/>
            <a:ext cx="3810644" cy="6485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dirty="0"/>
              <a:t>This part of the log is used to make a record of any POC test.</a:t>
            </a:r>
          </a:p>
        </p:txBody>
      </p:sp>
      <p:sp>
        <p:nvSpPr>
          <p:cNvPr id="17" name="Left Brace 16"/>
          <p:cNvSpPr/>
          <p:nvPr/>
        </p:nvSpPr>
        <p:spPr>
          <a:xfrm rot="16200000">
            <a:off x="7471762" y="2884814"/>
            <a:ext cx="306344" cy="5390247"/>
          </a:xfrm>
          <a:prstGeom prst="leftBrace">
            <a:avLst>
              <a:gd name="adj1" fmla="val 8333"/>
              <a:gd name="adj2" fmla="val 1804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Subtitle 2">
            <a:extLst>
              <a:ext uri="{FF2B5EF4-FFF2-40B4-BE49-F238E27FC236}">
                <a16:creationId xmlns:a16="http://schemas.microsoft.com/office/drawing/2014/main" id="{8365A299-7067-41F3-96D1-6126C68ADEA1}"/>
              </a:ext>
            </a:extLst>
          </p:cNvPr>
          <p:cNvSpPr txBox="1">
            <a:spLocks/>
          </p:cNvSpPr>
          <p:nvPr/>
        </p:nvSpPr>
        <p:spPr>
          <a:xfrm>
            <a:off x="4801629" y="6004751"/>
            <a:ext cx="5295017" cy="8257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dirty="0"/>
              <a:t>This part of the log is used for follow-up of tests sent to PHOL and analysis of the returned results. </a:t>
            </a:r>
          </a:p>
        </p:txBody>
      </p:sp>
      <p:sp>
        <p:nvSpPr>
          <p:cNvPr id="19" name="Subtitle 2">
            <a:extLst>
              <a:ext uri="{FF2B5EF4-FFF2-40B4-BE49-F238E27FC236}">
                <a16:creationId xmlns:a16="http://schemas.microsoft.com/office/drawing/2014/main" id="{8365A299-7067-41F3-96D1-6126C68ADEA1}"/>
              </a:ext>
            </a:extLst>
          </p:cNvPr>
          <p:cNvSpPr txBox="1">
            <a:spLocks/>
          </p:cNvSpPr>
          <p:nvPr/>
        </p:nvSpPr>
        <p:spPr>
          <a:xfrm>
            <a:off x="10542567" y="5579293"/>
            <a:ext cx="1485657" cy="110224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dirty="0"/>
              <a:t>Make sure you sign and date each entry.</a:t>
            </a:r>
          </a:p>
        </p:txBody>
      </p:sp>
      <p:pic>
        <p:nvPicPr>
          <p:cNvPr id="20" name="Picture 19"/>
          <p:cNvPicPr/>
          <p:nvPr/>
        </p:nvPicPr>
        <p:blipFill rotWithShape="1">
          <a:blip r:embed="rId3" cstate="print">
            <a:extLst>
              <a:ext uri="{28A0092B-C50C-407E-A947-70E740481C1C}">
                <a14:useLocalDpi xmlns:a14="http://schemas.microsoft.com/office/drawing/2010/main" val="0"/>
              </a:ext>
            </a:extLst>
          </a:blip>
          <a:srcRect t="14701" r="2534" b="13908"/>
          <a:stretch/>
        </p:blipFill>
        <p:spPr bwMode="auto">
          <a:xfrm>
            <a:off x="968043" y="2951923"/>
            <a:ext cx="10958914" cy="2295939"/>
          </a:xfrm>
          <a:prstGeom prst="rect">
            <a:avLst/>
          </a:prstGeom>
          <a:ln>
            <a:noFill/>
          </a:ln>
          <a:extLst>
            <a:ext uri="{53640926-AAD7-44D8-BBD7-CCE9431645EC}">
              <a14:shadowObscured xmlns:a14="http://schemas.microsoft.com/office/drawing/2010/main"/>
            </a:ext>
          </a:extLst>
        </p:spPr>
      </p:pic>
      <p:sp>
        <p:nvSpPr>
          <p:cNvPr id="5" name="Oval 4"/>
          <p:cNvSpPr/>
          <p:nvPr/>
        </p:nvSpPr>
        <p:spPr>
          <a:xfrm>
            <a:off x="10164726" y="3115340"/>
            <a:ext cx="1711840" cy="2179673"/>
          </a:xfrm>
          <a:custGeom>
            <a:avLst/>
            <a:gdLst>
              <a:gd name="connsiteX0" fmla="*/ 0 w 1754372"/>
              <a:gd name="connsiteY0" fmla="*/ 1307805 h 2615609"/>
              <a:gd name="connsiteX1" fmla="*/ 877186 w 1754372"/>
              <a:gd name="connsiteY1" fmla="*/ 0 h 2615609"/>
              <a:gd name="connsiteX2" fmla="*/ 1754372 w 1754372"/>
              <a:gd name="connsiteY2" fmla="*/ 1307805 h 2615609"/>
              <a:gd name="connsiteX3" fmla="*/ 877186 w 1754372"/>
              <a:gd name="connsiteY3" fmla="*/ 2615610 h 2615609"/>
              <a:gd name="connsiteX4" fmla="*/ 0 w 1754372"/>
              <a:gd name="connsiteY4" fmla="*/ 1307805 h 2615609"/>
              <a:gd name="connsiteX0" fmla="*/ 877186 w 1754372"/>
              <a:gd name="connsiteY0" fmla="*/ 0 h 2615610"/>
              <a:gd name="connsiteX1" fmla="*/ 1754372 w 1754372"/>
              <a:gd name="connsiteY1" fmla="*/ 1307805 h 2615610"/>
              <a:gd name="connsiteX2" fmla="*/ 877186 w 1754372"/>
              <a:gd name="connsiteY2" fmla="*/ 2615610 h 2615610"/>
              <a:gd name="connsiteX3" fmla="*/ 0 w 1754372"/>
              <a:gd name="connsiteY3" fmla="*/ 1307805 h 2615610"/>
              <a:gd name="connsiteX4" fmla="*/ 968626 w 1754372"/>
              <a:gd name="connsiteY4" fmla="*/ 91440 h 2615610"/>
              <a:gd name="connsiteX0" fmla="*/ 878181 w 1755367"/>
              <a:gd name="connsiteY0" fmla="*/ 0 h 2615610"/>
              <a:gd name="connsiteX1" fmla="*/ 1755367 w 1755367"/>
              <a:gd name="connsiteY1" fmla="*/ 1307805 h 2615610"/>
              <a:gd name="connsiteX2" fmla="*/ 878181 w 1755367"/>
              <a:gd name="connsiteY2" fmla="*/ 2615610 h 2615610"/>
              <a:gd name="connsiteX3" fmla="*/ 995 w 1755367"/>
              <a:gd name="connsiteY3" fmla="*/ 1307805 h 2615610"/>
              <a:gd name="connsiteX4" fmla="*/ 1022784 w 1755367"/>
              <a:gd name="connsiteY4" fmla="*/ 187721 h 261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367" h="2615610">
                <a:moveTo>
                  <a:pt x="878181" y="0"/>
                </a:moveTo>
                <a:cubicBezTo>
                  <a:pt x="1362637" y="0"/>
                  <a:pt x="1755367" y="585524"/>
                  <a:pt x="1755367" y="1307805"/>
                </a:cubicBezTo>
                <a:cubicBezTo>
                  <a:pt x="1755367" y="2030086"/>
                  <a:pt x="1362637" y="2615610"/>
                  <a:pt x="878181" y="2615610"/>
                </a:cubicBezTo>
                <a:cubicBezTo>
                  <a:pt x="393725" y="2615610"/>
                  <a:pt x="-23106" y="1712453"/>
                  <a:pt x="995" y="1307805"/>
                </a:cubicBezTo>
                <a:cubicBezTo>
                  <a:pt x="25096" y="903157"/>
                  <a:pt x="446888" y="96281"/>
                  <a:pt x="1022784" y="187721"/>
                </a:cubicBezTo>
              </a:path>
            </a:pathLst>
          </a:custGeom>
          <a:noFill/>
          <a:ln w="38100">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82605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rotWithShape="1">
          <a:blip r:embed="rId3" cstate="hqprint">
            <a:extLst>
              <a:ext uri="{28A0092B-C50C-407E-A947-70E740481C1C}">
                <a14:useLocalDpi xmlns:a14="http://schemas.microsoft.com/office/drawing/2010/main" val="0"/>
              </a:ext>
            </a:extLst>
          </a:blip>
          <a:srcRect t="14701" r="59582" b="34120"/>
          <a:stretch/>
        </p:blipFill>
        <p:spPr bwMode="auto">
          <a:xfrm>
            <a:off x="1107191" y="2335698"/>
            <a:ext cx="8727690" cy="2236302"/>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809136" y="1511700"/>
            <a:ext cx="10494499" cy="762392"/>
          </a:xfrm>
        </p:spPr>
        <p:txBody>
          <a:bodyPr>
            <a:normAutofit/>
          </a:bodyPr>
          <a:lstStyle/>
          <a:p>
            <a:pPr>
              <a:spcAft>
                <a:spcPts val="1800"/>
              </a:spcAft>
              <a:buClr>
                <a:srgbClr val="4A66AC"/>
              </a:buClr>
            </a:pPr>
            <a:r>
              <a:rPr lang="en-CA" dirty="0"/>
              <a:t>The Daily Log – Record of a POC Test</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 name="TextBox 13">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sp>
        <p:nvSpPr>
          <p:cNvPr id="3" name="Rectangle 2"/>
          <p:cNvSpPr/>
          <p:nvPr/>
        </p:nvSpPr>
        <p:spPr>
          <a:xfrm>
            <a:off x="1421295" y="2743200"/>
            <a:ext cx="4065105" cy="1765006"/>
          </a:xfrm>
          <a:prstGeom prst="rect">
            <a:avLst/>
          </a:prstGeom>
          <a:noFill/>
          <a:ln w="57150">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Subtitle 2">
            <a:extLst>
              <a:ext uri="{FF2B5EF4-FFF2-40B4-BE49-F238E27FC236}">
                <a16:creationId xmlns:a16="http://schemas.microsoft.com/office/drawing/2014/main" id="{8365A299-7067-41F3-96D1-6126C68ADEA1}"/>
              </a:ext>
            </a:extLst>
          </p:cNvPr>
          <p:cNvSpPr txBox="1">
            <a:spLocks/>
          </p:cNvSpPr>
          <p:nvPr/>
        </p:nvSpPr>
        <p:spPr>
          <a:xfrm>
            <a:off x="1201480" y="4671237"/>
            <a:ext cx="7006855" cy="186778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dirty="0"/>
              <a:t>Use these four fields for every test you do:</a:t>
            </a:r>
          </a:p>
          <a:p>
            <a:pPr marL="342900" indent="-342900">
              <a:spcBef>
                <a:spcPts val="800"/>
              </a:spcBef>
              <a:buClr>
                <a:srgbClr val="4A66AC"/>
              </a:buClr>
              <a:buFont typeface="Wingdings" panose="05000000000000000000" pitchFamily="2" charset="2"/>
              <a:buChar char="§"/>
            </a:pPr>
            <a:r>
              <a:rPr lang="en-US" sz="2000" dirty="0"/>
              <a:t>When you did the test</a:t>
            </a:r>
          </a:p>
          <a:p>
            <a:pPr marL="342900" indent="-342900">
              <a:spcBef>
                <a:spcPts val="800"/>
              </a:spcBef>
              <a:buClr>
                <a:srgbClr val="4A66AC"/>
              </a:buClr>
              <a:buFont typeface="Wingdings" panose="05000000000000000000" pitchFamily="2" charset="2"/>
              <a:buChar char="§"/>
            </a:pPr>
            <a:r>
              <a:rPr lang="en-US" sz="2000" dirty="0"/>
              <a:t>Who you did the test for (anonymous testing number)</a:t>
            </a:r>
          </a:p>
          <a:p>
            <a:pPr marL="342900" indent="-342900">
              <a:spcBef>
                <a:spcPts val="800"/>
              </a:spcBef>
              <a:buClr>
                <a:srgbClr val="4A66AC"/>
              </a:buClr>
              <a:buFont typeface="Wingdings" panose="05000000000000000000" pitchFamily="2" charset="2"/>
              <a:buChar char="§"/>
            </a:pPr>
            <a:r>
              <a:rPr lang="en-US" sz="2000" dirty="0"/>
              <a:t>The risk factors (usually abbreviated i.e. MSM, ACB, PWID, etc.)</a:t>
            </a:r>
          </a:p>
          <a:p>
            <a:pPr marL="342900" indent="-342900">
              <a:spcBef>
                <a:spcPts val="800"/>
              </a:spcBef>
              <a:buClr>
                <a:srgbClr val="4A66AC"/>
              </a:buClr>
              <a:buFont typeface="Wingdings" panose="05000000000000000000" pitchFamily="2" charset="2"/>
              <a:buChar char="§"/>
            </a:pPr>
            <a:r>
              <a:rPr lang="en-US" sz="2000" dirty="0"/>
              <a:t>The lot number and expiry date of the kit you used</a:t>
            </a:r>
          </a:p>
          <a:p>
            <a:pPr marL="342900" indent="-342900">
              <a:spcBef>
                <a:spcPts val="800"/>
              </a:spcBef>
              <a:buClr>
                <a:srgbClr val="4A66AC"/>
              </a:buClr>
              <a:buFont typeface="Wingdings" panose="05000000000000000000" pitchFamily="2" charset="2"/>
              <a:buChar char="§"/>
            </a:pPr>
            <a:endParaRPr lang="en-US" sz="2000" dirty="0"/>
          </a:p>
        </p:txBody>
      </p:sp>
      <p:sp>
        <p:nvSpPr>
          <p:cNvPr id="21" name="Left Brace 20"/>
          <p:cNvSpPr/>
          <p:nvPr/>
        </p:nvSpPr>
        <p:spPr>
          <a:xfrm flipH="1">
            <a:off x="8059478" y="5374304"/>
            <a:ext cx="138223" cy="622459"/>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Subtitle 2">
            <a:extLst>
              <a:ext uri="{FF2B5EF4-FFF2-40B4-BE49-F238E27FC236}">
                <a16:creationId xmlns:a16="http://schemas.microsoft.com/office/drawing/2014/main" id="{8365A299-7067-41F3-96D1-6126C68ADEA1}"/>
              </a:ext>
            </a:extLst>
          </p:cNvPr>
          <p:cNvSpPr txBox="1">
            <a:spLocks/>
          </p:cNvSpPr>
          <p:nvPr/>
        </p:nvSpPr>
        <p:spPr>
          <a:xfrm>
            <a:off x="8469716" y="5339899"/>
            <a:ext cx="3587603" cy="11244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dirty="0"/>
              <a:t>For Proficiency Tests, practice testing, or errors/damage, write what the test was used for across these fields</a:t>
            </a:r>
          </a:p>
        </p:txBody>
      </p:sp>
      <p:sp>
        <p:nvSpPr>
          <p:cNvPr id="23" name="Subtitle 2">
            <a:extLst>
              <a:ext uri="{FF2B5EF4-FFF2-40B4-BE49-F238E27FC236}">
                <a16:creationId xmlns:a16="http://schemas.microsoft.com/office/drawing/2014/main" id="{8365A299-7067-41F3-96D1-6126C68ADEA1}"/>
              </a:ext>
            </a:extLst>
          </p:cNvPr>
          <p:cNvSpPr txBox="1">
            <a:spLocks/>
          </p:cNvSpPr>
          <p:nvPr/>
        </p:nvSpPr>
        <p:spPr>
          <a:xfrm>
            <a:off x="10160539" y="2498652"/>
            <a:ext cx="1882606" cy="24454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dirty="0"/>
              <a:t>Write the result in one of these three fields.</a:t>
            </a:r>
          </a:p>
          <a:p>
            <a:pPr>
              <a:spcBef>
                <a:spcPts val="800"/>
              </a:spcBef>
              <a:buClr>
                <a:srgbClr val="4A66AC"/>
              </a:buClr>
            </a:pPr>
            <a:r>
              <a:rPr lang="en-US" sz="2000" dirty="0"/>
              <a:t>If sending a sample to PHOL say yes in the last field, shown here.</a:t>
            </a:r>
          </a:p>
        </p:txBody>
      </p:sp>
      <p:cxnSp>
        <p:nvCxnSpPr>
          <p:cNvPr id="6" name="Straight Arrow Connector 5"/>
          <p:cNvCxnSpPr/>
          <p:nvPr/>
        </p:nvCxnSpPr>
        <p:spPr>
          <a:xfrm flipH="1">
            <a:off x="8050696" y="2774405"/>
            <a:ext cx="2167425" cy="157638"/>
          </a:xfrm>
          <a:prstGeom prst="straightConnector1">
            <a:avLst/>
          </a:prstGeom>
          <a:ln w="38100">
            <a:solidFill>
              <a:srgbClr val="4A66A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173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rotWithShape="1">
          <a:blip r:embed="rId3" cstate="print">
            <a:extLst>
              <a:ext uri="{28A0092B-C50C-407E-A947-70E740481C1C}">
                <a14:useLocalDpi xmlns:a14="http://schemas.microsoft.com/office/drawing/2010/main" val="0"/>
              </a:ext>
            </a:extLst>
          </a:blip>
          <a:srcRect l="34439" t="14700" r="2534" b="33988"/>
          <a:stretch/>
        </p:blipFill>
        <p:spPr bwMode="auto">
          <a:xfrm>
            <a:off x="1590259" y="2375453"/>
            <a:ext cx="8547654" cy="2285999"/>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1141859" cy="762392"/>
          </a:xfrm>
        </p:spPr>
        <p:txBody>
          <a:bodyPr>
            <a:normAutofit fontScale="90000"/>
          </a:bodyPr>
          <a:lstStyle/>
          <a:p>
            <a:pPr>
              <a:spcAft>
                <a:spcPts val="1800"/>
              </a:spcAft>
              <a:buClr>
                <a:srgbClr val="4A66AC"/>
              </a:buClr>
            </a:pPr>
            <a:r>
              <a:rPr lang="en-CA" dirty="0"/>
              <a:t>The Daily Log – Record of a Sample Sent to PHOL</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 name="TextBox 13">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sp>
        <p:nvSpPr>
          <p:cNvPr id="23" name="Subtitle 2">
            <a:extLst>
              <a:ext uri="{FF2B5EF4-FFF2-40B4-BE49-F238E27FC236}">
                <a16:creationId xmlns:a16="http://schemas.microsoft.com/office/drawing/2014/main" id="{8365A299-7067-41F3-96D1-6126C68ADEA1}"/>
              </a:ext>
            </a:extLst>
          </p:cNvPr>
          <p:cNvSpPr txBox="1">
            <a:spLocks/>
          </p:cNvSpPr>
          <p:nvPr/>
        </p:nvSpPr>
        <p:spPr>
          <a:xfrm>
            <a:off x="10105990" y="4057939"/>
            <a:ext cx="1882606" cy="3721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dirty="0"/>
              <a:t>Date and sign.</a:t>
            </a:r>
          </a:p>
        </p:txBody>
      </p:sp>
      <p:sp>
        <p:nvSpPr>
          <p:cNvPr id="18" name="Subtitle 2">
            <a:extLst>
              <a:ext uri="{FF2B5EF4-FFF2-40B4-BE49-F238E27FC236}">
                <a16:creationId xmlns:a16="http://schemas.microsoft.com/office/drawing/2014/main" id="{8365A299-7067-41F3-96D1-6126C68ADEA1}"/>
              </a:ext>
            </a:extLst>
          </p:cNvPr>
          <p:cNvSpPr txBox="1">
            <a:spLocks/>
          </p:cNvSpPr>
          <p:nvPr/>
        </p:nvSpPr>
        <p:spPr>
          <a:xfrm>
            <a:off x="248093" y="4958317"/>
            <a:ext cx="1410586" cy="15981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dirty="0"/>
              <a:t>Say yes if a sample is sent to PHOL</a:t>
            </a:r>
          </a:p>
        </p:txBody>
      </p:sp>
      <p:sp>
        <p:nvSpPr>
          <p:cNvPr id="19" name="Subtitle 2">
            <a:extLst>
              <a:ext uri="{FF2B5EF4-FFF2-40B4-BE49-F238E27FC236}">
                <a16:creationId xmlns:a16="http://schemas.microsoft.com/office/drawing/2014/main" id="{8365A299-7067-41F3-96D1-6126C68ADEA1}"/>
              </a:ext>
            </a:extLst>
          </p:cNvPr>
          <p:cNvSpPr txBox="1">
            <a:spLocks/>
          </p:cNvSpPr>
          <p:nvPr/>
        </p:nvSpPr>
        <p:spPr>
          <a:xfrm>
            <a:off x="1956177" y="5259868"/>
            <a:ext cx="2278912" cy="15981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dirty="0"/>
              <a:t>Most commonly you will do this if the client is testing early in the window period</a:t>
            </a:r>
          </a:p>
        </p:txBody>
      </p:sp>
      <p:sp>
        <p:nvSpPr>
          <p:cNvPr id="20" name="Left Brace 19"/>
          <p:cNvSpPr/>
          <p:nvPr/>
        </p:nvSpPr>
        <p:spPr>
          <a:xfrm rot="16200000">
            <a:off x="4659142" y="3848753"/>
            <a:ext cx="461823" cy="2345638"/>
          </a:xfrm>
          <a:prstGeom prst="leftBrace">
            <a:avLst>
              <a:gd name="adj1" fmla="val 8333"/>
              <a:gd name="adj2" fmla="val 8024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24" name="Straight Arrow Connector 23"/>
          <p:cNvCxnSpPr/>
          <p:nvPr/>
        </p:nvCxnSpPr>
        <p:spPr>
          <a:xfrm flipV="1">
            <a:off x="999460" y="4369983"/>
            <a:ext cx="754913" cy="616687"/>
          </a:xfrm>
          <a:prstGeom prst="straightConnector1">
            <a:avLst/>
          </a:prstGeom>
          <a:ln w="38100">
            <a:solidFill>
              <a:srgbClr val="4A66AC"/>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817628" y="4465674"/>
            <a:ext cx="99237" cy="822253"/>
          </a:xfrm>
          <a:prstGeom prst="straightConnector1">
            <a:avLst/>
          </a:prstGeom>
          <a:ln w="38100">
            <a:solidFill>
              <a:srgbClr val="4A66AC"/>
            </a:solidFill>
            <a:tailEnd type="triangle"/>
          </a:ln>
        </p:spPr>
        <p:style>
          <a:lnRef idx="1">
            <a:schemeClr val="accent1"/>
          </a:lnRef>
          <a:fillRef idx="0">
            <a:schemeClr val="accent1"/>
          </a:fillRef>
          <a:effectRef idx="0">
            <a:schemeClr val="accent1"/>
          </a:effectRef>
          <a:fontRef idx="minor">
            <a:schemeClr val="tx1"/>
          </a:fontRef>
        </p:style>
      </p:cxnSp>
      <p:sp>
        <p:nvSpPr>
          <p:cNvPr id="26" name="Subtitle 2">
            <a:extLst>
              <a:ext uri="{FF2B5EF4-FFF2-40B4-BE49-F238E27FC236}">
                <a16:creationId xmlns:a16="http://schemas.microsoft.com/office/drawing/2014/main" id="{8365A299-7067-41F3-96D1-6126C68ADEA1}"/>
              </a:ext>
            </a:extLst>
          </p:cNvPr>
          <p:cNvSpPr txBox="1">
            <a:spLocks/>
          </p:cNvSpPr>
          <p:nvPr/>
        </p:nvSpPr>
        <p:spPr>
          <a:xfrm>
            <a:off x="4439965" y="5444166"/>
            <a:ext cx="2700670" cy="15981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dirty="0"/>
              <a:t>Use the results that return to you from PHOL (1 week) to complete these fields.</a:t>
            </a:r>
          </a:p>
        </p:txBody>
      </p:sp>
      <p:sp>
        <p:nvSpPr>
          <p:cNvPr id="27" name="Left Brace 26"/>
          <p:cNvSpPr/>
          <p:nvPr/>
        </p:nvSpPr>
        <p:spPr>
          <a:xfrm rot="16200000">
            <a:off x="7117272" y="3807541"/>
            <a:ext cx="125279" cy="2079504"/>
          </a:xfrm>
          <a:prstGeom prst="leftBrace">
            <a:avLst>
              <a:gd name="adj1" fmla="val 8333"/>
              <a:gd name="adj2" fmla="val 8024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8" name="Subtitle 2">
            <a:extLst>
              <a:ext uri="{FF2B5EF4-FFF2-40B4-BE49-F238E27FC236}">
                <a16:creationId xmlns:a16="http://schemas.microsoft.com/office/drawing/2014/main" id="{8365A299-7067-41F3-96D1-6126C68ADEA1}"/>
              </a:ext>
            </a:extLst>
          </p:cNvPr>
          <p:cNvSpPr txBox="1">
            <a:spLocks/>
          </p:cNvSpPr>
          <p:nvPr/>
        </p:nvSpPr>
        <p:spPr>
          <a:xfrm>
            <a:off x="7423954" y="5111012"/>
            <a:ext cx="4217581" cy="15981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dirty="0"/>
              <a:t>Record differences between POC and PHOL results. These fields may be completed by the Quality Assurance Lead at your site when preparing the monthly summary report. </a:t>
            </a:r>
            <a:r>
              <a:rPr lang="en-US" sz="2000" b="1" dirty="0">
                <a:solidFill>
                  <a:srgbClr val="4A66AC"/>
                </a:solidFill>
              </a:rPr>
              <a:t>Ask about the practice at your site.</a:t>
            </a:r>
          </a:p>
        </p:txBody>
      </p:sp>
    </p:spTree>
    <p:extLst>
      <p:ext uri="{BB962C8B-B14F-4D97-AF65-F5344CB8AC3E}">
        <p14:creationId xmlns:p14="http://schemas.microsoft.com/office/powerpoint/2010/main" val="746586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en-CA" dirty="0"/>
              <a:t>The Daily Log</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 name="TextBox 13">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sp>
        <p:nvSpPr>
          <p:cNvPr id="18" name="Subtitle 2">
            <a:extLst>
              <a:ext uri="{FF2B5EF4-FFF2-40B4-BE49-F238E27FC236}">
                <a16:creationId xmlns:a16="http://schemas.microsoft.com/office/drawing/2014/main" id="{8365A299-7067-41F3-96D1-6126C68ADEA1}"/>
              </a:ext>
            </a:extLst>
          </p:cNvPr>
          <p:cNvSpPr txBox="1">
            <a:spLocks/>
          </p:cNvSpPr>
          <p:nvPr/>
        </p:nvSpPr>
        <p:spPr>
          <a:xfrm>
            <a:off x="762001" y="4911945"/>
            <a:ext cx="11429999" cy="194605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200" dirty="0"/>
              <a:t>Record keeping in the Daily Log matters because:</a:t>
            </a:r>
          </a:p>
          <a:p>
            <a:pPr marL="342900" indent="-342900">
              <a:spcBef>
                <a:spcPts val="800"/>
              </a:spcBef>
              <a:buClr>
                <a:srgbClr val="4A66AC"/>
              </a:buClr>
              <a:buFont typeface="Wingdings" panose="05000000000000000000" pitchFamily="2" charset="2"/>
              <a:buChar char="v"/>
            </a:pPr>
            <a:r>
              <a:rPr lang="en-US" sz="2200" dirty="0"/>
              <a:t>It lets you track what has been sent to PHOL for testing, to ensure all sent samples have a result returned</a:t>
            </a:r>
          </a:p>
          <a:p>
            <a:pPr marL="342900" indent="-342900">
              <a:spcBef>
                <a:spcPts val="800"/>
              </a:spcBef>
              <a:buClr>
                <a:srgbClr val="4A66AC"/>
              </a:buClr>
              <a:buFont typeface="Wingdings" panose="05000000000000000000" pitchFamily="2" charset="2"/>
              <a:buChar char="v"/>
            </a:pPr>
            <a:r>
              <a:rPr lang="en-US" sz="2200" dirty="0"/>
              <a:t>It helps track the number of test kits used at your site, a total required when ordering new kits through the Inventory Management portal (www.hivpoct.ca) </a:t>
            </a:r>
          </a:p>
          <a:p>
            <a:pPr marL="342900" indent="-342900">
              <a:spcBef>
                <a:spcPts val="800"/>
              </a:spcBef>
              <a:buClr>
                <a:srgbClr val="4A66AC"/>
              </a:buClr>
              <a:buFont typeface="Wingdings" panose="05000000000000000000" pitchFamily="2" charset="2"/>
              <a:buChar char="v"/>
            </a:pPr>
            <a:r>
              <a:rPr lang="en-US" sz="2200" dirty="0"/>
              <a:t>The log assists with quality assurance at your site, helping to identify any discrepancies between the POC test results you record and PHOL findings</a:t>
            </a:r>
          </a:p>
          <a:p>
            <a:pPr>
              <a:spcBef>
                <a:spcPts val="800"/>
              </a:spcBef>
              <a:buClr>
                <a:srgbClr val="4A66AC"/>
              </a:buClr>
            </a:pPr>
            <a:endParaRPr lang="en-US" sz="2000" dirty="0"/>
          </a:p>
        </p:txBody>
      </p:sp>
      <p:pic>
        <p:nvPicPr>
          <p:cNvPr id="10" name="Picture 9"/>
          <p:cNvPicPr/>
          <p:nvPr/>
        </p:nvPicPr>
        <p:blipFill rotWithShape="1">
          <a:blip r:embed="rId3" cstate="print">
            <a:extLst>
              <a:ext uri="{28A0092B-C50C-407E-A947-70E740481C1C}">
                <a14:useLocalDpi xmlns:a14="http://schemas.microsoft.com/office/drawing/2010/main" val="0"/>
              </a:ext>
            </a:extLst>
          </a:blip>
          <a:srcRect t="14701" r="2534" b="13908"/>
          <a:stretch/>
        </p:blipFill>
        <p:spPr bwMode="auto">
          <a:xfrm>
            <a:off x="948164" y="2385393"/>
            <a:ext cx="10958914" cy="22959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3572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67300" y="1447673"/>
            <a:ext cx="10494499" cy="762392"/>
          </a:xfrm>
        </p:spPr>
        <p:txBody>
          <a:bodyPr>
            <a:normAutofit/>
          </a:bodyPr>
          <a:lstStyle/>
          <a:p>
            <a:pPr>
              <a:spcAft>
                <a:spcPts val="1800"/>
              </a:spcAft>
              <a:buClr>
                <a:srgbClr val="4A66AC"/>
              </a:buClr>
            </a:pPr>
            <a:r>
              <a:rPr lang="en-CA" dirty="0"/>
              <a:t>Anonymous HIV Serology Requisition</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830715" y="2390528"/>
            <a:ext cx="7377113" cy="4467472"/>
          </a:xfrm>
        </p:spPr>
        <p:txBody>
          <a:bodyPr>
            <a:normAutofit fontScale="92500"/>
          </a:bodyPr>
          <a:lstStyle/>
          <a:p>
            <a:pPr>
              <a:lnSpc>
                <a:spcPct val="110000"/>
              </a:lnSpc>
              <a:spcBef>
                <a:spcPts val="0"/>
              </a:spcBef>
              <a:spcAft>
                <a:spcPts val="600"/>
              </a:spcAft>
              <a:buClr>
                <a:srgbClr val="4A66AC"/>
              </a:buClr>
            </a:pPr>
            <a:r>
              <a:rPr lang="en-CA" sz="2200" dirty="0"/>
              <a:t>This form is used </a:t>
            </a:r>
            <a:r>
              <a:rPr lang="en-CA" sz="2200" b="1" dirty="0">
                <a:solidFill>
                  <a:srgbClr val="4A66AC"/>
                </a:solidFill>
              </a:rPr>
              <a:t>ONLY BY DESIGNATED ANONYMOUS TEST SITES.   </a:t>
            </a:r>
            <a:endParaRPr lang="en-CA" sz="2200" b="1" dirty="0" smtClean="0">
              <a:solidFill>
                <a:srgbClr val="4A66AC"/>
              </a:solidFill>
            </a:endParaRPr>
          </a:p>
          <a:p>
            <a:pPr>
              <a:lnSpc>
                <a:spcPct val="110000"/>
              </a:lnSpc>
              <a:spcBef>
                <a:spcPts val="0"/>
              </a:spcBef>
              <a:spcAft>
                <a:spcPts val="600"/>
              </a:spcAft>
              <a:buClr>
                <a:srgbClr val="4A66AC"/>
              </a:buClr>
            </a:pPr>
            <a:r>
              <a:rPr lang="en-US" sz="2200" dirty="0" smtClean="0"/>
              <a:t>This is the only form that should be used when the client is requesting anonymous testing including:</a:t>
            </a:r>
          </a:p>
          <a:p>
            <a:pPr marL="342900" indent="-342900">
              <a:lnSpc>
                <a:spcPct val="100000"/>
              </a:lnSpc>
              <a:spcBef>
                <a:spcPts val="0"/>
              </a:spcBef>
              <a:spcAft>
                <a:spcPts val="200"/>
              </a:spcAft>
              <a:buClr>
                <a:srgbClr val="4A66AC"/>
              </a:buClr>
              <a:buFont typeface="Arial" panose="020B0604020202020204" pitchFamily="34" charset="0"/>
              <a:buChar char="•"/>
            </a:pPr>
            <a:r>
              <a:rPr lang="en-US" dirty="0"/>
              <a:t>Rapid POC testing done at your site</a:t>
            </a:r>
          </a:p>
          <a:p>
            <a:pPr marL="342900" indent="-342900">
              <a:lnSpc>
                <a:spcPct val="100000"/>
              </a:lnSpc>
              <a:spcBef>
                <a:spcPts val="0"/>
              </a:spcBef>
              <a:spcAft>
                <a:spcPts val="200"/>
              </a:spcAft>
              <a:buClr>
                <a:srgbClr val="4A66AC"/>
              </a:buClr>
              <a:buFont typeface="Arial" panose="020B0604020202020204" pitchFamily="34" charset="0"/>
              <a:buChar char="•"/>
            </a:pPr>
            <a:r>
              <a:rPr lang="en-US" dirty="0"/>
              <a:t>Laboratory testing from the Public Health Ontario Laboratory (PHOL</a:t>
            </a:r>
            <a:r>
              <a:rPr lang="en-US" dirty="0" smtClean="0"/>
              <a:t>)</a:t>
            </a:r>
            <a:endParaRPr lang="en-CA" sz="2200" dirty="0" smtClean="0"/>
          </a:p>
          <a:p>
            <a:pPr>
              <a:lnSpc>
                <a:spcPct val="110000"/>
              </a:lnSpc>
              <a:spcBef>
                <a:spcPts val="800"/>
              </a:spcBef>
              <a:buClr>
                <a:srgbClr val="4A66AC"/>
              </a:buClr>
            </a:pPr>
            <a:r>
              <a:rPr lang="en-US" sz="2200" dirty="0" smtClean="0"/>
              <a:t>Whenever </a:t>
            </a:r>
            <a:r>
              <a:rPr lang="en-US" sz="2200" dirty="0"/>
              <a:t>you do a valid POC test, you </a:t>
            </a:r>
            <a:r>
              <a:rPr lang="en-US" sz="2200" u="sng" dirty="0"/>
              <a:t>must </a:t>
            </a:r>
            <a:r>
              <a:rPr lang="en-US" sz="2200" dirty="0"/>
              <a:t>submit a form to </a:t>
            </a:r>
            <a:r>
              <a:rPr lang="en-US" sz="2200" dirty="0" smtClean="0"/>
              <a:t>PHOL. </a:t>
            </a:r>
            <a:r>
              <a:rPr lang="en-US" sz="2200" dirty="0"/>
              <a:t>Be sure to complete the form and </a:t>
            </a:r>
            <a:r>
              <a:rPr lang="en-US" sz="2200" b="1" dirty="0"/>
              <a:t>all of its fields </a:t>
            </a:r>
            <a:r>
              <a:rPr lang="en-US" sz="2200" dirty="0"/>
              <a:t>in full. </a:t>
            </a:r>
          </a:p>
          <a:p>
            <a:pPr>
              <a:lnSpc>
                <a:spcPct val="110000"/>
              </a:lnSpc>
              <a:spcBef>
                <a:spcPts val="800"/>
              </a:spcBef>
              <a:buClr>
                <a:srgbClr val="4A66AC"/>
              </a:buClr>
            </a:pPr>
            <a:r>
              <a:rPr lang="en-US" sz="2200" dirty="0"/>
              <a:t>You only submit </a:t>
            </a:r>
            <a:r>
              <a:rPr lang="en-US" sz="2200" b="1" dirty="0"/>
              <a:t>ONE</a:t>
            </a:r>
            <a:r>
              <a:rPr lang="en-US" sz="2200" dirty="0"/>
              <a:t> form for each client, even if you are reporting a POC test result and requesting a follow-up test for confirmation or further window period screening.</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60027" y="2210803"/>
            <a:ext cx="3330180" cy="4316997"/>
          </a:xfrm>
          <a:prstGeom prst="rect">
            <a:avLst/>
          </a:prstGeom>
        </p:spPr>
      </p:pic>
      <p:sp>
        <p:nvSpPr>
          <p:cNvPr id="9" name="TextBox 8">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spTree>
    <p:extLst>
      <p:ext uri="{BB962C8B-B14F-4D97-AF65-F5344CB8AC3E}">
        <p14:creationId xmlns:p14="http://schemas.microsoft.com/office/powerpoint/2010/main" val="259237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en-CA" dirty="0"/>
              <a:t>Anonymous HIV Serology Requisition</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1083365" y="2786319"/>
            <a:ext cx="5844209" cy="3047951"/>
          </a:xfrm>
        </p:spPr>
        <p:txBody>
          <a:bodyPr>
            <a:normAutofit/>
          </a:bodyPr>
          <a:lstStyle/>
          <a:p>
            <a:pPr marL="342900" indent="-342900">
              <a:lnSpc>
                <a:spcPct val="100000"/>
              </a:lnSpc>
              <a:spcBef>
                <a:spcPts val="1200"/>
              </a:spcBef>
              <a:buClr>
                <a:srgbClr val="4A66AC"/>
              </a:buClr>
              <a:buFont typeface="Wingdings" panose="05000000000000000000" pitchFamily="2" charset="2"/>
              <a:buChar char="v"/>
            </a:pPr>
            <a:r>
              <a:rPr lang="en-US" sz="2000" dirty="0"/>
              <a:t>Your clinic will most often have pre-printed forms with this portion complete. </a:t>
            </a:r>
          </a:p>
          <a:p>
            <a:pPr marL="342900" indent="-342900">
              <a:lnSpc>
                <a:spcPct val="100000"/>
              </a:lnSpc>
              <a:spcBef>
                <a:spcPts val="1200"/>
              </a:spcBef>
              <a:buClr>
                <a:srgbClr val="4A66AC"/>
              </a:buClr>
              <a:buFont typeface="Wingdings" panose="05000000000000000000" pitchFamily="2" charset="2"/>
              <a:buChar char="v"/>
            </a:pPr>
            <a:r>
              <a:rPr lang="en-US" sz="2000" dirty="0"/>
              <a:t>If you need to complete it by hand, the doctor’s name is the person who holds your site’s medical directive and their CPSO# is used.</a:t>
            </a:r>
          </a:p>
          <a:p>
            <a:pPr>
              <a:lnSpc>
                <a:spcPct val="100000"/>
              </a:lnSpc>
              <a:spcBef>
                <a:spcPts val="1200"/>
              </a:spcBef>
              <a:buClr>
                <a:srgbClr val="4A66AC"/>
              </a:buClr>
            </a:pPr>
            <a:r>
              <a:rPr lang="en-US" sz="2000" dirty="0"/>
              <a:t>Where do you get forms when you need them (or more when you run out)? Ask about the practice at your site.</a:t>
            </a:r>
          </a:p>
          <a:p>
            <a:pPr>
              <a:spcBef>
                <a:spcPts val="800"/>
              </a:spcBef>
              <a:buClr>
                <a:srgbClr val="4A66AC"/>
              </a:buClr>
            </a:pPr>
            <a:endParaRPr lang="en-US" sz="200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 name="TextBox 13">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grpSp>
        <p:nvGrpSpPr>
          <p:cNvPr id="33" name="Group 32"/>
          <p:cNvGrpSpPr/>
          <p:nvPr/>
        </p:nvGrpSpPr>
        <p:grpSpPr>
          <a:xfrm>
            <a:off x="7593496" y="2518569"/>
            <a:ext cx="3900671" cy="3941866"/>
            <a:chOff x="8274911" y="2604294"/>
            <a:chExt cx="3133531" cy="3032125"/>
          </a:xfrm>
        </p:grpSpPr>
        <p:grpSp>
          <p:nvGrpSpPr>
            <p:cNvPr id="12" name="Group 11"/>
            <p:cNvGrpSpPr/>
            <p:nvPr/>
          </p:nvGrpSpPr>
          <p:grpSpPr>
            <a:xfrm>
              <a:off x="8274911" y="2604294"/>
              <a:ext cx="3133531" cy="3032125"/>
              <a:chOff x="8201093" y="2273300"/>
              <a:chExt cx="3133531" cy="3032125"/>
            </a:xfrm>
          </p:grpSpPr>
          <p:pic>
            <p:nvPicPr>
              <p:cNvPr id="17" name="Picture 16"/>
              <p:cNvPicPr>
                <a:picLocks noChangeAspect="1"/>
              </p:cNvPicPr>
              <p:nvPr/>
            </p:nvPicPr>
            <p:blipFill rotWithShape="1">
              <a:blip r:embed="rId3" cstate="hqprint">
                <a:extLst>
                  <a:ext uri="{28A0092B-C50C-407E-A947-70E740481C1C}">
                    <a14:useLocalDpi xmlns:a14="http://schemas.microsoft.com/office/drawing/2010/main" val="0"/>
                  </a:ext>
                </a:extLst>
              </a:blip>
              <a:srcRect r="49439" b="62259"/>
              <a:stretch/>
            </p:blipFill>
            <p:spPr>
              <a:xfrm>
                <a:off x="8201093" y="2273300"/>
                <a:ext cx="3133531" cy="3032125"/>
              </a:xfrm>
              <a:prstGeom prst="rect">
                <a:avLst/>
              </a:prstGeom>
            </p:spPr>
          </p:pic>
          <p:sp>
            <p:nvSpPr>
              <p:cNvPr id="9" name="Rectangle 8"/>
              <p:cNvSpPr/>
              <p:nvPr/>
            </p:nvSpPr>
            <p:spPr>
              <a:xfrm>
                <a:off x="9613937" y="4692004"/>
                <a:ext cx="1175507" cy="99072"/>
              </a:xfrm>
              <a:prstGeom prst="rect">
                <a:avLst/>
              </a:prstGeom>
              <a:solidFill>
                <a:srgbClr val="D7FFC8"/>
              </a:solidFill>
              <a:ln>
                <a:solidFill>
                  <a:srgbClr val="D7F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8629650" y="3705226"/>
                <a:ext cx="2200718" cy="657224"/>
              </a:xfrm>
              <a:prstGeom prst="rect">
                <a:avLst/>
              </a:prstGeom>
              <a:solidFill>
                <a:srgbClr val="D7FFC8"/>
              </a:solidFill>
              <a:ln>
                <a:solidFill>
                  <a:srgbClr val="D7F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8659056" y="4939654"/>
                <a:ext cx="2173250" cy="139552"/>
              </a:xfrm>
              <a:prstGeom prst="rect">
                <a:avLst/>
              </a:prstGeom>
              <a:solidFill>
                <a:srgbClr val="D7FFC8"/>
              </a:solidFill>
              <a:ln>
                <a:solidFill>
                  <a:srgbClr val="D7F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8673344" y="5177780"/>
                <a:ext cx="2330412" cy="91927"/>
              </a:xfrm>
              <a:prstGeom prst="rect">
                <a:avLst/>
              </a:prstGeom>
              <a:solidFill>
                <a:srgbClr val="D7FFC8"/>
              </a:solidFill>
              <a:ln>
                <a:solidFill>
                  <a:srgbClr val="D7F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23" name="Straight Connector 22"/>
            <p:cNvCxnSpPr/>
            <p:nvPr/>
          </p:nvCxnSpPr>
          <p:spPr>
            <a:xfrm>
              <a:off x="9663113" y="5072063"/>
              <a:ext cx="1235868" cy="4762"/>
            </a:xfrm>
            <a:prstGeom prst="line">
              <a:avLst/>
            </a:prstGeom>
            <a:ln>
              <a:solidFill>
                <a:srgbClr val="23321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617745" y="5345907"/>
              <a:ext cx="2633661" cy="7143"/>
            </a:xfrm>
            <a:prstGeom prst="line">
              <a:avLst/>
            </a:prstGeom>
            <a:ln>
              <a:solidFill>
                <a:srgbClr val="23321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765382" y="5500688"/>
              <a:ext cx="1166812" cy="0"/>
            </a:xfrm>
            <a:prstGeom prst="line">
              <a:avLst/>
            </a:prstGeom>
            <a:ln>
              <a:solidFill>
                <a:srgbClr val="23321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136982" y="5514975"/>
              <a:ext cx="1166812" cy="0"/>
            </a:xfrm>
            <a:prstGeom prst="line">
              <a:avLst/>
            </a:prstGeom>
            <a:ln>
              <a:solidFill>
                <a:srgbClr val="23321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696326" y="5584032"/>
              <a:ext cx="2495549" cy="9524"/>
            </a:xfrm>
            <a:prstGeom prst="line">
              <a:avLst/>
            </a:prstGeom>
            <a:ln>
              <a:solidFill>
                <a:srgbClr val="23321D"/>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686926" y="5014913"/>
              <a:ext cx="1531143" cy="9525"/>
            </a:xfrm>
            <a:prstGeom prst="line">
              <a:avLst/>
            </a:prstGeom>
            <a:ln>
              <a:solidFill>
                <a:srgbClr val="23321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929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en-CA" dirty="0"/>
              <a:t>Labelling and Anonymous Requisitions</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830716" y="2390527"/>
            <a:ext cx="7094084" cy="5098844"/>
          </a:xfrm>
        </p:spPr>
        <p:txBody>
          <a:bodyPr>
            <a:normAutofit fontScale="62500" lnSpcReduction="20000"/>
          </a:bodyPr>
          <a:lstStyle/>
          <a:p>
            <a:pPr>
              <a:lnSpc>
                <a:spcPct val="120000"/>
              </a:lnSpc>
              <a:spcBef>
                <a:spcPts val="0"/>
              </a:spcBef>
              <a:spcAft>
                <a:spcPts val="800"/>
              </a:spcAft>
              <a:buClr>
                <a:srgbClr val="4A66AC"/>
              </a:buClr>
            </a:pPr>
            <a:r>
              <a:rPr lang="en-US" sz="3200" dirty="0"/>
              <a:t>When using this form, the large numbers at the bottom are an important part of the process. They maintain the client’s </a:t>
            </a:r>
            <a:r>
              <a:rPr lang="en-US" sz="3200" dirty="0" smtClean="0"/>
              <a:t>anonymity </a:t>
            </a:r>
            <a:r>
              <a:rPr lang="en-US" sz="3200" dirty="0"/>
              <a:t>while ensuring the client gets accurate results:</a:t>
            </a:r>
          </a:p>
          <a:p>
            <a:pPr>
              <a:lnSpc>
                <a:spcPct val="120000"/>
              </a:lnSpc>
              <a:spcBef>
                <a:spcPts val="0"/>
              </a:spcBef>
              <a:spcAft>
                <a:spcPts val="200"/>
              </a:spcAft>
              <a:buClr>
                <a:srgbClr val="4A66AC"/>
              </a:buClr>
            </a:pPr>
            <a:r>
              <a:rPr lang="en-US" sz="3200" dirty="0"/>
              <a:t>Remove the peel-off sticker numbers. Use:</a:t>
            </a:r>
          </a:p>
          <a:p>
            <a:pPr marL="457200" indent="-457200">
              <a:lnSpc>
                <a:spcPct val="120000"/>
              </a:lnSpc>
              <a:spcBef>
                <a:spcPts val="0"/>
              </a:spcBef>
              <a:spcAft>
                <a:spcPts val="200"/>
              </a:spcAft>
              <a:buClr>
                <a:srgbClr val="4A66AC"/>
              </a:buClr>
              <a:buFont typeface="Arial" panose="020B0604020202020204" pitchFamily="34" charset="0"/>
              <a:buChar char="•"/>
            </a:pPr>
            <a:r>
              <a:rPr lang="en-US" sz="3200" dirty="0"/>
              <a:t>One to label the blood sample (if submitting)</a:t>
            </a:r>
          </a:p>
          <a:p>
            <a:pPr marL="457200" indent="-457200">
              <a:lnSpc>
                <a:spcPct val="120000"/>
              </a:lnSpc>
              <a:spcBef>
                <a:spcPts val="0"/>
              </a:spcBef>
              <a:spcAft>
                <a:spcPts val="200"/>
              </a:spcAft>
              <a:buClr>
                <a:srgbClr val="4A66AC"/>
              </a:buClr>
              <a:buFont typeface="Arial" panose="020B0604020202020204" pitchFamily="34" charset="0"/>
              <a:buChar char="•"/>
            </a:pPr>
            <a:r>
              <a:rPr lang="en-US" sz="3200" dirty="0"/>
              <a:t>One to label the POC testing membrane (if doing a POC </a:t>
            </a:r>
            <a:r>
              <a:rPr lang="en-US" sz="3200" dirty="0" smtClean="0"/>
              <a:t>test)</a:t>
            </a:r>
          </a:p>
          <a:p>
            <a:pPr marL="457200" indent="-457200">
              <a:lnSpc>
                <a:spcPct val="120000"/>
              </a:lnSpc>
              <a:spcBef>
                <a:spcPts val="0"/>
              </a:spcBef>
              <a:spcAft>
                <a:spcPts val="1200"/>
              </a:spcAft>
              <a:buClr>
                <a:srgbClr val="4A66AC"/>
              </a:buClr>
              <a:buFont typeface="Arial" panose="020B0604020202020204" pitchFamily="34" charset="0"/>
              <a:buChar char="•"/>
            </a:pPr>
            <a:r>
              <a:rPr lang="en-US" sz="3200" dirty="0" smtClean="0"/>
              <a:t>One </a:t>
            </a:r>
            <a:r>
              <a:rPr lang="en-US" sz="3200" dirty="0"/>
              <a:t>on the client’s take home card </a:t>
            </a:r>
          </a:p>
          <a:p>
            <a:pPr>
              <a:lnSpc>
                <a:spcPct val="120000"/>
              </a:lnSpc>
              <a:spcBef>
                <a:spcPts val="0"/>
              </a:spcBef>
              <a:spcAft>
                <a:spcPts val="800"/>
              </a:spcAft>
              <a:buClr>
                <a:srgbClr val="4A66AC"/>
              </a:buClr>
            </a:pPr>
            <a:r>
              <a:rPr lang="en-US" sz="3200" dirty="0"/>
              <a:t>The number of the blood sample and the requisition </a:t>
            </a:r>
            <a:r>
              <a:rPr lang="en-US" sz="3200" u="sng" dirty="0">
                <a:solidFill>
                  <a:srgbClr val="4A66AC"/>
                </a:solidFill>
              </a:rPr>
              <a:t>must match </a:t>
            </a:r>
            <a:r>
              <a:rPr lang="en-US" sz="3200" dirty="0"/>
              <a:t>or the lab will not process the specimen. Both the form and the sample must also have the date you collected this sample. </a:t>
            </a:r>
          </a:p>
          <a:p>
            <a:pPr>
              <a:lnSpc>
                <a:spcPct val="120000"/>
              </a:lnSpc>
              <a:spcBef>
                <a:spcPts val="0"/>
              </a:spcBef>
              <a:spcAft>
                <a:spcPts val="800"/>
              </a:spcAft>
              <a:buClr>
                <a:srgbClr val="4A66AC"/>
              </a:buClr>
            </a:pPr>
            <a:r>
              <a:rPr lang="en-US" sz="3200" dirty="0"/>
              <a:t>A client record folder should also be created using this number, and stored separately from any other records this client may </a:t>
            </a:r>
            <a:r>
              <a:rPr lang="en-US" sz="3200" dirty="0" smtClean="0"/>
              <a:t>have.</a:t>
            </a:r>
            <a:endParaRPr lang="en-US" sz="3200" dirty="0"/>
          </a:p>
          <a:p>
            <a:pPr lvl="1" algn="l">
              <a:spcBef>
                <a:spcPts val="800"/>
              </a:spcBef>
              <a:buClr>
                <a:srgbClr val="4A66AC"/>
              </a:buClr>
            </a:pPr>
            <a:endParaRPr lang="en-US" sz="220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650" y="1038225"/>
            <a:ext cx="19224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08237" y="2273300"/>
            <a:ext cx="3281969" cy="4254500"/>
          </a:xfrm>
          <a:prstGeom prst="rect">
            <a:avLst/>
          </a:prstGeom>
        </p:spPr>
      </p:pic>
      <p:cxnSp>
        <p:nvCxnSpPr>
          <p:cNvPr id="6" name="Curved Connector 5"/>
          <p:cNvCxnSpPr/>
          <p:nvPr/>
        </p:nvCxnSpPr>
        <p:spPr>
          <a:xfrm>
            <a:off x="5496910" y="3352800"/>
            <a:ext cx="2780315" cy="2581275"/>
          </a:xfrm>
          <a:prstGeom prst="curvedConnector3">
            <a:avLst>
              <a:gd name="adj1" fmla="val 85157"/>
            </a:avLst>
          </a:prstGeom>
          <a:ln w="38100">
            <a:solidFill>
              <a:srgbClr val="4A66AC"/>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spTree>
    <p:extLst>
      <p:ext uri="{BB962C8B-B14F-4D97-AF65-F5344CB8AC3E}">
        <p14:creationId xmlns:p14="http://schemas.microsoft.com/office/powerpoint/2010/main" val="310995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67300" y="1437734"/>
            <a:ext cx="10494499" cy="762392"/>
          </a:xfrm>
        </p:spPr>
        <p:txBody>
          <a:bodyPr>
            <a:normAutofit/>
          </a:bodyPr>
          <a:lstStyle/>
          <a:p>
            <a:pPr>
              <a:spcAft>
                <a:spcPts val="1800"/>
              </a:spcAft>
              <a:buClr>
                <a:srgbClr val="4A66AC"/>
              </a:buClr>
            </a:pPr>
            <a:r>
              <a:rPr lang="en-CA" dirty="0"/>
              <a:t>Required Fields</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934628" y="2893189"/>
            <a:ext cx="5714651" cy="2931142"/>
          </a:xfrm>
        </p:spPr>
        <p:txBody>
          <a:bodyPr>
            <a:normAutofit/>
          </a:bodyPr>
          <a:lstStyle/>
          <a:p>
            <a:pPr>
              <a:lnSpc>
                <a:spcPct val="100000"/>
              </a:lnSpc>
              <a:spcBef>
                <a:spcPts val="200"/>
              </a:spcBef>
              <a:buClr>
                <a:srgbClr val="4A66AC"/>
              </a:buClr>
            </a:pPr>
            <a:r>
              <a:rPr lang="en-US" sz="2000" dirty="0"/>
              <a:t>Relatively little patient information needs to be included in the patient information section:</a:t>
            </a:r>
          </a:p>
          <a:p>
            <a:pPr marL="342900" indent="-342900">
              <a:lnSpc>
                <a:spcPct val="100000"/>
              </a:lnSpc>
              <a:spcBef>
                <a:spcPts val="200"/>
              </a:spcBef>
              <a:buClr>
                <a:srgbClr val="4A66AC"/>
              </a:buClr>
              <a:buFont typeface="Arial" panose="020B0604020202020204" pitchFamily="34" charset="0"/>
              <a:buChar char="•"/>
            </a:pPr>
            <a:r>
              <a:rPr lang="en-US" sz="2000" dirty="0">
                <a:solidFill>
                  <a:srgbClr val="23321D"/>
                </a:solidFill>
              </a:rPr>
              <a:t>Client’s year of birth (no month or day)</a:t>
            </a:r>
          </a:p>
          <a:p>
            <a:pPr marL="342900" indent="-342900">
              <a:lnSpc>
                <a:spcPct val="100000"/>
              </a:lnSpc>
              <a:spcBef>
                <a:spcPts val="200"/>
              </a:spcBef>
              <a:buClr>
                <a:srgbClr val="4A66AC"/>
              </a:buClr>
              <a:buFont typeface="Arial" panose="020B0604020202020204" pitchFamily="34" charset="0"/>
              <a:buChar char="•"/>
            </a:pPr>
            <a:r>
              <a:rPr lang="en-US" sz="2000" dirty="0">
                <a:solidFill>
                  <a:srgbClr val="23321D"/>
                </a:solidFill>
              </a:rPr>
              <a:t>Client’s sex</a:t>
            </a:r>
          </a:p>
          <a:p>
            <a:pPr>
              <a:spcBef>
                <a:spcPts val="800"/>
              </a:spcBef>
              <a:buClr>
                <a:srgbClr val="4A66AC"/>
              </a:buClr>
            </a:pPr>
            <a:endParaRPr lang="en-US" sz="2000" dirty="0">
              <a:solidFill>
                <a:srgbClr val="23321D"/>
              </a:solidFill>
            </a:endParaRP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 name="TextBox 13">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pic>
        <p:nvPicPr>
          <p:cNvPr id="13" name="Picture 12"/>
          <p:cNvPicPr>
            <a:picLocks noChangeAspect="1"/>
          </p:cNvPicPr>
          <p:nvPr/>
        </p:nvPicPr>
        <p:blipFill rotWithShape="1">
          <a:blip r:embed="rId3" cstate="hqprint">
            <a:extLst>
              <a:ext uri="{28A0092B-C50C-407E-A947-70E740481C1C}">
                <a14:useLocalDpi xmlns:a14="http://schemas.microsoft.com/office/drawing/2010/main" val="0"/>
              </a:ext>
            </a:extLst>
          </a:blip>
          <a:srcRect l="49724" t="13268" b="68066"/>
          <a:stretch/>
        </p:blipFill>
        <p:spPr>
          <a:xfrm>
            <a:off x="6589644" y="1769717"/>
            <a:ext cx="4749248" cy="2285834"/>
          </a:xfrm>
          <a:prstGeom prst="rect">
            <a:avLst/>
          </a:prstGeom>
        </p:spPr>
      </p:pic>
      <p:sp>
        <p:nvSpPr>
          <p:cNvPr id="4" name="TextBox 3"/>
          <p:cNvSpPr txBox="1"/>
          <p:nvPr/>
        </p:nvSpPr>
        <p:spPr>
          <a:xfrm>
            <a:off x="924338" y="4562062"/>
            <a:ext cx="8617227" cy="1600438"/>
          </a:xfrm>
          <a:prstGeom prst="rect">
            <a:avLst/>
          </a:prstGeom>
          <a:noFill/>
        </p:spPr>
        <p:txBody>
          <a:bodyPr wrap="square" rtlCol="0">
            <a:spAutoFit/>
          </a:bodyPr>
          <a:lstStyle/>
          <a:p>
            <a:r>
              <a:rPr lang="en-US" sz="2000" dirty="0">
                <a:solidFill>
                  <a:srgbClr val="23321D"/>
                </a:solidFill>
              </a:rPr>
              <a:t>Ask the client if they have an anonymous testing code from a previous testing experience at your clinic. If so, it is helpful to add this number to the record, so your site and the Ministry can better understand</a:t>
            </a:r>
            <a:r>
              <a:rPr lang="en-US" sz="2000" strike="sngStrike" dirty="0">
                <a:solidFill>
                  <a:srgbClr val="23321D"/>
                </a:solidFill>
              </a:rPr>
              <a:t>,</a:t>
            </a:r>
            <a:r>
              <a:rPr lang="en-US" sz="2000" dirty="0">
                <a:solidFill>
                  <a:srgbClr val="23321D"/>
                </a:solidFill>
              </a:rPr>
              <a:t> whether or not clients are testing routinely.</a:t>
            </a:r>
          </a:p>
          <a:p>
            <a:endParaRPr lang="en-CA" dirty="0"/>
          </a:p>
        </p:txBody>
      </p:sp>
    </p:spTree>
    <p:extLst>
      <p:ext uri="{BB962C8B-B14F-4D97-AF65-F5344CB8AC3E}">
        <p14:creationId xmlns:p14="http://schemas.microsoft.com/office/powerpoint/2010/main" val="275443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hqprint">
            <a:extLst>
              <a:ext uri="{28A0092B-C50C-407E-A947-70E740481C1C}">
                <a14:useLocalDpi xmlns:a14="http://schemas.microsoft.com/office/drawing/2010/main" val="0"/>
              </a:ext>
            </a:extLst>
          </a:blip>
          <a:srcRect b="38641"/>
          <a:stretch/>
        </p:blipFill>
        <p:spPr>
          <a:xfrm>
            <a:off x="6182000" y="918682"/>
            <a:ext cx="4619488" cy="2222083"/>
          </a:xfrm>
          <a:prstGeom prst="rect">
            <a:avLst/>
          </a:prstGeom>
        </p:spPr>
      </p:pic>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538700" y="1288647"/>
            <a:ext cx="10494499" cy="762392"/>
          </a:xfrm>
        </p:spPr>
        <p:txBody>
          <a:bodyPr>
            <a:normAutofit/>
          </a:bodyPr>
          <a:lstStyle/>
          <a:p>
            <a:pPr>
              <a:spcAft>
                <a:spcPts val="1800"/>
              </a:spcAft>
              <a:buClr>
                <a:srgbClr val="4A66AC"/>
              </a:buClr>
            </a:pPr>
            <a:r>
              <a:rPr lang="en-CA" dirty="0"/>
              <a:t>Required Fields</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 name="TextBox 13">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sp>
        <p:nvSpPr>
          <p:cNvPr id="26" name="TextBox 25"/>
          <p:cNvSpPr txBox="1"/>
          <p:nvPr/>
        </p:nvSpPr>
        <p:spPr>
          <a:xfrm>
            <a:off x="6400680" y="1269574"/>
            <a:ext cx="363557" cy="461665"/>
          </a:xfrm>
          <a:prstGeom prst="rect">
            <a:avLst/>
          </a:prstGeom>
          <a:noFill/>
        </p:spPr>
        <p:txBody>
          <a:bodyPr wrap="square" rtlCol="0">
            <a:spAutoFit/>
          </a:bodyPr>
          <a:lstStyle/>
          <a:p>
            <a:r>
              <a:rPr lang="en-US" sz="2400" b="1" dirty="0">
                <a:solidFill>
                  <a:srgbClr val="4A66AC"/>
                </a:solidFill>
              </a:rPr>
              <a:t>x</a:t>
            </a:r>
            <a:endParaRPr lang="en-CA" sz="2400" b="1" dirty="0">
              <a:solidFill>
                <a:srgbClr val="4A66AC"/>
              </a:solidFill>
            </a:endParaRPr>
          </a:p>
        </p:txBody>
      </p:sp>
      <p:sp>
        <p:nvSpPr>
          <p:cNvPr id="27" name="Subtitle 2">
            <a:extLst>
              <a:ext uri="{FF2B5EF4-FFF2-40B4-BE49-F238E27FC236}">
                <a16:creationId xmlns:a16="http://schemas.microsoft.com/office/drawing/2014/main" id="{8365A299-7067-41F3-96D1-6126C68ADEA1}"/>
              </a:ext>
            </a:extLst>
          </p:cNvPr>
          <p:cNvSpPr txBox="1">
            <a:spLocks/>
          </p:cNvSpPr>
          <p:nvPr/>
        </p:nvSpPr>
        <p:spPr>
          <a:xfrm>
            <a:off x="427383" y="2028246"/>
            <a:ext cx="4949687" cy="16094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dirty="0"/>
              <a:t>Most tests will be </a:t>
            </a:r>
            <a:r>
              <a:rPr lang="en-US" sz="2000" b="1" dirty="0">
                <a:solidFill>
                  <a:srgbClr val="4A66AC"/>
                </a:solidFill>
              </a:rPr>
              <a:t>routine</a:t>
            </a:r>
            <a:r>
              <a:rPr lang="en-US" sz="2000" dirty="0"/>
              <a:t> – although you may identify additional reasons for testing, such as sexual assault or symptoms of acute HIV infection, when speaking with the client</a:t>
            </a:r>
            <a:r>
              <a:rPr lang="en-US" sz="2000" b="1" dirty="0">
                <a:solidFill>
                  <a:srgbClr val="4A66AC"/>
                </a:solidFill>
              </a:rPr>
              <a:t>.</a:t>
            </a:r>
          </a:p>
        </p:txBody>
      </p:sp>
      <p:cxnSp>
        <p:nvCxnSpPr>
          <p:cNvPr id="29" name="Straight Arrow Connector 28"/>
          <p:cNvCxnSpPr/>
          <p:nvPr/>
        </p:nvCxnSpPr>
        <p:spPr>
          <a:xfrm flipV="1">
            <a:off x="5357191" y="1610139"/>
            <a:ext cx="1033670" cy="536713"/>
          </a:xfrm>
          <a:prstGeom prst="straightConnector1">
            <a:avLst/>
          </a:prstGeom>
          <a:ln w="57150">
            <a:solidFill>
              <a:srgbClr val="4A66AC"/>
            </a:solidFill>
            <a:tailEnd type="triangle"/>
          </a:ln>
        </p:spPr>
        <p:style>
          <a:lnRef idx="1">
            <a:schemeClr val="accent1"/>
          </a:lnRef>
          <a:fillRef idx="0">
            <a:schemeClr val="accent1"/>
          </a:fillRef>
          <a:effectRef idx="0">
            <a:schemeClr val="accent1"/>
          </a:effectRef>
          <a:fontRef idx="minor">
            <a:schemeClr val="tx1"/>
          </a:fontRef>
        </p:style>
      </p:cxnSp>
      <p:sp>
        <p:nvSpPr>
          <p:cNvPr id="31" name="Subtitle 2">
            <a:extLst>
              <a:ext uri="{FF2B5EF4-FFF2-40B4-BE49-F238E27FC236}">
                <a16:creationId xmlns:a16="http://schemas.microsoft.com/office/drawing/2014/main" id="{8365A299-7067-41F3-96D1-6126C68ADEA1}"/>
              </a:ext>
            </a:extLst>
          </p:cNvPr>
          <p:cNvSpPr txBox="1">
            <a:spLocks/>
          </p:cNvSpPr>
          <p:nvPr/>
        </p:nvSpPr>
        <p:spPr>
          <a:xfrm>
            <a:off x="178905" y="3681053"/>
            <a:ext cx="1918252" cy="15568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dirty="0"/>
              <a:t>Complete this section based on your site’s records of this client OR what the client tells you about their history.</a:t>
            </a:r>
          </a:p>
        </p:txBody>
      </p:sp>
      <p:sp>
        <p:nvSpPr>
          <p:cNvPr id="32" name="Left Brace 31"/>
          <p:cNvSpPr/>
          <p:nvPr/>
        </p:nvSpPr>
        <p:spPr>
          <a:xfrm>
            <a:off x="2027702" y="3620685"/>
            <a:ext cx="214829" cy="137474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 name="Subtitle 2">
            <a:extLst>
              <a:ext uri="{FF2B5EF4-FFF2-40B4-BE49-F238E27FC236}">
                <a16:creationId xmlns:a16="http://schemas.microsoft.com/office/drawing/2014/main" id="{8365A299-7067-41F3-96D1-6126C68ADEA1}"/>
              </a:ext>
            </a:extLst>
          </p:cNvPr>
          <p:cNvSpPr txBox="1">
            <a:spLocks/>
          </p:cNvSpPr>
          <p:nvPr/>
        </p:nvSpPr>
        <p:spPr>
          <a:xfrm>
            <a:off x="2743200" y="5670098"/>
            <a:ext cx="3906078" cy="11879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dirty="0"/>
              <a:t>This information is often collected on your site’s intake form. </a:t>
            </a:r>
          </a:p>
        </p:txBody>
      </p:sp>
      <p:sp>
        <p:nvSpPr>
          <p:cNvPr id="25" name="Left Brace 24"/>
          <p:cNvSpPr/>
          <p:nvPr/>
        </p:nvSpPr>
        <p:spPr>
          <a:xfrm>
            <a:off x="6947452" y="3315884"/>
            <a:ext cx="317653" cy="3313516"/>
          </a:xfrm>
          <a:prstGeom prst="leftBrace">
            <a:avLst>
              <a:gd name="adj1" fmla="val 8333"/>
              <a:gd name="adj2" fmla="val 7609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8" name="Picture 17"/>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2289879" y="3627783"/>
            <a:ext cx="4458791" cy="1455136"/>
          </a:xfrm>
          <a:prstGeom prst="rect">
            <a:avLst/>
          </a:prstGeom>
        </p:spPr>
      </p:pic>
      <p:pic>
        <p:nvPicPr>
          <p:cNvPr id="19" name="Picture 18"/>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7265504" y="3448878"/>
            <a:ext cx="4444245" cy="3130826"/>
          </a:xfrm>
          <a:prstGeom prst="rect">
            <a:avLst/>
          </a:prstGeom>
        </p:spPr>
      </p:pic>
    </p:spTree>
    <p:extLst>
      <p:ext uri="{BB962C8B-B14F-4D97-AF65-F5344CB8AC3E}">
        <p14:creationId xmlns:p14="http://schemas.microsoft.com/office/powerpoint/2010/main" val="125405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 name="TextBox 13">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sp>
        <p:nvSpPr>
          <p:cNvPr id="22" name="Subtitle 2">
            <a:extLst>
              <a:ext uri="{FF2B5EF4-FFF2-40B4-BE49-F238E27FC236}">
                <a16:creationId xmlns:a16="http://schemas.microsoft.com/office/drawing/2014/main" id="{8365A299-7067-41F3-96D1-6126C68ADEA1}"/>
              </a:ext>
            </a:extLst>
          </p:cNvPr>
          <p:cNvSpPr txBox="1">
            <a:spLocks/>
          </p:cNvSpPr>
          <p:nvPr/>
        </p:nvSpPr>
        <p:spPr>
          <a:xfrm>
            <a:off x="2117036" y="2874878"/>
            <a:ext cx="3274942" cy="11244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800"/>
              </a:spcBef>
              <a:buClr>
                <a:srgbClr val="4A66AC"/>
              </a:buClr>
            </a:pPr>
            <a:r>
              <a:rPr lang="en-US" sz="2000" dirty="0"/>
              <a:t>Collected during your risk assessment of the client</a:t>
            </a:r>
          </a:p>
        </p:txBody>
      </p:sp>
      <p:pic>
        <p:nvPicPr>
          <p:cNvPr id="17" name="Picture 16"/>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6389958" y="1198218"/>
            <a:ext cx="5174721" cy="3911600"/>
          </a:xfrm>
          <a:prstGeom prst="rect">
            <a:avLst/>
          </a:prstGeom>
        </p:spPr>
      </p:pic>
      <p:sp>
        <p:nvSpPr>
          <p:cNvPr id="12" name="Title 1">
            <a:extLst>
              <a:ext uri="{FF2B5EF4-FFF2-40B4-BE49-F238E27FC236}">
                <a16:creationId xmlns:a16="http://schemas.microsoft.com/office/drawing/2014/main" id="{09314636-9D80-4715-BE49-B94F50E6C43C}"/>
              </a:ext>
            </a:extLst>
          </p:cNvPr>
          <p:cNvSpPr>
            <a:spLocks noGrp="1"/>
          </p:cNvSpPr>
          <p:nvPr>
            <p:ph type="ctrTitle"/>
          </p:nvPr>
        </p:nvSpPr>
        <p:spPr>
          <a:xfrm>
            <a:off x="538700" y="1288647"/>
            <a:ext cx="10494499" cy="762392"/>
          </a:xfrm>
        </p:spPr>
        <p:txBody>
          <a:bodyPr>
            <a:normAutofit/>
          </a:bodyPr>
          <a:lstStyle/>
          <a:p>
            <a:pPr>
              <a:spcAft>
                <a:spcPts val="1800"/>
              </a:spcAft>
              <a:buClr>
                <a:srgbClr val="4A66AC"/>
              </a:buClr>
            </a:pPr>
            <a:r>
              <a:rPr lang="en-CA" dirty="0"/>
              <a:t>Required Fields</a:t>
            </a:r>
          </a:p>
        </p:txBody>
      </p:sp>
      <p:sp>
        <p:nvSpPr>
          <p:cNvPr id="19" name="Left Brace 18"/>
          <p:cNvSpPr/>
          <p:nvPr/>
        </p:nvSpPr>
        <p:spPr>
          <a:xfrm>
            <a:off x="5883965" y="1139213"/>
            <a:ext cx="387227" cy="3909865"/>
          </a:xfrm>
          <a:prstGeom prst="leftBrace">
            <a:avLst>
              <a:gd name="adj1" fmla="val 8333"/>
              <a:gd name="adj2" fmla="val 5194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 name="Subtitle 2">
            <a:extLst>
              <a:ext uri="{FF2B5EF4-FFF2-40B4-BE49-F238E27FC236}">
                <a16:creationId xmlns:a16="http://schemas.microsoft.com/office/drawing/2014/main" id="{8365A299-7067-41F3-96D1-6126C68ADEA1}"/>
              </a:ext>
            </a:extLst>
          </p:cNvPr>
          <p:cNvSpPr txBox="1">
            <a:spLocks/>
          </p:cNvSpPr>
          <p:nvPr/>
        </p:nvSpPr>
        <p:spPr>
          <a:xfrm>
            <a:off x="417443" y="4154558"/>
            <a:ext cx="5406887" cy="208721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800"/>
              </a:spcBef>
              <a:buClr>
                <a:srgbClr val="4A66AC"/>
              </a:buClr>
            </a:pPr>
            <a:r>
              <a:rPr lang="en-US" sz="2200" b="1" dirty="0">
                <a:solidFill>
                  <a:srgbClr val="4A66AC"/>
                </a:solidFill>
              </a:rPr>
              <a:t>All </a:t>
            </a:r>
            <a:r>
              <a:rPr lang="en-US" sz="2200" b="1" u="sng" dirty="0">
                <a:solidFill>
                  <a:srgbClr val="4A66AC"/>
                </a:solidFill>
              </a:rPr>
              <a:t>required</a:t>
            </a:r>
            <a:r>
              <a:rPr lang="en-US" sz="2200" b="1" dirty="0">
                <a:solidFill>
                  <a:srgbClr val="4A66AC"/>
                </a:solidFill>
              </a:rPr>
              <a:t> sections of the form are important for provincial planners to understand where more HIV prevention and care services are needed. They are not used to “track” individual patients.</a:t>
            </a:r>
          </a:p>
          <a:p>
            <a:pPr>
              <a:spcBef>
                <a:spcPts val="800"/>
              </a:spcBef>
              <a:buClr>
                <a:srgbClr val="4A66AC"/>
              </a:buClr>
            </a:pPr>
            <a:endParaRPr lang="en-US" sz="2000" dirty="0"/>
          </a:p>
        </p:txBody>
      </p:sp>
    </p:spTree>
    <p:extLst>
      <p:ext uri="{BB962C8B-B14F-4D97-AF65-F5344CB8AC3E}">
        <p14:creationId xmlns:p14="http://schemas.microsoft.com/office/powerpoint/2010/main" val="3040856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en-CA" dirty="0"/>
              <a:t>When Submitting a Sample</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884932" y="2634771"/>
            <a:ext cx="6798015" cy="4223229"/>
          </a:xfrm>
        </p:spPr>
        <p:txBody>
          <a:bodyPr>
            <a:normAutofit/>
          </a:bodyPr>
          <a:lstStyle/>
          <a:p>
            <a:pPr>
              <a:lnSpc>
                <a:spcPct val="110000"/>
              </a:lnSpc>
              <a:spcBef>
                <a:spcPts val="400"/>
              </a:spcBef>
              <a:buClr>
                <a:srgbClr val="4A66AC"/>
              </a:buClr>
            </a:pPr>
            <a:r>
              <a:rPr lang="en-US" sz="2000" dirty="0">
                <a:solidFill>
                  <a:srgbClr val="23321D"/>
                </a:solidFill>
              </a:rPr>
              <a:t>When doing follow-up standard testing on a POC test, or when submitting standard testing early in the window period, complete the specimen details:</a:t>
            </a:r>
          </a:p>
          <a:p>
            <a:pPr marL="342900" indent="-342900">
              <a:lnSpc>
                <a:spcPct val="110000"/>
              </a:lnSpc>
              <a:spcBef>
                <a:spcPts val="400"/>
              </a:spcBef>
              <a:buClr>
                <a:srgbClr val="4A66AC"/>
              </a:buClr>
              <a:buFont typeface="Arial" panose="020B0604020202020204" pitchFamily="34" charset="0"/>
              <a:buChar char="•"/>
            </a:pPr>
            <a:r>
              <a:rPr lang="en-US" sz="2000" dirty="0">
                <a:solidFill>
                  <a:srgbClr val="23321D"/>
                </a:solidFill>
              </a:rPr>
              <a:t>Make sure you add the date of the test</a:t>
            </a:r>
          </a:p>
          <a:p>
            <a:pPr marL="342900" indent="-342900">
              <a:lnSpc>
                <a:spcPct val="110000"/>
              </a:lnSpc>
              <a:spcBef>
                <a:spcPts val="400"/>
              </a:spcBef>
              <a:spcAft>
                <a:spcPts val="1800"/>
              </a:spcAft>
              <a:buClr>
                <a:srgbClr val="4A66AC"/>
              </a:buClr>
              <a:buFont typeface="Arial" panose="020B0604020202020204" pitchFamily="34" charset="0"/>
              <a:buChar char="•"/>
            </a:pPr>
            <a:r>
              <a:rPr lang="en-US" sz="2000" dirty="0"/>
              <a:t>You will usually be submitting </a:t>
            </a:r>
            <a:r>
              <a:rPr lang="en-US" sz="2000" dirty="0" smtClean="0"/>
              <a:t>serum</a:t>
            </a:r>
            <a:r>
              <a:rPr lang="en-US" sz="2000" dirty="0" smtClean="0"/>
              <a:t> </a:t>
            </a:r>
            <a:r>
              <a:rPr lang="en-US" sz="2000" dirty="0" smtClean="0"/>
              <a:t>(red top tube) </a:t>
            </a:r>
            <a:r>
              <a:rPr lang="en-US" sz="2000" dirty="0"/>
              <a:t>and requesting an HIV1/HIV2 test. </a:t>
            </a:r>
            <a:r>
              <a:rPr lang="en-US" sz="2000" dirty="0">
                <a:solidFill>
                  <a:srgbClr val="23321D"/>
                </a:solidFill>
              </a:rPr>
              <a:t> </a:t>
            </a:r>
          </a:p>
          <a:p>
            <a:pPr>
              <a:spcBef>
                <a:spcPts val="800"/>
              </a:spcBef>
              <a:buClr>
                <a:srgbClr val="4A66AC"/>
              </a:buClr>
            </a:pPr>
            <a:r>
              <a:rPr lang="en-US" sz="2000" dirty="0">
                <a:solidFill>
                  <a:srgbClr val="23321D"/>
                </a:solidFill>
              </a:rPr>
              <a:t>Make sure the client has their take home card with the peel-off ID number attached. This is how you will identify their results when they return.</a:t>
            </a:r>
          </a:p>
          <a:p>
            <a:pPr>
              <a:spcBef>
                <a:spcPts val="800"/>
              </a:spcBef>
              <a:buClr>
                <a:srgbClr val="4A66AC"/>
              </a:buClr>
            </a:pPr>
            <a:endParaRPr lang="en-US" sz="2000" dirty="0">
              <a:solidFill>
                <a:srgbClr val="23321D"/>
              </a:solidFill>
            </a:endParaRP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 name="TextBox 13">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dirty="0">
                <a:solidFill>
                  <a:schemeClr val="bg1"/>
                </a:solidFill>
              </a:rPr>
              <a:t>MODULE: Requisitions and Reporting (Anonymous)</a:t>
            </a:r>
          </a:p>
        </p:txBody>
      </p:sp>
      <p:pic>
        <p:nvPicPr>
          <p:cNvPr id="9" name="Picture 8"/>
          <p:cNvPicPr>
            <a:picLocks noChangeAspect="1"/>
          </p:cNvPicPr>
          <p:nvPr/>
        </p:nvPicPr>
        <p:blipFill rotWithShape="1">
          <a:blip r:embed="rId3" cstate="hqprint">
            <a:extLst>
              <a:ext uri="{28A0092B-C50C-407E-A947-70E740481C1C}">
                <a14:useLocalDpi xmlns:a14="http://schemas.microsoft.com/office/drawing/2010/main" val="0"/>
              </a:ext>
            </a:extLst>
          </a:blip>
          <a:srcRect l="1256" t="82997" r="66945" b="9761"/>
          <a:stretch/>
        </p:blipFill>
        <p:spPr>
          <a:xfrm>
            <a:off x="7682947" y="5158410"/>
            <a:ext cx="2322874" cy="685800"/>
          </a:xfrm>
          <a:prstGeom prst="rect">
            <a:avLst/>
          </a:prstGeom>
        </p:spPr>
      </p:pic>
      <p:pic>
        <p:nvPicPr>
          <p:cNvPr id="10" name="Picture 9"/>
          <p:cNvPicPr>
            <a:picLocks noChangeAspect="1"/>
          </p:cNvPicPr>
          <p:nvPr/>
        </p:nvPicPr>
        <p:blipFill rotWithShape="1">
          <a:blip r:embed="rId3" cstate="hqprint">
            <a:extLst>
              <a:ext uri="{28A0092B-C50C-407E-A947-70E740481C1C}">
                <a14:useLocalDpi xmlns:a14="http://schemas.microsoft.com/office/drawing/2010/main" val="0"/>
              </a:ext>
            </a:extLst>
          </a:blip>
          <a:srcRect l="3487" t="37398" r="56382" b="47625"/>
          <a:stretch/>
        </p:blipFill>
        <p:spPr>
          <a:xfrm>
            <a:off x="7592636" y="2447912"/>
            <a:ext cx="4324350" cy="2092051"/>
          </a:xfrm>
          <a:prstGeom prst="rect">
            <a:avLst/>
          </a:prstGeom>
        </p:spPr>
      </p:pic>
      <p:sp>
        <p:nvSpPr>
          <p:cNvPr id="13" name="TextBox 12"/>
          <p:cNvSpPr txBox="1"/>
          <p:nvPr/>
        </p:nvSpPr>
        <p:spPr>
          <a:xfrm>
            <a:off x="10348492" y="2965920"/>
            <a:ext cx="315656" cy="288846"/>
          </a:xfrm>
          <a:prstGeom prst="rect">
            <a:avLst/>
          </a:prstGeom>
          <a:noFill/>
        </p:spPr>
        <p:txBody>
          <a:bodyPr wrap="square" rtlCol="0">
            <a:spAutoFit/>
          </a:bodyPr>
          <a:lstStyle/>
          <a:p>
            <a:r>
              <a:rPr lang="en-US" b="1" dirty="0">
                <a:solidFill>
                  <a:srgbClr val="4A66AC"/>
                </a:solidFill>
              </a:rPr>
              <a:t>X</a:t>
            </a:r>
            <a:endParaRPr lang="en-CA" b="1" dirty="0">
              <a:solidFill>
                <a:srgbClr val="4A66AC"/>
              </a:solidFill>
            </a:endParaRPr>
          </a:p>
        </p:txBody>
      </p:sp>
      <p:sp>
        <p:nvSpPr>
          <p:cNvPr id="15" name="TextBox 14"/>
          <p:cNvSpPr txBox="1"/>
          <p:nvPr/>
        </p:nvSpPr>
        <p:spPr>
          <a:xfrm>
            <a:off x="8937549" y="3632670"/>
            <a:ext cx="315656" cy="288846"/>
          </a:xfrm>
          <a:prstGeom prst="rect">
            <a:avLst/>
          </a:prstGeom>
          <a:noFill/>
        </p:spPr>
        <p:txBody>
          <a:bodyPr wrap="square" rtlCol="0">
            <a:spAutoFit/>
          </a:bodyPr>
          <a:lstStyle/>
          <a:p>
            <a:r>
              <a:rPr lang="en-US" b="1" dirty="0">
                <a:solidFill>
                  <a:srgbClr val="4A66AC"/>
                </a:solidFill>
              </a:rPr>
              <a:t>X</a:t>
            </a:r>
            <a:endParaRPr lang="en-CA" b="1" dirty="0">
              <a:solidFill>
                <a:srgbClr val="4A66AC"/>
              </a:solidFill>
            </a:endParaRPr>
          </a:p>
        </p:txBody>
      </p:sp>
    </p:spTree>
    <p:extLst>
      <p:ext uri="{BB962C8B-B14F-4D97-AF65-F5344CB8AC3E}">
        <p14:creationId xmlns:p14="http://schemas.microsoft.com/office/powerpoint/2010/main" val="127790068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8894</TotalTime>
  <Words>2846</Words>
  <Application>Microsoft Office PowerPoint</Application>
  <PresentationFormat>Widescreen</PresentationFormat>
  <Paragraphs>212</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Bradley Hand ITC</vt:lpstr>
      <vt:lpstr>Calibri</vt:lpstr>
      <vt:lpstr>Calibri Light</vt:lpstr>
      <vt:lpstr>Wingdings</vt:lpstr>
      <vt:lpstr>Office Theme</vt:lpstr>
      <vt:lpstr>Custom Design</vt:lpstr>
      <vt:lpstr>After completing this unit you will be able to:</vt:lpstr>
      <vt:lpstr>Record Keeping is Essential</vt:lpstr>
      <vt:lpstr>Anonymous HIV Serology Requisition</vt:lpstr>
      <vt:lpstr>Anonymous HIV Serology Requisition</vt:lpstr>
      <vt:lpstr>Labelling and Anonymous Requisitions</vt:lpstr>
      <vt:lpstr>Required Fields</vt:lpstr>
      <vt:lpstr>Required Fields</vt:lpstr>
      <vt:lpstr>Required Fields</vt:lpstr>
      <vt:lpstr>When Submitting a Sample</vt:lpstr>
      <vt:lpstr>Lost ID Numbers</vt:lpstr>
      <vt:lpstr>Testing Scenarios</vt:lpstr>
      <vt:lpstr>1) Standard Testing</vt:lpstr>
      <vt:lpstr>2) A Non-reactive POC Test</vt:lpstr>
      <vt:lpstr>3) A Non-Reactive Window Period Test</vt:lpstr>
      <vt:lpstr>4) A Reactive POC Test</vt:lpstr>
      <vt:lpstr>5) Two repeated Invalid tests</vt:lpstr>
      <vt:lpstr>Forms without Samples – What Sticker do I use?</vt:lpstr>
      <vt:lpstr>Summary Anonymous HIV Serology Requisition</vt:lpstr>
      <vt:lpstr>Storing Anonymous Tests and Files</vt:lpstr>
      <vt:lpstr>The Daily Log</vt:lpstr>
      <vt:lpstr>The Daily Log – Record of a POC Test</vt:lpstr>
      <vt:lpstr>The Daily Log – Record of a Sample Sent to PHOL</vt:lpstr>
      <vt:lpstr>The Daily Log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Lyons</dc:creator>
  <cp:lastModifiedBy>Lori Lyons</cp:lastModifiedBy>
  <cp:revision>418</cp:revision>
  <cp:lastPrinted>2019-03-06T19:16:12Z</cp:lastPrinted>
  <dcterms:created xsi:type="dcterms:W3CDTF">2018-11-08T12:57:55Z</dcterms:created>
  <dcterms:modified xsi:type="dcterms:W3CDTF">2020-02-12T15:22:18Z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Ken.English@ontario.ca</vt:lpwstr>
  </property>
  <property fmtid="{D5CDD505-2E9C-101B-9397-08002B2CF9AE}" pid="5" name="MSIP_Label_034a106e-6316-442c-ad35-738afd673d2b_SetDate">
    <vt:lpwstr>2019-06-06T20:18:29.5715532Z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Extended_MSFT_Method">
    <vt:lpwstr>Automatic</vt:lpwstr>
  </property>
  <property fmtid="{D5CDD505-2E9C-101B-9397-08002B2CF9AE}" pid="9" name="Sensitivity">
    <vt:lpwstr>OPS - Unclassified Information</vt:lpwstr>
  </property>
</Properties>
</file>