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handoutMasterIdLst>
    <p:handoutMasterId r:id="rId26"/>
  </p:handoutMasterIdLst>
  <p:sldIdLst>
    <p:sldId id="270" r:id="rId3"/>
    <p:sldId id="271" r:id="rId4"/>
    <p:sldId id="272" r:id="rId5"/>
    <p:sldId id="290" r:id="rId6"/>
    <p:sldId id="292" r:id="rId7"/>
    <p:sldId id="273" r:id="rId8"/>
    <p:sldId id="293" r:id="rId9"/>
    <p:sldId id="283" r:id="rId10"/>
    <p:sldId id="294" r:id="rId11"/>
    <p:sldId id="295" r:id="rId12"/>
    <p:sldId id="275" r:id="rId13"/>
    <p:sldId id="276" r:id="rId14"/>
    <p:sldId id="278" r:id="rId15"/>
    <p:sldId id="279" r:id="rId16"/>
    <p:sldId id="280" r:id="rId17"/>
    <p:sldId id="277" r:id="rId18"/>
    <p:sldId id="298" r:id="rId19"/>
    <p:sldId id="289" r:id="rId20"/>
    <p:sldId id="284" r:id="rId21"/>
    <p:sldId id="285" r:id="rId22"/>
    <p:sldId id="286" r:id="rId23"/>
    <p:sldId id="287" r:id="rId24"/>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glish, Ken (MOHLTC)" initials="EK(" lastIdx="3" clrIdx="0">
    <p:extLst>
      <p:ext uri="{19B8F6BF-5375-455C-9EA6-DF929625EA0E}">
        <p15:presenceInfo xmlns:p15="http://schemas.microsoft.com/office/powerpoint/2012/main" userId="S-1-5-21-402851148-1458126948-9522986-125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A66AC"/>
    <a:srgbClr val="6D1524"/>
    <a:srgbClr val="660033"/>
    <a:srgbClr val="70C041"/>
    <a:srgbClr val="EC5D57"/>
    <a:srgbClr val="E79419"/>
    <a:srgbClr val="00B050"/>
    <a:srgbClr val="6029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5" autoAdjust="0"/>
    <p:restoredTop sz="81573" autoAdjust="0"/>
  </p:normalViewPr>
  <p:slideViewPr>
    <p:cSldViewPr snapToGrid="0">
      <p:cViewPr varScale="1">
        <p:scale>
          <a:sx n="90" d="100"/>
          <a:sy n="90" d="100"/>
        </p:scale>
        <p:origin x="1644" y="90"/>
      </p:cViewPr>
      <p:guideLst/>
    </p:cSldViewPr>
  </p:slideViewPr>
  <p:outlineViewPr>
    <p:cViewPr>
      <p:scale>
        <a:sx n="33" d="100"/>
        <a:sy n="33" d="100"/>
      </p:scale>
      <p:origin x="0" y="-9582"/>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E00C7199-D358-4670-8A56-041B269CF419}" type="datetimeFigureOut">
              <a:rPr lang="en-CA" smtClean="0"/>
              <a:t>2020-02-12</a:t>
            </a:fld>
            <a:endParaRPr lang="en-CA" dirty="0"/>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FA20C67C-A065-48F6-8822-442DE805868B}" type="slidenum">
              <a:rPr lang="en-CA" smtClean="0"/>
              <a:t>‹#›</a:t>
            </a:fld>
            <a:endParaRPr lang="en-CA" dirty="0"/>
          </a:p>
        </p:txBody>
      </p:sp>
    </p:spTree>
    <p:extLst>
      <p:ext uri="{BB962C8B-B14F-4D97-AF65-F5344CB8AC3E}">
        <p14:creationId xmlns:p14="http://schemas.microsoft.com/office/powerpoint/2010/main" val="2470372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86DCAE68-4989-488F-8171-AAA970B76E21}" type="datetimeFigureOut">
              <a:rPr lang="en-CA" smtClean="0"/>
              <a:t>2020-02-12</a:t>
            </a:fld>
            <a:endParaRPr lang="en-CA"/>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7BF95C07-2F40-43EE-A2AA-4D9F9EED63F6}" type="slidenum">
              <a:rPr lang="en-CA" smtClean="0"/>
              <a:t>‹#›</a:t>
            </a:fld>
            <a:endParaRPr lang="en-CA"/>
          </a:p>
        </p:txBody>
      </p:sp>
    </p:spTree>
    <p:extLst>
      <p:ext uri="{BB962C8B-B14F-4D97-AF65-F5344CB8AC3E}">
        <p14:creationId xmlns:p14="http://schemas.microsoft.com/office/powerpoint/2010/main" val="24028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a:t>Examinez les objectifs d’apprentissage avec les stagiaires.</a:t>
            </a:r>
          </a:p>
        </p:txBody>
      </p:sp>
      <p:sp>
        <p:nvSpPr>
          <p:cNvPr id="4" name="Slide Number Placeholder 3"/>
          <p:cNvSpPr>
            <a:spLocks noGrp="1"/>
          </p:cNvSpPr>
          <p:nvPr>
            <p:ph type="sldNum" sz="quarter" idx="10"/>
          </p:nvPr>
        </p:nvSpPr>
        <p:spPr/>
        <p:txBody>
          <a:bodyPr/>
          <a:lstStyle/>
          <a:p>
            <a:fld id="{7BF95C07-2F40-43EE-A2AA-4D9F9EED63F6}" type="slidenum">
              <a:rPr lang="en-CA" smtClean="0"/>
              <a:t>1</a:t>
            </a:fld>
            <a:endParaRPr lang="en-CA"/>
          </a:p>
        </p:txBody>
      </p:sp>
    </p:spTree>
    <p:extLst>
      <p:ext uri="{BB962C8B-B14F-4D97-AF65-F5344CB8AC3E}">
        <p14:creationId xmlns:p14="http://schemas.microsoft.com/office/powerpoint/2010/main" val="320253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10</a:t>
            </a:fld>
            <a:endParaRPr lang="en-CA"/>
          </a:p>
        </p:txBody>
      </p:sp>
    </p:spTree>
    <p:extLst>
      <p:ext uri="{BB962C8B-B14F-4D97-AF65-F5344CB8AC3E}">
        <p14:creationId xmlns:p14="http://schemas.microsoft.com/office/powerpoint/2010/main" val="404095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a:t>Rassurez les stagiaires; vous examinerez chacun de ces scénarios.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11</a:t>
            </a:fld>
            <a:endParaRPr lang="en-CA"/>
          </a:p>
        </p:txBody>
      </p:sp>
    </p:spTree>
    <p:extLst>
      <p:ext uri="{BB962C8B-B14F-4D97-AF65-F5344CB8AC3E}">
        <p14:creationId xmlns:p14="http://schemas.microsoft.com/office/powerpoint/2010/main" val="1113493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rgbClr val="FF0000"/>
                </a:solidFill>
              </a:rPr>
              <a:t>Rappelez au personnel en formation qu’il revient à chaque client-e de choisir la méthode de dépistage qui lui convient. Le/la client-e peut choisir un dépistage standard en laboratoire (plutôt que le dépistage rapide), </a:t>
            </a:r>
            <a:r>
              <a:rPr lang="en-US" u="none">
                <a:solidFill>
                  <a:srgbClr val="FF0000"/>
                </a:solidFill>
                <a:highlight>
                  <a:srgbClr val="C0C0C0"/>
                </a:highlight>
              </a:rPr>
              <a:t>si c’est sa préférence ou que cela répond mieux à ses besoins</a:t>
            </a:r>
            <a:r>
              <a:rPr lang="en-US" u="none" baseline="0">
                <a:solidFill>
                  <a:srgbClr val="FF0000"/>
                </a:solidFill>
                <a:highlight>
                  <a:srgbClr val="C0C0C0"/>
                </a:highlight>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baseline="0" dirty="0">
              <a:solidFill>
                <a:srgbClr val="FF0000"/>
              </a:solidFill>
              <a:highlight>
                <a:srgbClr val="C0C0C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solidFill>
                <a:srgbClr val="FF0000"/>
              </a:solidFill>
            </a:endParaRPr>
          </a:p>
        </p:txBody>
      </p:sp>
      <p:sp>
        <p:nvSpPr>
          <p:cNvPr id="4" name="Slide Number Placeholder 3"/>
          <p:cNvSpPr>
            <a:spLocks noGrp="1"/>
          </p:cNvSpPr>
          <p:nvPr>
            <p:ph type="sldNum" sz="quarter" idx="10"/>
          </p:nvPr>
        </p:nvSpPr>
        <p:spPr/>
        <p:txBody>
          <a:bodyPr/>
          <a:lstStyle/>
          <a:p>
            <a:fld id="{7BF95C07-2F40-43EE-A2AA-4D9F9EED63F6}" type="slidenum">
              <a:rPr lang="en-CA" smtClean="0"/>
              <a:t>12</a:t>
            </a:fld>
            <a:endParaRPr lang="en-CA"/>
          </a:p>
        </p:txBody>
      </p:sp>
    </p:spTree>
    <p:extLst>
      <p:ext uri="{BB962C8B-B14F-4D97-AF65-F5344CB8AC3E}">
        <p14:creationId xmlns:p14="http://schemas.microsoft.com/office/powerpoint/2010/main" val="3985659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13</a:t>
            </a:fld>
            <a:endParaRPr lang="en-CA"/>
          </a:p>
        </p:txBody>
      </p:sp>
    </p:spTree>
    <p:extLst>
      <p:ext uri="{BB962C8B-B14F-4D97-AF65-F5344CB8AC3E}">
        <p14:creationId xmlns:p14="http://schemas.microsoft.com/office/powerpoint/2010/main" val="30977580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14</a:t>
            </a:fld>
            <a:endParaRPr lang="en-CA"/>
          </a:p>
        </p:txBody>
      </p:sp>
    </p:spTree>
    <p:extLst>
      <p:ext uri="{BB962C8B-B14F-4D97-AF65-F5344CB8AC3E}">
        <p14:creationId xmlns:p14="http://schemas.microsoft.com/office/powerpoint/2010/main" val="3431339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15</a:t>
            </a:fld>
            <a:endParaRPr lang="en-CA"/>
          </a:p>
        </p:txBody>
      </p:sp>
    </p:spTree>
    <p:extLst>
      <p:ext uri="{BB962C8B-B14F-4D97-AF65-F5344CB8AC3E}">
        <p14:creationId xmlns:p14="http://schemas.microsoft.com/office/powerpoint/2010/main" val="3861291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a:t>Expliquez tout autre détail relatif à la procédure de votre clinique en cas de test non valide. Doit-on aviser le ou la responsable de l’assurance de la qualité? À quel endroit conserve-t-on les membranes en attendant l’enquête? Qui envoie les photos au Bureau de lutte contre le sida?</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16</a:t>
            </a:fld>
            <a:endParaRPr lang="en-CA"/>
          </a:p>
        </p:txBody>
      </p:sp>
    </p:spTree>
    <p:extLst>
      <p:ext uri="{BB962C8B-B14F-4D97-AF65-F5344CB8AC3E}">
        <p14:creationId xmlns:p14="http://schemas.microsoft.com/office/powerpoint/2010/main" val="1184714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Un tableau est fourni pour identifier les situations où il est nécessaire d’apposer deux autocollants sur le formulaire.</a:t>
            </a:r>
            <a:endParaRPr lang="en-US" dirty="0"/>
          </a:p>
        </p:txBody>
      </p:sp>
      <p:sp>
        <p:nvSpPr>
          <p:cNvPr id="4" name="Slide Number Placeholder 3"/>
          <p:cNvSpPr>
            <a:spLocks noGrp="1"/>
          </p:cNvSpPr>
          <p:nvPr>
            <p:ph type="sldNum" sz="quarter" idx="10"/>
          </p:nvPr>
        </p:nvSpPr>
        <p:spPr/>
        <p:txBody>
          <a:bodyPr/>
          <a:lstStyle/>
          <a:p>
            <a:fld id="{7BF95C07-2F40-43EE-A2AA-4D9F9EED63F6}" type="slidenum">
              <a:rPr lang="en-CA" smtClean="0"/>
              <a:t>17</a:t>
            </a:fld>
            <a:endParaRPr lang="en-CA"/>
          </a:p>
        </p:txBody>
      </p:sp>
    </p:spTree>
    <p:extLst>
      <p:ext uri="{BB962C8B-B14F-4D97-AF65-F5344CB8AC3E}">
        <p14:creationId xmlns:p14="http://schemas.microsoft.com/office/powerpoint/2010/main" val="1038556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18</a:t>
            </a:fld>
            <a:endParaRPr lang="en-CA"/>
          </a:p>
        </p:txBody>
      </p:sp>
    </p:spTree>
    <p:extLst>
      <p:ext uri="{BB962C8B-B14F-4D97-AF65-F5344CB8AC3E}">
        <p14:creationId xmlns:p14="http://schemas.microsoft.com/office/powerpoint/2010/main" val="2808485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Assurez-vous d’expliquer aux stagiaires où trouver le registre quotidien et comment se procurer des feuilles supplémentaires.</a:t>
            </a:r>
          </a:p>
          <a:p>
            <a:r>
              <a:rPr lang="en-CA"/>
              <a:t>Indiquez quelle personne saisit les résultats reçus du LSPO (est-ce la responsabilité des conseiller(-ère)s?) et quoi faire en cas de disparité. </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19</a:t>
            </a:fld>
            <a:endParaRPr lang="en-CA"/>
          </a:p>
        </p:txBody>
      </p:sp>
    </p:spTree>
    <p:extLst>
      <p:ext uri="{BB962C8B-B14F-4D97-AF65-F5344CB8AC3E}">
        <p14:creationId xmlns:p14="http://schemas.microsoft.com/office/powerpoint/2010/main" val="318393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a:t>
            </a:fld>
            <a:endParaRPr lang="en-CA"/>
          </a:p>
        </p:txBody>
      </p:sp>
    </p:spTree>
    <p:extLst>
      <p:ext uri="{BB962C8B-B14F-4D97-AF65-F5344CB8AC3E}">
        <p14:creationId xmlns:p14="http://schemas.microsoft.com/office/powerpoint/2010/main" val="28677191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20</a:t>
            </a:fld>
            <a:endParaRPr lang="en-CA"/>
          </a:p>
        </p:txBody>
      </p:sp>
    </p:spTree>
    <p:extLst>
      <p:ext uri="{BB962C8B-B14F-4D97-AF65-F5344CB8AC3E}">
        <p14:creationId xmlns:p14="http://schemas.microsoft.com/office/powerpoint/2010/main" val="42481790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a:t>NOTE : Si vous ne soumettez PAS d’échantillon au LSPO et apposez un autocollant BLANC sur le formulaire de réquisition (p. ex., le/la client-e reçoit un résultat non réactif et est hors de la période fenêtre), utilisez les champs réservés au LSPO pour expliquer pourquoi aucun échantillon n’est soumis.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21</a:t>
            </a:fld>
            <a:endParaRPr lang="en-CA"/>
          </a:p>
        </p:txBody>
      </p:sp>
    </p:spTree>
    <p:extLst>
      <p:ext uri="{BB962C8B-B14F-4D97-AF65-F5344CB8AC3E}">
        <p14:creationId xmlns:p14="http://schemas.microsoft.com/office/powerpoint/2010/main" val="870241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22</a:t>
            </a:fld>
            <a:endParaRPr lang="en-CA"/>
          </a:p>
        </p:txBody>
      </p:sp>
    </p:spTree>
    <p:extLst>
      <p:ext uri="{BB962C8B-B14F-4D97-AF65-F5344CB8AC3E}">
        <p14:creationId xmlns:p14="http://schemas.microsoft.com/office/powerpoint/2010/main" val="2662913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3</a:t>
            </a:fld>
            <a:endParaRPr lang="en-CA"/>
          </a:p>
        </p:txBody>
      </p:sp>
    </p:spTree>
    <p:extLst>
      <p:ext uri="{BB962C8B-B14F-4D97-AF65-F5344CB8AC3E}">
        <p14:creationId xmlns:p14="http://schemas.microsoft.com/office/powerpoint/2010/main" val="740740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4</a:t>
            </a:fld>
            <a:endParaRPr lang="en-CA"/>
          </a:p>
        </p:txBody>
      </p:sp>
    </p:spTree>
    <p:extLst>
      <p:ext uri="{BB962C8B-B14F-4D97-AF65-F5344CB8AC3E}">
        <p14:creationId xmlns:p14="http://schemas.microsoft.com/office/powerpoint/2010/main" val="1964579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5</a:t>
            </a:fld>
            <a:endParaRPr lang="en-CA"/>
          </a:p>
        </p:txBody>
      </p:sp>
    </p:spTree>
    <p:extLst>
      <p:ext uri="{BB962C8B-B14F-4D97-AF65-F5344CB8AC3E}">
        <p14:creationId xmlns:p14="http://schemas.microsoft.com/office/powerpoint/2010/main" val="2673249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6</a:t>
            </a:fld>
            <a:endParaRPr lang="en-CA"/>
          </a:p>
        </p:txBody>
      </p:sp>
    </p:spTree>
    <p:extLst>
      <p:ext uri="{BB962C8B-B14F-4D97-AF65-F5344CB8AC3E}">
        <p14:creationId xmlns:p14="http://schemas.microsoft.com/office/powerpoint/2010/main" val="3243133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7</a:t>
            </a:fld>
            <a:endParaRPr lang="en-CA"/>
          </a:p>
        </p:txBody>
      </p:sp>
    </p:spTree>
    <p:extLst>
      <p:ext uri="{BB962C8B-B14F-4D97-AF65-F5344CB8AC3E}">
        <p14:creationId xmlns:p14="http://schemas.microsoft.com/office/powerpoint/2010/main" val="3173979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Insistez sur l’importance de fournir des renseignements complets dans ces sections.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8</a:t>
            </a:fld>
            <a:endParaRPr lang="en-CA"/>
          </a:p>
        </p:txBody>
      </p:sp>
    </p:spTree>
    <p:extLst>
      <p:ext uri="{BB962C8B-B14F-4D97-AF65-F5344CB8AC3E}">
        <p14:creationId xmlns:p14="http://schemas.microsoft.com/office/powerpoint/2010/main" val="1654858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9</a:t>
            </a:fld>
            <a:endParaRPr lang="en-CA"/>
          </a:p>
        </p:txBody>
      </p:sp>
    </p:spTree>
    <p:extLst>
      <p:ext uri="{BB962C8B-B14F-4D97-AF65-F5344CB8AC3E}">
        <p14:creationId xmlns:p14="http://schemas.microsoft.com/office/powerpoint/2010/main" val="3175033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48102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29023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344C9-E53A-477C-BC04-A52DC81A9F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E7B56-2F63-49DD-9420-4FF1561D1C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942992-DC22-4235-A3F3-E37893247C7E}"/>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63353440-6D79-4051-86FC-DC036FA4C6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A2667D-DCBD-4D7E-A987-9222C7DF5204}"/>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006920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3983-3F4A-4288-B8D5-B05FCDF3DA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2ACD6-A600-4F95-B588-9A7FD7DDF4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9EB168-4F39-44A0-AFA6-2D6080C156D1}"/>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535CD87F-CB56-4E6F-8062-ED88BEBF17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4AEF78-777C-45E3-8A41-55C3456A3DB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44970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3AB0B-F0B5-4EA6-A65E-7F7AF7D98D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4EC96-D816-4415-9F5A-CE89331C3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95E0EB-8AB2-4842-AC00-3F40AC64687F}"/>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9171592F-800F-4A6B-BDFB-9638454E22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695667-C8EA-489C-995F-D0260765C1CC}"/>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100172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E52E-EB2D-4954-BF10-A27F7DC651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C3778-506E-4B5A-AD86-EC817D91D7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228277-78E4-4ED9-B902-12788E1BA9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D75BAF-E9E4-49D1-81DA-1B19D5710066}"/>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6" name="Footer Placeholder 5">
            <a:extLst>
              <a:ext uri="{FF2B5EF4-FFF2-40B4-BE49-F238E27FC236}">
                <a16:creationId xmlns:a16="http://schemas.microsoft.com/office/drawing/2014/main" id="{6CA10D88-6934-4176-85CD-04C0912A45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06552E-B673-4584-B989-A7A462C927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19103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BE81-610A-4F69-95CE-EF54D8312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3C0F4C-44B1-43DF-BE0D-8ED0279E6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85E3B0-DBD1-4A40-85E4-E8692F2B51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F8A6E-472E-45D9-8A8A-315DC81FE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F0179-DDBA-4A4B-BD92-660E958637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B03E9-E7F0-43CE-B008-610EA652C55B}"/>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8" name="Footer Placeholder 7">
            <a:extLst>
              <a:ext uri="{FF2B5EF4-FFF2-40B4-BE49-F238E27FC236}">
                <a16:creationId xmlns:a16="http://schemas.microsoft.com/office/drawing/2014/main" id="{BAA5DF28-1F97-4C21-BFC5-A344C4F59CB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226070F-0620-4A06-A5F1-AF3D9A122061}"/>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84959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290C-D613-4F3B-A9A9-527CA4AAAF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0404EE-8C33-4E49-9D6F-CBF74A8EAB67}"/>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4" name="Footer Placeholder 3">
            <a:extLst>
              <a:ext uri="{FF2B5EF4-FFF2-40B4-BE49-F238E27FC236}">
                <a16:creationId xmlns:a16="http://schemas.microsoft.com/office/drawing/2014/main" id="{087D9BE8-EB85-4597-A9E9-17F2425ECB5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8AD6D1-E7BE-4829-9656-5BB980CC1366}"/>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797954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3CEE7-1828-42BF-9E87-BC90565736B3}"/>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3" name="Footer Placeholder 2">
            <a:extLst>
              <a:ext uri="{FF2B5EF4-FFF2-40B4-BE49-F238E27FC236}">
                <a16:creationId xmlns:a16="http://schemas.microsoft.com/office/drawing/2014/main" id="{CE548FB8-599C-4398-84E0-E2185A5BFA9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BA1960-6D46-44C3-B637-0FA2C379D90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9837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4A89-4053-4690-B0E4-594D953B1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6DDDDB-1649-440D-9018-DF86FDD63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BC2D36-EF2F-4B79-84D1-348E37D56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EEFEBD-F8B2-449A-A3D0-C7FBB4E8B7E9}"/>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6" name="Footer Placeholder 5">
            <a:extLst>
              <a:ext uri="{FF2B5EF4-FFF2-40B4-BE49-F238E27FC236}">
                <a16:creationId xmlns:a16="http://schemas.microsoft.com/office/drawing/2014/main" id="{D80FC237-2892-4971-8707-2F10479F65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4B8E59-7C30-413E-9DB7-88BD415E3C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335796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46C-EA56-433D-B55F-968E52B700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E59EE7-1BB1-45BF-9C1A-0399A52D740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5" name="Footer Placeholder 4">
            <a:extLst>
              <a:ext uri="{FF2B5EF4-FFF2-40B4-BE49-F238E27FC236}">
                <a16:creationId xmlns:a16="http://schemas.microsoft.com/office/drawing/2014/main" id="{38131F90-38D2-4369-B233-69B8A3498F9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562AFC96-CB65-451E-8A65-7EDCB454C754}"/>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15911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AD5B-A520-4680-954C-07E4254CD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8D990F-40C9-4598-AB1B-DECEC7E69E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44088EA-FE13-45CA-AA82-DA6C2908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26A230-673C-44A2-BC0E-DE6982697DCD}"/>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6" name="Footer Placeholder 5">
            <a:extLst>
              <a:ext uri="{FF2B5EF4-FFF2-40B4-BE49-F238E27FC236}">
                <a16:creationId xmlns:a16="http://schemas.microsoft.com/office/drawing/2014/main" id="{D3E29900-DD73-4120-B25E-89A65A06BD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BFFB32-4F67-4A5E-9CE0-7A567C2B11E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35987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306F-8CFD-490E-BAF7-995E3F82DA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F0E7C-D10E-4E5B-A3F9-C582E41F78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3A819-8B2A-4232-96AB-02D5AAC8AA76}"/>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54AA0272-3281-437C-A541-D27E3E476A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C23EB0-A0D7-4410-ADC4-2645A3CD8C7D}"/>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6047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3022A-93EC-4A5C-8C47-C60DA579D0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D42E5A-DBA9-4543-9542-518B674B9E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97204-2B39-4888-92D4-34C38BDEFBEC}"/>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2F616917-0029-4A54-BE47-59AF96FC53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BE1690-1CF6-41FC-AAF2-BAF2644CD2C0}"/>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6511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7039987" y="93579"/>
            <a:ext cx="7315200"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sz="2000"/>
              <a:t>Programme de formation sur </a:t>
            </a:r>
            <a:br>
              <a:rPr lang="fr-CA" sz="2000"/>
            </a:br>
            <a:r>
              <a:rPr lang="fr-CA" sz="2000"/>
              <a:t>le test rapide du VIH au point de service</a:t>
            </a:r>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6AB31-6799-49C8-ADE4-7C3E67E8B6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237DC3-BA90-41B2-88B2-EF6EB1056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59F0B-1EBC-4D26-9958-A4405FA2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1BA7053D-A32D-4B47-9A99-B7536F88C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058D69-2407-4ABE-93AC-4CA10A82E7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605F0-248A-4479-A9E8-D44541D8653D}" type="slidenum">
              <a:rPr lang="en-US" smtClean="0"/>
              <a:t>‹#›</a:t>
            </a:fld>
            <a:endParaRPr lang="en-US" dirty="0"/>
          </a:p>
        </p:txBody>
      </p:sp>
    </p:spTree>
    <p:extLst>
      <p:ext uri="{BB962C8B-B14F-4D97-AF65-F5344CB8AC3E}">
        <p14:creationId xmlns:p14="http://schemas.microsoft.com/office/powerpoint/2010/main" val="99430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8.jpe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19.jpeg"/><Relationship Id="rId5" Type="http://schemas.openxmlformats.org/officeDocument/2006/relationships/image" Target="../media/image15.png"/><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2.emf"/><Relationship Id="rId7" Type="http://schemas.openxmlformats.org/officeDocument/2006/relationships/image" Target="../media/image19.jpe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21.jpeg"/></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publichealthontario.ca/"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870059" cy="1029994"/>
          </a:xfrm>
        </p:spPr>
        <p:txBody>
          <a:bodyPr>
            <a:normAutofit fontScale="90000"/>
          </a:bodyPr>
          <a:lstStyle/>
          <a:p>
            <a:pPr>
              <a:spcAft>
                <a:spcPts val="1800"/>
              </a:spcAft>
              <a:buClr>
                <a:srgbClr val="4A66AC"/>
              </a:buClr>
            </a:pPr>
            <a:r>
              <a:rPr lang="fr-CA" noProof="0" dirty="0"/>
              <a:t>À la fin de cette unité, vous serez en mesure de :</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65200" y="2484120"/>
            <a:ext cx="9639300" cy="3945522"/>
          </a:xfrm>
        </p:spPr>
        <p:txBody>
          <a:bodyPr>
            <a:normAutofit lnSpcReduction="10000"/>
          </a:bodyPr>
          <a:lstStyle/>
          <a:p>
            <a:pPr lvl="0" algn="ctr">
              <a:spcAft>
                <a:spcPts val="1200"/>
              </a:spcAft>
              <a:buClr>
                <a:srgbClr val="4A66AC"/>
              </a:buClr>
            </a:pPr>
            <a:r>
              <a:rPr lang="fr-CA" b="1" noProof="0" dirty="0"/>
              <a:t>POUR L’UTILISATION DU FORMULAIRE DE DÉPISTAGE NOMINATIF</a:t>
            </a:r>
          </a:p>
          <a:p>
            <a:pPr marL="342900" lvl="0" indent="-342900">
              <a:spcBef>
                <a:spcPts val="1800"/>
              </a:spcBef>
              <a:buClr>
                <a:srgbClr val="4A66AC"/>
              </a:buClr>
              <a:buFont typeface="Wingdings" panose="05000000000000000000" pitchFamily="2" charset="2"/>
              <a:buChar char="v"/>
            </a:pPr>
            <a:r>
              <a:rPr lang="fr-CA" noProof="0" dirty="0"/>
              <a:t>Remplir avec précision les formulaires que vous soumettrez aux Laboratoires de Santé publique Ontario (LSPO) concernant les résultats de dépistage rapide du VIH au point de service et la demande de dépistages du VIH additionnels  </a:t>
            </a:r>
          </a:p>
          <a:p>
            <a:pPr marL="342900" lvl="0" indent="-342900">
              <a:spcBef>
                <a:spcPts val="1800"/>
              </a:spcBef>
              <a:buClr>
                <a:srgbClr val="4A66AC"/>
              </a:buClr>
              <a:buFont typeface="Wingdings" panose="05000000000000000000" pitchFamily="2" charset="2"/>
              <a:buChar char="v"/>
            </a:pPr>
            <a:r>
              <a:rPr lang="fr-CA" noProof="0" dirty="0"/>
              <a:t>Utiliser les autocollants fournis par le ministère de la Santé pour notifier le LSPO des résultats de dépistage rapide du VIH et pour demander des dépistages additionnels en laboratoire </a:t>
            </a:r>
          </a:p>
          <a:p>
            <a:pPr marL="342900" lvl="0" indent="-342900">
              <a:lnSpc>
                <a:spcPct val="110000"/>
              </a:lnSpc>
              <a:buClr>
                <a:srgbClr val="4A66AC"/>
              </a:buClr>
              <a:buFont typeface="Wingdings" panose="05000000000000000000" pitchFamily="2" charset="2"/>
              <a:buChar char="v"/>
            </a:pPr>
            <a:r>
              <a:rPr lang="fr-CA" noProof="0" dirty="0"/>
              <a:t>Remplir le registre quotidien afin de maintenir la qualité du dépistage dans votre site</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3788207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44189" y="1486592"/>
            <a:ext cx="10494499" cy="762392"/>
          </a:xfrm>
        </p:spPr>
        <p:txBody>
          <a:bodyPr>
            <a:normAutofit fontScale="90000"/>
          </a:bodyPr>
          <a:lstStyle/>
          <a:p>
            <a:pPr>
              <a:spcAft>
                <a:spcPts val="1800"/>
              </a:spcAft>
              <a:buClr>
                <a:srgbClr val="4A66AC"/>
              </a:buClr>
            </a:pPr>
            <a:r>
              <a:rPr lang="fr-CA" noProof="0" dirty="0"/>
              <a:t>Lorsque vous ne soumettez PAS d’échantillon</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5" name="Subtitle 2">
            <a:extLst>
              <a:ext uri="{FF2B5EF4-FFF2-40B4-BE49-F238E27FC236}">
                <a16:creationId xmlns:a16="http://schemas.microsoft.com/office/drawing/2014/main" id="{8365A299-7067-41F3-96D1-6126C68ADEA1}"/>
              </a:ext>
            </a:extLst>
          </p:cNvPr>
          <p:cNvSpPr txBox="1">
            <a:spLocks/>
          </p:cNvSpPr>
          <p:nvPr/>
        </p:nvSpPr>
        <p:spPr>
          <a:xfrm>
            <a:off x="959692" y="2138172"/>
            <a:ext cx="5980934" cy="47198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a:t>Si seul un DPS est effectué, les renseignements fournis au sujet du ou de la patient-e devraient être limités. Si vous </a:t>
            </a:r>
            <a:r>
              <a:rPr lang="en-US" sz="2000" u="sng"/>
              <a:t>ne soumettez pas d’échantillon</a:t>
            </a:r>
            <a:r>
              <a:rPr lang="en-US" sz="2000"/>
              <a:t> au LSPO:</a:t>
            </a:r>
            <a:endParaRPr lang="en-US" sz="2000" dirty="0"/>
          </a:p>
          <a:p>
            <a:pPr marL="342900" indent="-342900">
              <a:spcBef>
                <a:spcPts val="800"/>
              </a:spcBef>
              <a:buClr>
                <a:srgbClr val="4A66AC"/>
              </a:buClr>
              <a:buFont typeface="Wingdings" panose="05000000000000000000" pitchFamily="2" charset="2"/>
              <a:buChar char="v"/>
            </a:pPr>
            <a:r>
              <a:rPr lang="fr-CA" sz="2000"/>
              <a:t>Indiquez seulement l’</a:t>
            </a:r>
            <a:r>
              <a:rPr lang="fr-CA" sz="2000" u="sng"/>
              <a:t>année de naissance</a:t>
            </a:r>
            <a:r>
              <a:rPr lang="fr-CA" sz="2000"/>
              <a:t> du ou de la client-e sur le formulaire</a:t>
            </a:r>
            <a:endParaRPr lang="en-US" sz="2000"/>
          </a:p>
          <a:p>
            <a:pPr marL="342900" indent="-342900">
              <a:spcBef>
                <a:spcPts val="800"/>
              </a:spcBef>
              <a:buClr>
                <a:srgbClr val="4A66AC"/>
              </a:buClr>
              <a:buFont typeface="Wingdings" panose="05000000000000000000" pitchFamily="2" charset="2"/>
              <a:buChar char="v"/>
            </a:pPr>
            <a:r>
              <a:rPr lang="fr-CA" sz="2000"/>
              <a:t>Utilisez un code d’identification plutôt que le nom complet du ou de la client-e</a:t>
            </a:r>
            <a:endParaRPr lang="en-US" sz="2000" dirty="0"/>
          </a:p>
        </p:txBody>
      </p:sp>
      <p:pic>
        <p:nvPicPr>
          <p:cNvPr id="12" name="Picture 1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046844" y="2233618"/>
            <a:ext cx="4570888" cy="3409314"/>
          </a:xfrm>
          <a:prstGeom prst="rect">
            <a:avLst/>
          </a:prstGeom>
          <a:ln>
            <a:solidFill>
              <a:schemeClr val="tx1"/>
            </a:solidFill>
          </a:ln>
        </p:spPr>
      </p:pic>
      <p:sp>
        <p:nvSpPr>
          <p:cNvPr id="6" name="TextBox 5"/>
          <p:cNvSpPr txBox="1"/>
          <p:nvPr/>
        </p:nvSpPr>
        <p:spPr>
          <a:xfrm>
            <a:off x="1939580" y="4609017"/>
            <a:ext cx="4156419" cy="984885"/>
          </a:xfrm>
          <a:prstGeom prst="rect">
            <a:avLst/>
          </a:prstGeom>
          <a:noFill/>
        </p:spPr>
        <p:txBody>
          <a:bodyPr wrap="square" rtlCol="0">
            <a:spAutoFit/>
          </a:bodyPr>
          <a:lstStyle/>
          <a:p>
            <a:r>
              <a:rPr lang="en-US" sz="2000" b="1" i="1">
                <a:solidFill>
                  <a:srgbClr val="4A66AC"/>
                </a:solidFill>
              </a:rPr>
              <a:t>Suggestion de code</a:t>
            </a:r>
            <a:br>
              <a:rPr lang="en-US" sz="2000" b="1" i="1">
                <a:solidFill>
                  <a:srgbClr val="4A66AC"/>
                </a:solidFill>
              </a:rPr>
            </a:br>
            <a:r>
              <a:rPr lang="en-US"/>
              <a:t>Si vous avez vu Jack Smith le 3 juillet 2019, le code pourrait être </a:t>
            </a:r>
            <a:r>
              <a:rPr lang="en-US" sz="2000"/>
              <a:t>: </a:t>
            </a:r>
            <a:r>
              <a:rPr lang="en-US" sz="2000" b="1"/>
              <a:t>JS-03072019</a:t>
            </a:r>
            <a:endParaRPr lang="en-CA" sz="2000" b="1" dirty="0"/>
          </a:p>
        </p:txBody>
      </p:sp>
      <p:sp>
        <p:nvSpPr>
          <p:cNvPr id="16" name="TextBox 15"/>
          <p:cNvSpPr txBox="1"/>
          <p:nvPr/>
        </p:nvSpPr>
        <p:spPr>
          <a:xfrm>
            <a:off x="879514" y="5782021"/>
            <a:ext cx="10600062" cy="1015663"/>
          </a:xfrm>
          <a:prstGeom prst="rect">
            <a:avLst/>
          </a:prstGeom>
          <a:noFill/>
        </p:spPr>
        <p:txBody>
          <a:bodyPr wrap="square" rtlCol="0">
            <a:spAutoFit/>
          </a:bodyPr>
          <a:lstStyle/>
          <a:p>
            <a:r>
              <a:rPr lang="en-US" sz="2000" b="1">
                <a:solidFill>
                  <a:srgbClr val="4A66AC"/>
                </a:solidFill>
              </a:rPr>
              <a:t>Votre site commandera auprès du Ministère des autocollants pour identifier les formulaires transmis sans échantillon. Nous parlerons du système d’autocollants au moment d’examiner les divers scénarios de dépistage possibles.</a:t>
            </a:r>
            <a:endParaRPr lang="en-CA" sz="2000" b="1" dirty="0">
              <a:solidFill>
                <a:srgbClr val="4A66AC"/>
              </a:solidFill>
            </a:endParaRPr>
          </a:p>
        </p:txBody>
      </p:sp>
      <p:sp>
        <p:nvSpPr>
          <p:cNvPr id="10" name="TextBox 9">
            <a:extLst>
              <a:ext uri="{FF2B5EF4-FFF2-40B4-BE49-F238E27FC236}">
                <a16:creationId xmlns:a16="http://schemas.microsoft.com/office/drawing/2014/main" id="{565B1CA1-5C00-43CF-90C4-E1D4C63AC523}"/>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2652020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41826" y="1121166"/>
            <a:ext cx="10494499" cy="762392"/>
          </a:xfrm>
        </p:spPr>
        <p:txBody>
          <a:bodyPr>
            <a:normAutofit/>
          </a:bodyPr>
          <a:lstStyle/>
          <a:p>
            <a:pPr>
              <a:spcAft>
                <a:spcPts val="1800"/>
              </a:spcAft>
              <a:buClr>
                <a:srgbClr val="4A66AC"/>
              </a:buClr>
            </a:pPr>
            <a:r>
              <a:rPr lang="fr-CA" noProof="0" dirty="0"/>
              <a:t>Scénarios de dépistage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54286" y="1937381"/>
            <a:ext cx="8660393" cy="4619872"/>
          </a:xfrm>
        </p:spPr>
        <p:txBody>
          <a:bodyPr>
            <a:normAutofit fontScale="92500"/>
          </a:bodyPr>
          <a:lstStyle/>
          <a:p>
            <a:pPr>
              <a:spcBef>
                <a:spcPts val="0"/>
              </a:spcBef>
              <a:spcAft>
                <a:spcPts val="1800"/>
              </a:spcAft>
              <a:buClr>
                <a:srgbClr val="4A66AC"/>
              </a:buClr>
            </a:pPr>
            <a:r>
              <a:rPr lang="fr-CA" sz="2200" noProof="0" dirty="0"/>
              <a:t>Voici quelques scénarios de dépistage que vous rencontrerez avec vos </a:t>
            </a:r>
            <a:r>
              <a:rPr lang="fr-CA" sz="2200" noProof="0" dirty="0" err="1"/>
              <a:t>client-es</a:t>
            </a:r>
            <a:r>
              <a:rPr lang="fr-CA" sz="2200" noProof="0" dirty="0"/>
              <a:t> : </a:t>
            </a:r>
          </a:p>
          <a:p>
            <a:pPr marL="457200" indent="-457200">
              <a:spcBef>
                <a:spcPts val="0"/>
              </a:spcBef>
              <a:spcAft>
                <a:spcPts val="1800"/>
              </a:spcAft>
              <a:buClr>
                <a:srgbClr val="4A66AC"/>
              </a:buClr>
              <a:buFont typeface="+mj-lt"/>
              <a:buAutoNum type="arabicParenR"/>
            </a:pPr>
            <a:r>
              <a:rPr lang="fr-CA" sz="2000" noProof="0" dirty="0"/>
              <a:t>Votre </a:t>
            </a:r>
            <a:r>
              <a:rPr lang="fr-CA" sz="2000" noProof="0" dirty="0" err="1"/>
              <a:t>client-e</a:t>
            </a:r>
            <a:r>
              <a:rPr lang="fr-CA" sz="2000" noProof="0" dirty="0"/>
              <a:t> demande un dépistage standard (vous ne faites donc pas de dépistage rapide).</a:t>
            </a:r>
          </a:p>
          <a:p>
            <a:pPr marL="457200" indent="-457200">
              <a:spcBef>
                <a:spcPts val="0"/>
              </a:spcBef>
              <a:spcAft>
                <a:spcPts val="1800"/>
              </a:spcAft>
              <a:buClr>
                <a:srgbClr val="4A66AC"/>
              </a:buClr>
              <a:buFont typeface="+mj-lt"/>
              <a:buAutoNum type="arabicParenR"/>
            </a:pPr>
            <a:r>
              <a:rPr lang="fr-CA" sz="2000" noProof="0" dirty="0"/>
              <a:t>Vous effectuez un dépistage rapide au point de service; le résultat est non réactif </a:t>
            </a:r>
            <a:r>
              <a:rPr lang="fr-CA" sz="2000" noProof="0"/>
              <a:t>et le/la client-e n’est pas dans la </a:t>
            </a:r>
            <a:r>
              <a:rPr lang="fr-CA" sz="2000" noProof="0" dirty="0"/>
              <a:t>période fenêtre</a:t>
            </a:r>
            <a:r>
              <a:rPr lang="fr-CA" sz="2000" noProof="0" dirty="0">
                <a:solidFill>
                  <a:srgbClr val="23321D"/>
                </a:solidFill>
              </a:rPr>
              <a:t>. </a:t>
            </a:r>
          </a:p>
          <a:p>
            <a:pPr marL="457200" indent="-457200">
              <a:spcBef>
                <a:spcPts val="0"/>
              </a:spcBef>
              <a:spcAft>
                <a:spcPts val="1800"/>
              </a:spcAft>
              <a:buClr>
                <a:srgbClr val="4A66AC"/>
              </a:buClr>
              <a:buFont typeface="+mj-lt"/>
              <a:buAutoNum type="arabicParenR"/>
            </a:pPr>
            <a:r>
              <a:rPr lang="fr-CA" sz="2000" noProof="0" dirty="0"/>
              <a:t>Vous effectuez un dépistage rapide au point de service; le résultat est non réactif. Toutefois, le ou la </a:t>
            </a:r>
            <a:r>
              <a:rPr lang="fr-CA" sz="2000" noProof="0" dirty="0" err="1"/>
              <a:t>client-e</a:t>
            </a:r>
            <a:r>
              <a:rPr lang="fr-CA" sz="2000" noProof="0" dirty="0"/>
              <a:t> vient d’une population prioritaire et a eu très récemment une exposition à risque élevé (dans les 2 à </a:t>
            </a:r>
            <a:r>
              <a:rPr lang="fr-CA" sz="2000" noProof="0"/>
              <a:t>4 semaines précédentes), </a:t>
            </a:r>
            <a:r>
              <a:rPr lang="fr-CA" sz="2000" noProof="0" dirty="0"/>
              <a:t>ou il/elle présente des signes d’infection à VIH aiguë.</a:t>
            </a:r>
          </a:p>
          <a:p>
            <a:pPr marL="457200" indent="-457200">
              <a:spcBef>
                <a:spcPts val="0"/>
              </a:spcBef>
              <a:spcAft>
                <a:spcPts val="1800"/>
              </a:spcAft>
              <a:buClr>
                <a:srgbClr val="4A66AC"/>
              </a:buClr>
              <a:buFont typeface="+mj-lt"/>
              <a:buAutoNum type="arabicParenR"/>
            </a:pPr>
            <a:r>
              <a:rPr lang="fr-CA" sz="2000" noProof="0" dirty="0"/>
              <a:t>Vous effectuez un dépistage rapide au point de service; le résultat est réactif. </a:t>
            </a:r>
          </a:p>
          <a:p>
            <a:pPr marL="457200" indent="-457200">
              <a:spcBef>
                <a:spcPts val="0"/>
              </a:spcBef>
              <a:spcAft>
                <a:spcPts val="1800"/>
              </a:spcAft>
              <a:buClr>
                <a:srgbClr val="4A66AC"/>
              </a:buClr>
              <a:buFont typeface="+mj-lt"/>
              <a:buAutoNum type="arabicParenR"/>
            </a:pPr>
            <a:r>
              <a:rPr lang="fr-CA" sz="2000" noProof="0" dirty="0"/>
              <a:t>Votre </a:t>
            </a:r>
            <a:r>
              <a:rPr lang="fr-CA" sz="2000" noProof="0" dirty="0" err="1"/>
              <a:t>client-e</a:t>
            </a:r>
            <a:r>
              <a:rPr lang="fr-CA" sz="2000" noProof="0" dirty="0"/>
              <a:t> reçoit deux résultats non valides au dépistage au point de service; vous soumettez un prélèvement pour analyse en laboratoire.</a:t>
            </a:r>
            <a:endParaRPr lang="fr-CA" sz="2000" b="1" noProof="0" dirty="0">
              <a:solidFill>
                <a:srgbClr val="4A66AC"/>
              </a:solidFill>
            </a:endParaRPr>
          </a:p>
          <a:p>
            <a:pPr>
              <a:spcBef>
                <a:spcPts val="0"/>
              </a:spcBef>
              <a:spcAft>
                <a:spcPts val="1800"/>
              </a:spcAft>
              <a:buClr>
                <a:srgbClr val="4A66AC"/>
              </a:buClr>
            </a:pPr>
            <a:endParaRPr lang="fr-CA" noProof="0" dirty="0"/>
          </a:p>
          <a:p>
            <a:pPr lvl="1" algn="l">
              <a:spcBef>
                <a:spcPts val="800"/>
              </a:spcBef>
              <a:buClr>
                <a:srgbClr val="4A66AC"/>
              </a:buClr>
            </a:pPr>
            <a:endParaRPr lang="fr-CA" sz="2200" noProof="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256818" y="2101678"/>
            <a:ext cx="2145639" cy="2145639"/>
          </a:xfrm>
          <a:prstGeom prst="rect">
            <a:avLst/>
          </a:prstGeom>
        </p:spPr>
      </p:pic>
      <p:pic>
        <p:nvPicPr>
          <p:cNvPr id="7" name="Picture 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788759" y="2677868"/>
            <a:ext cx="1105786" cy="1105786"/>
          </a:xfrm>
          <a:prstGeom prst="rect">
            <a:avLst/>
          </a:prstGeom>
        </p:spPr>
      </p:pic>
      <p:sp>
        <p:nvSpPr>
          <p:cNvPr id="10" name="TextBox 9">
            <a:extLst>
              <a:ext uri="{FF2B5EF4-FFF2-40B4-BE49-F238E27FC236}">
                <a16:creationId xmlns:a16="http://schemas.microsoft.com/office/drawing/2014/main" id="{D7564795-5B3D-4FD6-9CD7-44F2EAAE8E32}"/>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4048625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fr-CA" noProof="0" dirty="0"/>
              <a:t>1) Dépistage standard</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399" y="2353436"/>
            <a:ext cx="7880999" cy="2836332"/>
          </a:xfrm>
        </p:spPr>
        <p:txBody>
          <a:bodyPr>
            <a:normAutofit fontScale="92500" lnSpcReduction="20000"/>
          </a:bodyPr>
          <a:lstStyle/>
          <a:p>
            <a:pPr>
              <a:spcBef>
                <a:spcPts val="800"/>
              </a:spcBef>
              <a:spcAft>
                <a:spcPts val="1200"/>
              </a:spcAft>
              <a:buClr>
                <a:srgbClr val="4A66AC"/>
              </a:buClr>
            </a:pPr>
            <a:r>
              <a:rPr lang="fr-CA" sz="2200" noProof="0" dirty="0" err="1"/>
              <a:t>Certain-es</a:t>
            </a:r>
            <a:r>
              <a:rPr lang="fr-CA" sz="2200" noProof="0" dirty="0"/>
              <a:t> </a:t>
            </a:r>
            <a:r>
              <a:rPr lang="fr-CA" sz="2200" noProof="0" dirty="0" err="1"/>
              <a:t>client-es</a:t>
            </a:r>
            <a:r>
              <a:rPr lang="fr-CA" sz="2200" noProof="0" dirty="0"/>
              <a:t> choisiront un dépistage standard plutôt que rapide. Après counseling et consentement :</a:t>
            </a:r>
          </a:p>
          <a:p>
            <a:pPr marL="342900" indent="-342900">
              <a:spcBef>
                <a:spcPts val="800"/>
              </a:spcBef>
              <a:spcAft>
                <a:spcPts val="1200"/>
              </a:spcAft>
              <a:buClr>
                <a:srgbClr val="4A66AC"/>
              </a:buClr>
              <a:buFont typeface="Wingdings" panose="05000000000000000000" pitchFamily="2" charset="2"/>
              <a:buChar char="v"/>
            </a:pPr>
            <a:r>
              <a:rPr lang="fr-CA" sz="2200" noProof="0" dirty="0"/>
              <a:t>Prélevez un échantillon de sang </a:t>
            </a:r>
            <a:r>
              <a:rPr lang="fr-CA" sz="2200" noProof="0" dirty="0" smtClean="0"/>
              <a:t>dans </a:t>
            </a:r>
            <a:r>
              <a:rPr lang="fr-CA" sz="2200" noProof="0" dirty="0"/>
              <a:t>un tube (bouchon de couleur </a:t>
            </a:r>
            <a:r>
              <a:rPr lang="fr-CA" sz="2200" dirty="0" smtClean="0"/>
              <a:t>rouge</a:t>
            </a:r>
            <a:r>
              <a:rPr lang="fr-CA" sz="2200" noProof="0" dirty="0" smtClean="0"/>
              <a:t>) </a:t>
            </a:r>
            <a:r>
              <a:rPr lang="fr-CA" sz="2200" noProof="0" dirty="0"/>
              <a:t>et </a:t>
            </a:r>
            <a:r>
              <a:rPr lang="fr-CA" sz="2200" noProof="0" dirty="0" smtClean="0"/>
              <a:t>étiquetez-le</a:t>
            </a:r>
            <a:endParaRPr lang="fr-CA" sz="2200" noProof="0" dirty="0"/>
          </a:p>
          <a:p>
            <a:pPr marL="342900" indent="-342900">
              <a:spcBef>
                <a:spcPts val="800"/>
              </a:spcBef>
              <a:spcAft>
                <a:spcPts val="1200"/>
              </a:spcAft>
              <a:buClr>
                <a:srgbClr val="4A66AC"/>
              </a:buClr>
              <a:buFont typeface="Wingdings" panose="05000000000000000000" pitchFamily="2" charset="2"/>
              <a:buChar char="v"/>
            </a:pPr>
            <a:r>
              <a:rPr lang="fr-CA" sz="2200" noProof="0" dirty="0"/>
              <a:t>Remplissez dûment le formulaire, y compris le nom et le numéro de carte Santé (OHIP) du ou de la </a:t>
            </a:r>
            <a:r>
              <a:rPr lang="fr-CA" sz="2200" noProof="0" dirty="0" err="1"/>
              <a:t>client-e</a:t>
            </a:r>
            <a:endParaRPr lang="fr-CA" sz="2200" noProof="0" dirty="0"/>
          </a:p>
          <a:p>
            <a:pPr marL="342900" indent="-342900">
              <a:spcBef>
                <a:spcPts val="800"/>
              </a:spcBef>
              <a:spcAft>
                <a:spcPts val="1200"/>
              </a:spcAft>
              <a:buClr>
                <a:srgbClr val="4A66AC"/>
              </a:buClr>
              <a:buFont typeface="Wingdings" panose="05000000000000000000" pitchFamily="2" charset="2"/>
              <a:buChar char="v"/>
            </a:pPr>
            <a:r>
              <a:rPr lang="fr-CA" sz="2200" noProof="0" dirty="0"/>
              <a:t>Assurez-vous que le nom et la date sur l’échantillon correspondent à ceux sur le formulaire.</a:t>
            </a:r>
          </a:p>
          <a:p>
            <a:pPr>
              <a:spcBef>
                <a:spcPts val="800"/>
              </a:spcBef>
              <a:buClr>
                <a:srgbClr val="4A66AC"/>
              </a:buClr>
            </a:pPr>
            <a:endParaRPr lang="fr-CA" sz="2600" noProof="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768292" y="5077223"/>
            <a:ext cx="10494499" cy="1938992"/>
          </a:xfrm>
          <a:prstGeom prst="rect">
            <a:avLst/>
          </a:prstGeom>
          <a:noFill/>
        </p:spPr>
        <p:txBody>
          <a:bodyPr wrap="square" rtlCol="0">
            <a:spAutoFit/>
          </a:bodyPr>
          <a:lstStyle/>
          <a:p>
            <a:pPr marL="342900" indent="-342900">
              <a:buClr>
                <a:srgbClr val="4A66AC"/>
              </a:buClr>
              <a:buFont typeface="Wingdings" panose="05000000000000000000" pitchFamily="2" charset="2"/>
              <a:buChar char="v"/>
            </a:pPr>
            <a:r>
              <a:rPr lang="en-US" sz="2200" dirty="0" err="1"/>
              <a:t>Soumettez</a:t>
            </a:r>
            <a:r>
              <a:rPr lang="en-US" sz="2200" dirty="0"/>
              <a:t> </a:t>
            </a:r>
            <a:r>
              <a:rPr lang="en-US" sz="2200" dirty="0" err="1"/>
              <a:t>l’échantillon</a:t>
            </a:r>
            <a:r>
              <a:rPr lang="en-US" sz="2200" dirty="0"/>
              <a:t> et la </a:t>
            </a:r>
            <a:r>
              <a:rPr lang="en-US" sz="2200" dirty="0" err="1"/>
              <a:t>réquisition</a:t>
            </a:r>
            <a:r>
              <a:rPr lang="en-US" sz="2200" dirty="0"/>
              <a:t>; </a:t>
            </a:r>
            <a:r>
              <a:rPr lang="en-US" sz="2200" dirty="0" err="1"/>
              <a:t>créez</a:t>
            </a:r>
            <a:r>
              <a:rPr lang="en-US" sz="2200" dirty="0"/>
              <a:t> </a:t>
            </a:r>
            <a:r>
              <a:rPr lang="en-US" sz="2200" dirty="0" err="1"/>
              <a:t>une</a:t>
            </a:r>
            <a:r>
              <a:rPr lang="en-US" sz="2200" dirty="0"/>
              <a:t> entrée pour </a:t>
            </a:r>
            <a:r>
              <a:rPr lang="en-US" sz="2200" dirty="0" err="1"/>
              <a:t>ce</a:t>
            </a:r>
            <a:r>
              <a:rPr lang="en-US" sz="2200" dirty="0"/>
              <a:t> </a:t>
            </a:r>
            <a:r>
              <a:rPr lang="en-US" sz="2200" dirty="0" err="1"/>
              <a:t>dépistage</a:t>
            </a:r>
            <a:r>
              <a:rPr lang="en-US" sz="2200" dirty="0"/>
              <a:t> </a:t>
            </a:r>
            <a:r>
              <a:rPr lang="en-US" sz="2200" dirty="0" err="1"/>
              <a:t>dans</a:t>
            </a:r>
            <a:r>
              <a:rPr lang="en-US" sz="2200" dirty="0"/>
              <a:t> le </a:t>
            </a:r>
            <a:r>
              <a:rPr lang="en-US" sz="2200" dirty="0" err="1"/>
              <a:t>registre</a:t>
            </a:r>
            <a:r>
              <a:rPr lang="en-US" sz="2200" dirty="0"/>
              <a:t> </a:t>
            </a:r>
            <a:r>
              <a:rPr lang="en-US" sz="2200" dirty="0" err="1"/>
              <a:t>quotidien</a:t>
            </a:r>
            <a:r>
              <a:rPr lang="en-US" sz="2200" dirty="0"/>
              <a:t> </a:t>
            </a:r>
            <a:r>
              <a:rPr lang="en-US" sz="2200" dirty="0" err="1"/>
              <a:t>si</a:t>
            </a:r>
            <a:r>
              <a:rPr lang="en-US" sz="2200" dirty="0"/>
              <a:t> </a:t>
            </a:r>
            <a:r>
              <a:rPr lang="en-US" sz="2200" dirty="0" err="1"/>
              <a:t>telle</a:t>
            </a:r>
            <a:r>
              <a:rPr lang="en-US" sz="2200" dirty="0"/>
              <a:t> </a:t>
            </a:r>
            <a:r>
              <a:rPr lang="en-US" sz="2200" dirty="0" err="1"/>
              <a:t>est</a:t>
            </a:r>
            <a:r>
              <a:rPr lang="en-US" sz="2200" dirty="0"/>
              <a:t> la </a:t>
            </a:r>
            <a:r>
              <a:rPr lang="en-US" sz="2200" dirty="0" err="1"/>
              <a:t>pratique</a:t>
            </a:r>
            <a:r>
              <a:rPr lang="en-US" sz="2200" dirty="0"/>
              <a:t> </a:t>
            </a:r>
            <a:r>
              <a:rPr lang="en-US" sz="2200" dirty="0" err="1"/>
              <a:t>dans</a:t>
            </a:r>
            <a:r>
              <a:rPr lang="en-US" sz="2200" dirty="0"/>
              <a:t> </a:t>
            </a:r>
            <a:r>
              <a:rPr lang="en-US" sz="2200" dirty="0" err="1"/>
              <a:t>votre</a:t>
            </a:r>
            <a:r>
              <a:rPr lang="en-US" sz="2200" dirty="0"/>
              <a:t> site.  </a:t>
            </a:r>
          </a:p>
          <a:p>
            <a:pPr>
              <a:buClr>
                <a:srgbClr val="4A66AC"/>
              </a:buClr>
            </a:pPr>
            <a:endParaRPr lang="en-US" sz="1400" b="1" dirty="0">
              <a:solidFill>
                <a:srgbClr val="4A66AC"/>
              </a:solidFill>
            </a:endParaRPr>
          </a:p>
          <a:p>
            <a:r>
              <a:rPr lang="en-US" sz="2200" b="1" dirty="0" err="1">
                <a:solidFill>
                  <a:srgbClr val="4A66AC"/>
                </a:solidFill>
              </a:rPr>
              <a:t>Fixez</a:t>
            </a:r>
            <a:r>
              <a:rPr lang="en-US" sz="2200" b="1" dirty="0">
                <a:solidFill>
                  <a:srgbClr val="4A66AC"/>
                </a:solidFill>
              </a:rPr>
              <a:t> un </a:t>
            </a:r>
            <a:r>
              <a:rPr lang="en-US" sz="2200" b="1" dirty="0" err="1">
                <a:solidFill>
                  <a:srgbClr val="4A66AC"/>
                </a:solidFill>
              </a:rPr>
              <a:t>rendez-vous</a:t>
            </a:r>
            <a:r>
              <a:rPr lang="en-US" sz="2200" b="1" dirty="0">
                <a:solidFill>
                  <a:srgbClr val="4A66AC"/>
                </a:solidFill>
              </a:rPr>
              <a:t> avec le/la client-e </a:t>
            </a:r>
            <a:r>
              <a:rPr lang="en-US" sz="2200" b="1" dirty="0" err="1">
                <a:solidFill>
                  <a:srgbClr val="4A66AC"/>
                </a:solidFill>
              </a:rPr>
              <a:t>dans</a:t>
            </a:r>
            <a:r>
              <a:rPr lang="en-US" sz="2200" b="1" dirty="0">
                <a:solidFill>
                  <a:srgbClr val="4A66AC"/>
                </a:solidFill>
              </a:rPr>
              <a:t> environ </a:t>
            </a:r>
            <a:r>
              <a:rPr lang="en-US" sz="2200" b="1" dirty="0" err="1">
                <a:solidFill>
                  <a:srgbClr val="4A66AC"/>
                </a:solidFill>
              </a:rPr>
              <a:t>une</a:t>
            </a:r>
            <a:r>
              <a:rPr lang="en-US" sz="2200" b="1" dirty="0">
                <a:solidFill>
                  <a:srgbClr val="4A66AC"/>
                </a:solidFill>
              </a:rPr>
              <a:t> </a:t>
            </a:r>
            <a:r>
              <a:rPr lang="en-US" sz="2200" b="1" dirty="0" err="1">
                <a:solidFill>
                  <a:srgbClr val="4A66AC"/>
                </a:solidFill>
              </a:rPr>
              <a:t>semaine</a:t>
            </a:r>
            <a:r>
              <a:rPr lang="en-US" sz="2200" b="1" dirty="0">
                <a:solidFill>
                  <a:srgbClr val="4A66AC"/>
                </a:solidFill>
              </a:rPr>
              <a:t> pour </a:t>
            </a:r>
            <a:r>
              <a:rPr lang="en-US" sz="2200" b="1" dirty="0" err="1">
                <a:solidFill>
                  <a:srgbClr val="4A66AC"/>
                </a:solidFill>
              </a:rPr>
              <a:t>lui</a:t>
            </a:r>
            <a:r>
              <a:rPr lang="en-US" sz="2200" b="1" dirty="0">
                <a:solidFill>
                  <a:srgbClr val="4A66AC"/>
                </a:solidFill>
              </a:rPr>
              <a:t> donner son </a:t>
            </a:r>
            <a:r>
              <a:rPr lang="en-US" sz="2200" b="1" dirty="0" err="1">
                <a:solidFill>
                  <a:srgbClr val="4A66AC"/>
                </a:solidFill>
              </a:rPr>
              <a:t>résultat</a:t>
            </a:r>
            <a:r>
              <a:rPr lang="en-US" sz="2200" b="1" dirty="0">
                <a:solidFill>
                  <a:srgbClr val="4A66AC"/>
                </a:solidFill>
              </a:rPr>
              <a:t>.</a:t>
            </a:r>
          </a:p>
          <a:p>
            <a:endParaRPr lang="en-CA" dirty="0"/>
          </a:p>
        </p:txBody>
      </p:sp>
      <p:sp>
        <p:nvSpPr>
          <p:cNvPr id="6" name="Cross 5"/>
          <p:cNvSpPr/>
          <p:nvPr/>
        </p:nvSpPr>
        <p:spPr>
          <a:xfrm>
            <a:off x="10226564" y="3202966"/>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448322" y="2714479"/>
            <a:ext cx="1158949" cy="1158949"/>
          </a:xfrm>
          <a:prstGeom prst="rect">
            <a:avLst/>
          </a:prstGeom>
        </p:spPr>
      </p:pic>
      <p:sp>
        <p:nvSpPr>
          <p:cNvPr id="9" name="TextBox 8"/>
          <p:cNvSpPr txBox="1"/>
          <p:nvPr/>
        </p:nvSpPr>
        <p:spPr>
          <a:xfrm>
            <a:off x="9242127" y="4288764"/>
            <a:ext cx="2369651" cy="707886"/>
          </a:xfrm>
          <a:prstGeom prst="rect">
            <a:avLst/>
          </a:prstGeom>
          <a:noFill/>
        </p:spPr>
        <p:txBody>
          <a:bodyPr wrap="square" rtlCol="0">
            <a:spAutoFit/>
          </a:bodyPr>
          <a:lstStyle/>
          <a:p>
            <a:r>
              <a:rPr lang="en-US" sz="2000" b="1">
                <a:solidFill>
                  <a:srgbClr val="4A66AC"/>
                </a:solidFill>
              </a:rPr>
              <a:t>Aucun autocollant nécessaire</a:t>
            </a:r>
            <a:endParaRPr lang="en-CA" sz="2000" b="1" dirty="0">
              <a:solidFill>
                <a:srgbClr val="4A66AC"/>
              </a:solidFill>
            </a:endParaRPr>
          </a:p>
        </p:txBody>
      </p:sp>
      <p:pic>
        <p:nvPicPr>
          <p:cNvPr id="16" name="Picture 15"/>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853558" y="2501464"/>
            <a:ext cx="1478968" cy="1478968"/>
          </a:xfrm>
          <a:prstGeom prst="rect">
            <a:avLst/>
          </a:prstGeom>
        </p:spPr>
      </p:pic>
      <p:sp>
        <p:nvSpPr>
          <p:cNvPr id="13" name="TextBox 12">
            <a:extLst>
              <a:ext uri="{FF2B5EF4-FFF2-40B4-BE49-F238E27FC236}">
                <a16:creationId xmlns:a16="http://schemas.microsoft.com/office/drawing/2014/main" id="{D9BC6CE1-8B5D-44BD-AC39-BF61739C30B7}"/>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2612749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41826" y="1253857"/>
            <a:ext cx="10494499" cy="762392"/>
          </a:xfrm>
        </p:spPr>
        <p:txBody>
          <a:bodyPr>
            <a:normAutofit/>
          </a:bodyPr>
          <a:lstStyle/>
          <a:p>
            <a:pPr>
              <a:spcAft>
                <a:spcPts val="1800"/>
              </a:spcAft>
              <a:buClr>
                <a:srgbClr val="4A66AC"/>
              </a:buClr>
            </a:pPr>
            <a:r>
              <a:rPr lang="fr-CA" noProof="0" dirty="0"/>
              <a:t>2) Résultat non réactif au DPS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24551" y="2057542"/>
            <a:ext cx="8038185" cy="3391787"/>
          </a:xfrm>
        </p:spPr>
        <p:txBody>
          <a:bodyPr>
            <a:normAutofit lnSpcReduction="10000"/>
          </a:bodyPr>
          <a:lstStyle/>
          <a:p>
            <a:pPr>
              <a:spcBef>
                <a:spcPts val="800"/>
              </a:spcBef>
              <a:spcAft>
                <a:spcPts val="1200"/>
              </a:spcAft>
              <a:buClr>
                <a:srgbClr val="4A66AC"/>
              </a:buClr>
            </a:pPr>
            <a:r>
              <a:rPr lang="fr-CA" sz="2200" noProof="0" dirty="0"/>
              <a:t>Après counseling et consentement :</a:t>
            </a:r>
          </a:p>
          <a:p>
            <a:pPr marL="342900" indent="-342900">
              <a:spcBef>
                <a:spcPts val="0"/>
              </a:spcBef>
              <a:spcAft>
                <a:spcPts val="1200"/>
              </a:spcAft>
              <a:buClr>
                <a:srgbClr val="4A66AC"/>
              </a:buClr>
              <a:buFont typeface="Wingdings" panose="05000000000000000000" pitchFamily="2" charset="2"/>
              <a:buChar char="v"/>
            </a:pPr>
            <a:r>
              <a:rPr lang="fr-CA" sz="2200" b="1" noProof="0" dirty="0"/>
              <a:t>Vous effectuez un dépistage au point de service; le résultat est non réactif et le/la </a:t>
            </a:r>
            <a:r>
              <a:rPr lang="fr-CA" sz="2200" b="1" noProof="0" dirty="0" err="1"/>
              <a:t>client-e</a:t>
            </a:r>
            <a:r>
              <a:rPr lang="fr-CA" sz="2200" b="1" noProof="0" dirty="0"/>
              <a:t> n’est pas dans la période fenêtre</a:t>
            </a:r>
          </a:p>
          <a:p>
            <a:pPr marL="342900" indent="-342900">
              <a:spcBef>
                <a:spcPts val="0"/>
              </a:spcBef>
              <a:spcAft>
                <a:spcPts val="1200"/>
              </a:spcAft>
              <a:buClr>
                <a:srgbClr val="4A66AC"/>
              </a:buClr>
              <a:buFont typeface="Wingdings" panose="05000000000000000000" pitchFamily="2" charset="2"/>
              <a:buChar char="v"/>
            </a:pPr>
            <a:r>
              <a:rPr lang="fr-CA" sz="2200" noProof="0" dirty="0"/>
              <a:t>Remplissez la section sur les renseignements personnels du ou de la </a:t>
            </a:r>
            <a:r>
              <a:rPr lang="fr-CA" sz="2200" noProof="0" dirty="0" err="1"/>
              <a:t>patient-e</a:t>
            </a:r>
            <a:r>
              <a:rPr lang="fr-CA" sz="2200" noProof="0" dirty="0"/>
              <a:t> en utilisant un code (plutôt que son nom) et son année de naissance; apposez-y un autocollant VERT (« Non réactif »)</a:t>
            </a:r>
          </a:p>
          <a:p>
            <a:pPr marL="342900" indent="-342900">
              <a:spcBef>
                <a:spcPts val="0"/>
              </a:spcBef>
              <a:spcAft>
                <a:spcPts val="1200"/>
              </a:spcAft>
              <a:buClr>
                <a:srgbClr val="4A66AC"/>
              </a:buClr>
              <a:buFont typeface="Wingdings" panose="05000000000000000000" pitchFamily="2" charset="2"/>
              <a:buChar char="v"/>
            </a:pPr>
            <a:r>
              <a:rPr lang="fr-CA" sz="2200" noProof="0" dirty="0"/>
              <a:t>Soumettez la réquisition; créez une entrée pour ce dépistage dans le registre quotidien</a:t>
            </a:r>
            <a:br>
              <a:rPr lang="fr-CA" sz="2200" noProof="0" dirty="0"/>
            </a:br>
            <a:endParaRPr lang="fr-CA" sz="2200" noProof="0" dirty="0"/>
          </a:p>
          <a:p>
            <a:pPr>
              <a:spcBef>
                <a:spcPts val="800"/>
              </a:spcBef>
              <a:buClr>
                <a:srgbClr val="4A66AC"/>
              </a:buClr>
            </a:pPr>
            <a:endParaRPr lang="fr-CA" sz="2600" noProof="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 name="TextBox 3"/>
          <p:cNvSpPr txBox="1"/>
          <p:nvPr/>
        </p:nvSpPr>
        <p:spPr>
          <a:xfrm>
            <a:off x="824551" y="4951740"/>
            <a:ext cx="9535263" cy="2215991"/>
          </a:xfrm>
          <a:prstGeom prst="rect">
            <a:avLst/>
          </a:prstGeom>
          <a:noFill/>
        </p:spPr>
        <p:txBody>
          <a:bodyPr wrap="square" rtlCol="0">
            <a:spAutoFit/>
          </a:bodyPr>
          <a:lstStyle/>
          <a:p>
            <a:pPr marL="342900" indent="-342900">
              <a:spcAft>
                <a:spcPts val="1200"/>
              </a:spcAft>
              <a:buClr>
                <a:srgbClr val="4A66AC"/>
              </a:buClr>
              <a:buFont typeface="Wingdings" panose="05000000000000000000" pitchFamily="2" charset="2"/>
              <a:buChar char="v"/>
            </a:pPr>
            <a:r>
              <a:rPr lang="fr-CA" sz="2200"/>
              <a:t>Terminez le counseling post-test</a:t>
            </a:r>
            <a:r>
              <a:rPr lang="en-US" sz="2200"/>
              <a:t> </a:t>
            </a:r>
            <a:r>
              <a:rPr lang="fr-CA" sz="2200"/>
              <a:t>avec le/la client-e. Fournissez-lui des conseils sur le dépistage ultérieur (suivi pour une exposition à risque élevé ou dépistage de routine)</a:t>
            </a:r>
            <a:endParaRPr lang="en-US" sz="2200" dirty="0"/>
          </a:p>
          <a:p>
            <a:r>
              <a:rPr lang="en-US" sz="2200" b="1">
                <a:solidFill>
                  <a:srgbClr val="4A66AC"/>
                </a:solidFill>
              </a:rPr>
              <a:t>NOTE : Un rapport sera produit par le LSPO pour cette soumission; vous pouvez l’ignorer. </a:t>
            </a:r>
            <a:endParaRPr lang="en-CA" sz="2400">
              <a:solidFill>
                <a:srgbClr val="4A66AC"/>
              </a:solidFill>
            </a:endParaRPr>
          </a:p>
          <a:p>
            <a:endParaRPr lang="en-CA" dirty="0"/>
          </a:p>
        </p:txBody>
      </p:sp>
      <p:sp>
        <p:nvSpPr>
          <p:cNvPr id="6" name="Cross 5"/>
          <p:cNvSpPr/>
          <p:nvPr/>
        </p:nvSpPr>
        <p:spPr>
          <a:xfrm>
            <a:off x="10058399" y="3423683"/>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301177" y="2987749"/>
            <a:ext cx="1158949" cy="1158949"/>
          </a:xfrm>
          <a:prstGeom prst="rect">
            <a:avLst/>
          </a:prstGeom>
        </p:spPr>
      </p:pic>
      <p:pic>
        <p:nvPicPr>
          <p:cNvPr id="5" name="Picture 4"/>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rot="16200000">
            <a:off x="9872683" y="3274144"/>
            <a:ext cx="760259" cy="2541663"/>
          </a:xfrm>
          <a:prstGeom prst="rect">
            <a:avLst/>
          </a:prstGeom>
        </p:spPr>
      </p:pic>
      <p:sp>
        <p:nvSpPr>
          <p:cNvPr id="9" name="TextBox 8"/>
          <p:cNvSpPr txBox="1"/>
          <p:nvPr/>
        </p:nvSpPr>
        <p:spPr>
          <a:xfrm>
            <a:off x="10300771" y="2207482"/>
            <a:ext cx="1432193" cy="2308324"/>
          </a:xfrm>
          <a:prstGeom prst="rect">
            <a:avLst/>
          </a:prstGeom>
          <a:noFill/>
        </p:spPr>
        <p:txBody>
          <a:bodyPr wrap="square" rtlCol="0">
            <a:spAutoFit/>
          </a:bodyPr>
          <a:lstStyle/>
          <a:p>
            <a:r>
              <a:rPr lang="en-US" sz="14400" dirty="0">
                <a:solidFill>
                  <a:srgbClr val="4A66AC"/>
                </a:solidFill>
              </a:rPr>
              <a:t>X</a:t>
            </a:r>
            <a:endParaRPr lang="en-CA" sz="14400" dirty="0">
              <a:solidFill>
                <a:srgbClr val="4A66AC"/>
              </a:solidFill>
            </a:endParaRPr>
          </a:p>
        </p:txBody>
      </p:sp>
      <p:grpSp>
        <p:nvGrpSpPr>
          <p:cNvPr id="13" name="Group 12"/>
          <p:cNvGrpSpPr/>
          <p:nvPr/>
        </p:nvGrpSpPr>
        <p:grpSpPr>
          <a:xfrm>
            <a:off x="8647820" y="2442790"/>
            <a:ext cx="1650980" cy="1741727"/>
            <a:chOff x="8822026" y="2827283"/>
            <a:chExt cx="1331823" cy="1331823"/>
          </a:xfrm>
        </p:grpSpPr>
        <p:pic>
          <p:nvPicPr>
            <p:cNvPr id="15" name="Picture 1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822026" y="2827283"/>
              <a:ext cx="1331823" cy="1331823"/>
            </a:xfrm>
            <a:prstGeom prst="rect">
              <a:avLst/>
            </a:prstGeom>
          </p:spPr>
        </p:pic>
        <p:sp>
          <p:nvSpPr>
            <p:cNvPr id="16" name="Rectangle 15"/>
            <p:cNvSpPr/>
            <p:nvPr/>
          </p:nvSpPr>
          <p:spPr>
            <a:xfrm>
              <a:off x="9196552" y="3184634"/>
              <a:ext cx="599089" cy="683173"/>
            </a:xfrm>
            <a:prstGeom prst="rect">
              <a:avLst/>
            </a:prstGeom>
            <a:solidFill>
              <a:srgbClr val="FFFFFF">
                <a:alpha val="5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TextBox 16"/>
            <p:cNvSpPr txBox="1"/>
            <p:nvPr/>
          </p:nvSpPr>
          <p:spPr>
            <a:xfrm rot="2834125">
              <a:off x="9091360" y="3289848"/>
              <a:ext cx="898007" cy="461665"/>
            </a:xfrm>
            <a:prstGeom prst="rect">
              <a:avLst/>
            </a:prstGeom>
            <a:noFill/>
          </p:spPr>
          <p:txBody>
            <a:bodyPr wrap="square" rtlCol="0">
              <a:spAutoFit/>
            </a:bodyPr>
            <a:lstStyle/>
            <a:p>
              <a:r>
                <a:rPr lang="en-US" sz="2400" b="1" dirty="0">
                  <a:solidFill>
                    <a:srgbClr val="4A66AC"/>
                  </a:solidFill>
                </a:rPr>
                <a:t>Anon</a:t>
              </a:r>
              <a:endParaRPr lang="en-CA" sz="2400" b="1" dirty="0">
                <a:solidFill>
                  <a:srgbClr val="4A66AC"/>
                </a:solidFill>
              </a:endParaRPr>
            </a:p>
          </p:txBody>
        </p:sp>
      </p:grpSp>
      <p:sp>
        <p:nvSpPr>
          <p:cNvPr id="18" name="TextBox 17">
            <a:extLst>
              <a:ext uri="{FF2B5EF4-FFF2-40B4-BE49-F238E27FC236}">
                <a16:creationId xmlns:a16="http://schemas.microsoft.com/office/drawing/2014/main" id="{ADE51398-FE63-4AE0-A014-C5E964EE7005}"/>
              </a:ext>
            </a:extLst>
          </p:cNvPr>
          <p:cNvSpPr txBox="1"/>
          <p:nvPr/>
        </p:nvSpPr>
        <p:spPr>
          <a:xfrm>
            <a:off x="10230233" y="4956426"/>
            <a:ext cx="2273278" cy="646331"/>
          </a:xfrm>
          <a:prstGeom prst="rect">
            <a:avLst/>
          </a:prstGeom>
          <a:noFill/>
        </p:spPr>
        <p:txBody>
          <a:bodyPr wrap="square" rtlCol="0">
            <a:spAutoFit/>
          </a:bodyPr>
          <a:lstStyle/>
          <a:p>
            <a:r>
              <a:rPr lang="fr-CA"/>
              <a:t>Non réactif </a:t>
            </a:r>
            <a:br>
              <a:rPr lang="fr-CA"/>
            </a:br>
            <a:r>
              <a:rPr lang="fr-CA"/>
              <a:t>(PAS d’échantillon)</a:t>
            </a:r>
          </a:p>
        </p:txBody>
      </p:sp>
      <p:sp>
        <p:nvSpPr>
          <p:cNvPr id="19" name="TextBox 18">
            <a:extLst>
              <a:ext uri="{FF2B5EF4-FFF2-40B4-BE49-F238E27FC236}">
                <a16:creationId xmlns:a16="http://schemas.microsoft.com/office/drawing/2014/main" id="{C1954B22-09FD-462C-8BC2-059F8B8F1B47}"/>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1219103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677432" y="1219974"/>
            <a:ext cx="11176062" cy="762392"/>
          </a:xfrm>
        </p:spPr>
        <p:txBody>
          <a:bodyPr>
            <a:normAutofit/>
          </a:bodyPr>
          <a:lstStyle/>
          <a:p>
            <a:pPr>
              <a:spcAft>
                <a:spcPts val="1800"/>
              </a:spcAft>
              <a:buClr>
                <a:srgbClr val="4A66AC"/>
              </a:buClr>
            </a:pPr>
            <a:r>
              <a:rPr lang="fr-CA" noProof="0" dirty="0"/>
              <a:t>3) Résultat non réactif en période fenêtre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0866" y="1920801"/>
            <a:ext cx="8731778" cy="4037171"/>
          </a:xfrm>
        </p:spPr>
        <p:txBody>
          <a:bodyPr>
            <a:normAutofit/>
          </a:bodyPr>
          <a:lstStyle/>
          <a:p>
            <a:pPr>
              <a:spcBef>
                <a:spcPts val="800"/>
              </a:spcBef>
              <a:spcAft>
                <a:spcPts val="600"/>
              </a:spcAft>
              <a:buClr>
                <a:srgbClr val="4A66AC"/>
              </a:buClr>
            </a:pPr>
            <a:r>
              <a:rPr lang="fr-CA" sz="2200" noProof="0" dirty="0"/>
              <a:t>Après counseling et consentement, vous déterminez que :</a:t>
            </a:r>
          </a:p>
          <a:p>
            <a:pPr>
              <a:spcBef>
                <a:spcPts val="800"/>
              </a:spcBef>
              <a:spcAft>
                <a:spcPts val="600"/>
              </a:spcAft>
              <a:buClr>
                <a:srgbClr val="4A66AC"/>
              </a:buClr>
            </a:pPr>
            <a:r>
              <a:rPr lang="fr-CA" sz="2200" noProof="0" dirty="0"/>
              <a:t>Le ou la </a:t>
            </a:r>
            <a:r>
              <a:rPr lang="fr-CA" sz="2200" noProof="0" dirty="0" err="1"/>
              <a:t>client-e</a:t>
            </a:r>
            <a:r>
              <a:rPr lang="fr-CA" sz="2200" noProof="0" dirty="0"/>
              <a:t> vient d’une population prioritaire et a eu très récemment une exposition à risque élevé (dans les 2 à 4 dernières semaines) ou présente des signes d’infection à VIH aiguë.</a:t>
            </a:r>
          </a:p>
          <a:p>
            <a:pPr marL="342900" indent="-342900">
              <a:spcBef>
                <a:spcPts val="800"/>
              </a:spcBef>
              <a:spcAft>
                <a:spcPts val="600"/>
              </a:spcAft>
              <a:buClr>
                <a:srgbClr val="4A66AC"/>
              </a:buClr>
              <a:buFont typeface="Wingdings" panose="05000000000000000000" pitchFamily="2" charset="2"/>
              <a:buChar char="v"/>
            </a:pPr>
            <a:r>
              <a:rPr lang="fr-CA" sz="2000" noProof="0" dirty="0"/>
              <a:t>Vous effectuez un dépistage au point de service; le résultat est non réactif </a:t>
            </a:r>
          </a:p>
          <a:p>
            <a:pPr marL="342900" indent="-342900">
              <a:spcBef>
                <a:spcPts val="800"/>
              </a:spcBef>
              <a:spcAft>
                <a:spcPts val="600"/>
              </a:spcAft>
              <a:buClr>
                <a:srgbClr val="4A66AC"/>
              </a:buClr>
              <a:buFont typeface="Wingdings" panose="05000000000000000000" pitchFamily="2" charset="2"/>
              <a:buChar char="v"/>
            </a:pPr>
            <a:r>
              <a:rPr lang="fr-CA" sz="2000" noProof="0" dirty="0"/>
              <a:t>Recommandez au ou à la </a:t>
            </a:r>
            <a:r>
              <a:rPr lang="fr-CA" sz="2000" noProof="0" dirty="0" err="1"/>
              <a:t>client-e</a:t>
            </a:r>
            <a:r>
              <a:rPr lang="fr-CA" sz="2000" noProof="0" dirty="0"/>
              <a:t> de soumettre un prélèvement sanguin pour un dépistage standard p24; s’il/elle accepte, prélevez un échantillon de sang </a:t>
            </a:r>
            <a:r>
              <a:rPr lang="fr-CA" sz="2000" noProof="0" dirty="0" smtClean="0"/>
              <a:t>dans </a:t>
            </a:r>
            <a:r>
              <a:rPr lang="fr-CA" sz="2000" noProof="0" dirty="0"/>
              <a:t>un </a:t>
            </a:r>
            <a:r>
              <a:rPr lang="fr-CA" sz="2000" dirty="0"/>
              <a:t>tube (bouchon de couleur rouge) </a:t>
            </a:r>
            <a:endParaRPr lang="fr-CA" sz="2000" noProof="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 name="Picture 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393985" y="2899340"/>
            <a:ext cx="1150089" cy="1150089"/>
          </a:xfrm>
          <a:prstGeom prst="rect">
            <a:avLst/>
          </a:prstGeom>
        </p:spPr>
      </p:pic>
      <p:sp>
        <p:nvSpPr>
          <p:cNvPr id="6" name="Cross 5"/>
          <p:cNvSpPr/>
          <p:nvPr/>
        </p:nvSpPr>
        <p:spPr>
          <a:xfrm>
            <a:off x="10565181" y="3368598"/>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71479" y="2864424"/>
            <a:ext cx="1158949" cy="1158949"/>
          </a:xfrm>
          <a:prstGeom prst="rect">
            <a:avLst/>
          </a:prstGeom>
        </p:spPr>
      </p:pic>
      <p:pic>
        <p:nvPicPr>
          <p:cNvPr id="5" name="Picture 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rot="16200000">
            <a:off x="10267837" y="3161556"/>
            <a:ext cx="648448" cy="2522866"/>
          </a:xfrm>
          <a:prstGeom prst="rect">
            <a:avLst/>
          </a:prstGeom>
        </p:spPr>
      </p:pic>
      <p:sp>
        <p:nvSpPr>
          <p:cNvPr id="15" name="TextBox 14"/>
          <p:cNvSpPr txBox="1"/>
          <p:nvPr/>
        </p:nvSpPr>
        <p:spPr>
          <a:xfrm>
            <a:off x="898206" y="6153229"/>
            <a:ext cx="10551043" cy="1123384"/>
          </a:xfrm>
          <a:prstGeom prst="rect">
            <a:avLst/>
          </a:prstGeom>
          <a:noFill/>
        </p:spPr>
        <p:txBody>
          <a:bodyPr wrap="square" rtlCol="0">
            <a:spAutoFit/>
          </a:bodyPr>
          <a:lstStyle/>
          <a:p>
            <a:pPr>
              <a:spcBef>
                <a:spcPts val="800"/>
              </a:spcBef>
              <a:spcAft>
                <a:spcPts val="600"/>
              </a:spcAft>
              <a:buClr>
                <a:srgbClr val="4A66AC"/>
              </a:buClr>
            </a:pPr>
            <a:r>
              <a:rPr lang="fr-CA" sz="2200" b="1">
                <a:solidFill>
                  <a:srgbClr val="4A66AC"/>
                </a:solidFill>
              </a:rPr>
              <a:t>Terminez le counseling post-test. </a:t>
            </a:r>
            <a:r>
              <a:rPr lang="en-US" sz="2200" b="1">
                <a:solidFill>
                  <a:srgbClr val="4A66AC"/>
                </a:solidFill>
              </a:rPr>
              <a:t>Fixez un rendez-vous dans une semaine pour l’annonce du résultat</a:t>
            </a:r>
            <a:r>
              <a:rPr lang="fr-CA" sz="2200" b="1">
                <a:solidFill>
                  <a:srgbClr val="4A66AC"/>
                </a:solidFill>
              </a:rPr>
              <a:t>.</a:t>
            </a:r>
            <a:endParaRPr lang="fr-CA" sz="2200"/>
          </a:p>
          <a:p>
            <a:endParaRPr lang="en-CA" dirty="0"/>
          </a:p>
        </p:txBody>
      </p:sp>
      <p:sp>
        <p:nvSpPr>
          <p:cNvPr id="12" name="Subtitle 2">
            <a:extLst>
              <a:ext uri="{FF2B5EF4-FFF2-40B4-BE49-F238E27FC236}">
                <a16:creationId xmlns:a16="http://schemas.microsoft.com/office/drawing/2014/main" id="{8365A299-7067-41F3-96D1-6126C68ADEA1}"/>
              </a:ext>
            </a:extLst>
          </p:cNvPr>
          <p:cNvSpPr txBox="1">
            <a:spLocks/>
          </p:cNvSpPr>
          <p:nvPr/>
        </p:nvSpPr>
        <p:spPr>
          <a:xfrm>
            <a:off x="830866" y="4940347"/>
            <a:ext cx="10599134" cy="1273635"/>
          </a:xfrm>
          <a:prstGeom prst="rect">
            <a:avLst/>
          </a:prstGeom>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spcBef>
                <a:spcPts val="800"/>
              </a:spcBef>
              <a:spcAft>
                <a:spcPts val="600"/>
              </a:spcAft>
              <a:buClr>
                <a:srgbClr val="4A66AC"/>
              </a:buClr>
              <a:buFont typeface="Wingdings" panose="05000000000000000000" pitchFamily="2" charset="2"/>
              <a:buChar char="v"/>
            </a:pPr>
            <a:r>
              <a:rPr lang="en-US" sz="2200"/>
              <a:t>Remplissez dûment le formulaire, y compris le nom et le numéro de carte Santé (OHIP) </a:t>
            </a:r>
            <a:br>
              <a:rPr lang="en-US" sz="2200"/>
            </a:br>
            <a:r>
              <a:rPr lang="en-US" sz="2200"/>
              <a:t>du ou de la client-e; </a:t>
            </a:r>
            <a:r>
              <a:rPr lang="fr-CA" sz="2200"/>
              <a:t>apposez-y un autocollant JAUNE (« Non réactif – Période fenêtre »)</a:t>
            </a:r>
            <a:r>
              <a:rPr lang="en-US" sz="2200" spc="-20"/>
              <a:t>; </a:t>
            </a:r>
            <a:br>
              <a:rPr lang="en-US" sz="2200" spc="-20"/>
            </a:br>
            <a:r>
              <a:rPr lang="fr-CA" sz="2200" spc="-20"/>
              <a:t>assurez-vous que le nom et la date sur l’échantillon correspondent à ceux sur le formulaire </a:t>
            </a:r>
          </a:p>
          <a:p>
            <a:pPr marL="342900" indent="-342900">
              <a:spcBef>
                <a:spcPts val="800"/>
              </a:spcBef>
              <a:spcAft>
                <a:spcPts val="1200"/>
              </a:spcAft>
              <a:buClr>
                <a:srgbClr val="4A66AC"/>
              </a:buClr>
              <a:buFont typeface="Wingdings" panose="05000000000000000000" pitchFamily="2" charset="2"/>
              <a:buChar char="v"/>
            </a:pPr>
            <a:r>
              <a:rPr lang="fr-CA"/>
              <a:t>Soumettez la réquisition; créez une entrée pour ce dépistage dans le registre quotidien</a:t>
            </a:r>
          </a:p>
          <a:p>
            <a:pPr>
              <a:spcBef>
                <a:spcPts val="800"/>
              </a:spcBef>
              <a:buClr>
                <a:srgbClr val="4A66AC"/>
              </a:buClr>
            </a:pPr>
            <a:endParaRPr lang="en-US" sz="2600"/>
          </a:p>
          <a:p>
            <a:pPr>
              <a:spcBef>
                <a:spcPts val="800"/>
              </a:spcBef>
              <a:buClr>
                <a:srgbClr val="4A66AC"/>
              </a:buClr>
            </a:pPr>
            <a:endParaRPr lang="en-US" sz="2600" dirty="0"/>
          </a:p>
        </p:txBody>
      </p:sp>
      <p:sp>
        <p:nvSpPr>
          <p:cNvPr id="13" name="TextBox 12">
            <a:extLst>
              <a:ext uri="{FF2B5EF4-FFF2-40B4-BE49-F238E27FC236}">
                <a16:creationId xmlns:a16="http://schemas.microsoft.com/office/drawing/2014/main" id="{3E43DDFC-F6C7-4DB6-B49B-D5DB70AF5377}"/>
              </a:ext>
            </a:extLst>
          </p:cNvPr>
          <p:cNvSpPr txBox="1"/>
          <p:nvPr/>
        </p:nvSpPr>
        <p:spPr>
          <a:xfrm>
            <a:off x="9970419" y="4747213"/>
            <a:ext cx="2221581" cy="923330"/>
          </a:xfrm>
          <a:prstGeom prst="rect">
            <a:avLst/>
          </a:prstGeom>
          <a:noFill/>
        </p:spPr>
        <p:txBody>
          <a:bodyPr wrap="square" rtlCol="0">
            <a:spAutoFit/>
          </a:bodyPr>
          <a:lstStyle/>
          <a:p>
            <a:r>
              <a:rPr lang="fr-CA"/>
              <a:t>Non réactif – Période fenêtre (INCLURE échantillon)</a:t>
            </a:r>
          </a:p>
        </p:txBody>
      </p:sp>
      <p:sp>
        <p:nvSpPr>
          <p:cNvPr id="16" name="TextBox 15">
            <a:extLst>
              <a:ext uri="{FF2B5EF4-FFF2-40B4-BE49-F238E27FC236}">
                <a16:creationId xmlns:a16="http://schemas.microsoft.com/office/drawing/2014/main" id="{72925C49-C9DB-474B-AD53-1AA74E015FD1}"/>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3626241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1176062" cy="762392"/>
          </a:xfrm>
        </p:spPr>
        <p:txBody>
          <a:bodyPr>
            <a:normAutofit/>
          </a:bodyPr>
          <a:lstStyle/>
          <a:p>
            <a:pPr>
              <a:spcAft>
                <a:spcPts val="1800"/>
              </a:spcAft>
              <a:buClr>
                <a:srgbClr val="4A66AC"/>
              </a:buClr>
            </a:pPr>
            <a:r>
              <a:rPr lang="fr-CA" noProof="0" dirty="0"/>
              <a:t>4) Résultat réactif au DPS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1030048" y="2394288"/>
            <a:ext cx="10573318" cy="4037171"/>
          </a:xfrm>
        </p:spPr>
        <p:txBody>
          <a:bodyPr>
            <a:normAutofit/>
          </a:bodyPr>
          <a:lstStyle/>
          <a:p>
            <a:pPr>
              <a:spcBef>
                <a:spcPts val="800"/>
              </a:spcBef>
              <a:spcAft>
                <a:spcPts val="1200"/>
              </a:spcAft>
              <a:buClr>
                <a:srgbClr val="4A66AC"/>
              </a:buClr>
            </a:pPr>
            <a:r>
              <a:rPr lang="fr-CA" sz="2200" noProof="0" dirty="0"/>
              <a:t>Après counseling et consentement :</a:t>
            </a:r>
          </a:p>
          <a:p>
            <a:pPr marL="342900" indent="-342900">
              <a:spcBef>
                <a:spcPts val="800"/>
              </a:spcBef>
              <a:spcAft>
                <a:spcPts val="600"/>
              </a:spcAft>
              <a:buClr>
                <a:srgbClr val="4A66AC"/>
              </a:buClr>
              <a:buFont typeface="Wingdings" panose="05000000000000000000" pitchFamily="2" charset="2"/>
              <a:buChar char="v"/>
            </a:pPr>
            <a:r>
              <a:rPr lang="fr-CA" sz="2200" noProof="0" dirty="0"/>
              <a:t>Vous effectuez un dépistage au point de service; le résultat est réactif </a:t>
            </a:r>
          </a:p>
          <a:p>
            <a:pPr marL="342900" indent="-342900">
              <a:spcBef>
                <a:spcPts val="800"/>
              </a:spcBef>
              <a:spcAft>
                <a:spcPts val="1200"/>
              </a:spcAft>
              <a:buClr>
                <a:srgbClr val="4A66AC"/>
              </a:buClr>
              <a:buFont typeface="Wingdings" panose="05000000000000000000" pitchFamily="2" charset="2"/>
              <a:buChar char="v"/>
            </a:pPr>
            <a:r>
              <a:rPr lang="fr-CA" sz="2200" noProof="0" dirty="0"/>
              <a:t>Recommandez au ou à la </a:t>
            </a:r>
            <a:r>
              <a:rPr lang="fr-CA" sz="2200" noProof="0" dirty="0" err="1"/>
              <a:t>client-e</a:t>
            </a:r>
            <a:r>
              <a:rPr lang="fr-CA" sz="2200" noProof="0" dirty="0"/>
              <a:t> de soumettre un prélèvement </a:t>
            </a:r>
            <a:br>
              <a:rPr lang="fr-CA" sz="2200" noProof="0" dirty="0"/>
            </a:br>
            <a:r>
              <a:rPr lang="fr-CA" sz="2200" noProof="0" dirty="0"/>
              <a:t>sanguin pour un dépistage standard de confirmation; s’il/elle </a:t>
            </a:r>
            <a:br>
              <a:rPr lang="fr-CA" sz="2200" noProof="0" dirty="0"/>
            </a:br>
            <a:r>
              <a:rPr lang="fr-CA" sz="2200" noProof="0" dirty="0"/>
              <a:t>accepte, prélevez </a:t>
            </a:r>
            <a:r>
              <a:rPr lang="fr-CA" sz="2200" noProof="0" dirty="0" smtClean="0"/>
              <a:t>de sang</a:t>
            </a:r>
            <a:endParaRPr lang="fr-CA" sz="2200" noProof="0" dirty="0"/>
          </a:p>
          <a:p>
            <a:pPr marL="342900" indent="-342900">
              <a:spcBef>
                <a:spcPts val="800"/>
              </a:spcBef>
              <a:spcAft>
                <a:spcPts val="1200"/>
              </a:spcAft>
              <a:buClr>
                <a:srgbClr val="4A66AC"/>
              </a:buClr>
              <a:buFont typeface="Wingdings" panose="05000000000000000000" pitchFamily="2" charset="2"/>
              <a:buChar char="v"/>
            </a:pPr>
            <a:r>
              <a:rPr lang="fr-CA" sz="2200" noProof="0" dirty="0"/>
              <a:t>Remplissez dûment le formulaire, y compris le nom et le numéro de carte Santé (OHIP) du ou de la </a:t>
            </a:r>
            <a:r>
              <a:rPr lang="fr-CA" sz="2200" noProof="0" dirty="0" err="1"/>
              <a:t>client-e</a:t>
            </a:r>
            <a:r>
              <a:rPr lang="fr-CA" sz="2200" noProof="0" dirty="0"/>
              <a:t>; apposez-y un autocollant ROSE (« Réactif »). Assurez-vous que le nom et la date sur l’échantillon correspondent à ceux sur le formulaire </a:t>
            </a:r>
          </a:p>
          <a:p>
            <a:pPr marL="342900" indent="-342900">
              <a:spcBef>
                <a:spcPts val="800"/>
              </a:spcBef>
              <a:spcAft>
                <a:spcPts val="1200"/>
              </a:spcAft>
              <a:buClr>
                <a:srgbClr val="4A66AC"/>
              </a:buClr>
              <a:buFont typeface="Wingdings" panose="05000000000000000000" pitchFamily="2" charset="2"/>
              <a:buChar char="v"/>
            </a:pPr>
            <a:r>
              <a:rPr lang="fr-CA" sz="2200" noProof="0" dirty="0"/>
              <a:t>Soumettez la réquisition; créez une entrée pour ce dépistage dans le registre quotidien</a:t>
            </a:r>
          </a:p>
          <a:p>
            <a:pPr>
              <a:spcBef>
                <a:spcPts val="800"/>
              </a:spcBef>
              <a:buClr>
                <a:srgbClr val="4A66AC"/>
              </a:buClr>
            </a:pPr>
            <a:endParaRPr lang="fr-CA" sz="2600" noProof="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935511" y="6095724"/>
            <a:ext cx="10551043" cy="769441"/>
          </a:xfrm>
          <a:prstGeom prst="rect">
            <a:avLst/>
          </a:prstGeom>
          <a:noFill/>
        </p:spPr>
        <p:txBody>
          <a:bodyPr wrap="square" rtlCol="0">
            <a:spAutoFit/>
          </a:bodyPr>
          <a:lstStyle/>
          <a:p>
            <a:pPr>
              <a:spcBef>
                <a:spcPts val="800"/>
              </a:spcBef>
              <a:spcAft>
                <a:spcPts val="600"/>
              </a:spcAft>
              <a:buClr>
                <a:srgbClr val="4A66AC"/>
              </a:buClr>
            </a:pPr>
            <a:r>
              <a:rPr lang="fr-CA" sz="2200" b="1">
                <a:solidFill>
                  <a:srgbClr val="4A66AC"/>
                </a:solidFill>
              </a:rPr>
              <a:t>Terminez le counseling post-test. </a:t>
            </a:r>
            <a:r>
              <a:rPr lang="en-US" sz="2200" b="1">
                <a:solidFill>
                  <a:srgbClr val="4A66AC"/>
                </a:solidFill>
              </a:rPr>
              <a:t>Fixez un rendez-vous dans une semaine pour la confirmation du résultat</a:t>
            </a:r>
            <a:r>
              <a:rPr lang="fr-CA" sz="2200" b="1">
                <a:solidFill>
                  <a:srgbClr val="4A66AC"/>
                </a:solidFill>
              </a:rPr>
              <a:t>.</a:t>
            </a:r>
            <a:endParaRPr lang="fr-CA" sz="2200"/>
          </a:p>
        </p:txBody>
      </p:sp>
      <p:pic>
        <p:nvPicPr>
          <p:cNvPr id="10" name="Picture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889285" y="2293400"/>
            <a:ext cx="1150089" cy="1150089"/>
          </a:xfrm>
          <a:prstGeom prst="rect">
            <a:avLst/>
          </a:prstGeom>
        </p:spPr>
      </p:pic>
      <p:sp>
        <p:nvSpPr>
          <p:cNvPr id="6" name="Cross 5"/>
          <p:cNvSpPr/>
          <p:nvPr/>
        </p:nvSpPr>
        <p:spPr>
          <a:xfrm>
            <a:off x="9910353" y="2708066"/>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003003" y="2272132"/>
            <a:ext cx="1158949" cy="1158949"/>
          </a:xfrm>
          <a:prstGeom prst="rect">
            <a:avLst/>
          </a:prstGeom>
        </p:spPr>
      </p:pic>
      <p:pic>
        <p:nvPicPr>
          <p:cNvPr id="12" name="Picture 11"/>
          <p:cNvPicPr>
            <a:picLocks noChangeAspect="1"/>
          </p:cNvPicPr>
          <p:nvPr/>
        </p:nvPicPr>
        <p:blipFill rotWithShape="1">
          <a:blip r:embed="rId6"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rot="16320000">
            <a:off x="9892355" y="2150238"/>
            <a:ext cx="1110295" cy="2974661"/>
          </a:xfrm>
          <a:prstGeom prst="rect">
            <a:avLst/>
          </a:prstGeom>
        </p:spPr>
      </p:pic>
      <p:sp>
        <p:nvSpPr>
          <p:cNvPr id="13" name="TextBox 12">
            <a:extLst>
              <a:ext uri="{FF2B5EF4-FFF2-40B4-BE49-F238E27FC236}">
                <a16:creationId xmlns:a16="http://schemas.microsoft.com/office/drawing/2014/main" id="{121DC57A-E6A1-4E6F-A0F0-94465BDB3F2F}"/>
              </a:ext>
            </a:extLst>
          </p:cNvPr>
          <p:cNvSpPr txBox="1"/>
          <p:nvPr/>
        </p:nvSpPr>
        <p:spPr>
          <a:xfrm>
            <a:off x="9122867" y="3956255"/>
            <a:ext cx="2480499" cy="646331"/>
          </a:xfrm>
          <a:prstGeom prst="rect">
            <a:avLst/>
          </a:prstGeom>
          <a:noFill/>
        </p:spPr>
        <p:txBody>
          <a:bodyPr wrap="square" rtlCol="0">
            <a:spAutoFit/>
          </a:bodyPr>
          <a:lstStyle/>
          <a:p>
            <a:r>
              <a:rPr lang="fr-CA"/>
              <a:t>Réactif</a:t>
            </a:r>
            <a:br>
              <a:rPr lang="fr-CA"/>
            </a:br>
            <a:r>
              <a:rPr lang="fr-CA"/>
              <a:t>(INCLURE échantillon)</a:t>
            </a:r>
          </a:p>
        </p:txBody>
      </p:sp>
      <p:sp>
        <p:nvSpPr>
          <p:cNvPr id="15" name="TextBox 14">
            <a:extLst>
              <a:ext uri="{FF2B5EF4-FFF2-40B4-BE49-F238E27FC236}">
                <a16:creationId xmlns:a16="http://schemas.microsoft.com/office/drawing/2014/main" id="{B973CE9F-CC1E-41C7-8203-2CD27835A98D}"/>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2741585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419336"/>
            <a:ext cx="10494499" cy="762392"/>
          </a:xfrm>
        </p:spPr>
        <p:txBody>
          <a:bodyPr>
            <a:normAutofit fontScale="90000"/>
          </a:bodyPr>
          <a:lstStyle/>
          <a:p>
            <a:pPr>
              <a:spcAft>
                <a:spcPts val="1800"/>
              </a:spcAft>
              <a:buClr>
                <a:srgbClr val="4A66AC"/>
              </a:buClr>
            </a:pPr>
            <a:r>
              <a:rPr lang="fr-CA" noProof="0" dirty="0"/>
              <a:t>5) Deux résultats de dépistage non valides consécutifs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15972" y="1965325"/>
            <a:ext cx="9521307" cy="4479319"/>
          </a:xfrm>
        </p:spPr>
        <p:txBody>
          <a:bodyPr>
            <a:noAutofit/>
          </a:bodyPr>
          <a:lstStyle/>
          <a:p>
            <a:pPr>
              <a:spcBef>
                <a:spcPts val="600"/>
              </a:spcBef>
              <a:spcAft>
                <a:spcPts val="1000"/>
              </a:spcAft>
              <a:buClr>
                <a:srgbClr val="4A66AC"/>
              </a:buClr>
            </a:pPr>
            <a:r>
              <a:rPr lang="fr-CA" sz="1700" noProof="0" dirty="0"/>
              <a:t>Après counseling et consentement :</a:t>
            </a:r>
          </a:p>
          <a:p>
            <a:pPr marL="342900" indent="-342900">
              <a:spcBef>
                <a:spcPts val="0"/>
              </a:spcBef>
              <a:spcAft>
                <a:spcPts val="1000"/>
              </a:spcAft>
              <a:buClr>
                <a:srgbClr val="4A66AC"/>
              </a:buClr>
              <a:buFont typeface="Wingdings" panose="05000000000000000000" pitchFamily="2" charset="2"/>
              <a:buChar char="v"/>
            </a:pPr>
            <a:r>
              <a:rPr lang="fr-CA" sz="1700" noProof="0" dirty="0"/>
              <a:t>Vous effectuez un dépistage au point de service; le résultat est non valide. Répétez le test; assurez-vous que l’échantillon de sang prélevé est suffisant. Si le résultat est encore non valide, ne jetez pas les membranes de test. </a:t>
            </a:r>
          </a:p>
          <a:p>
            <a:pPr marL="342900" indent="-342900">
              <a:spcBef>
                <a:spcPts val="0"/>
              </a:spcBef>
              <a:spcAft>
                <a:spcPts val="1000"/>
              </a:spcAft>
              <a:buClr>
                <a:srgbClr val="4A66AC"/>
              </a:buClr>
              <a:buFont typeface="Wingdings" panose="05000000000000000000" pitchFamily="2" charset="2"/>
              <a:buChar char="v"/>
            </a:pPr>
            <a:r>
              <a:rPr lang="fr-CA" sz="1700" noProof="0" dirty="0"/>
              <a:t>En présence de DEUX résultats non valides, demandez au ou à la </a:t>
            </a:r>
            <a:r>
              <a:rPr lang="fr-CA" sz="1700" noProof="0" dirty="0" err="1"/>
              <a:t>client-e</a:t>
            </a:r>
            <a:r>
              <a:rPr lang="fr-CA" sz="1700" noProof="0" dirty="0"/>
              <a:t> si vous pouvez prélever de son sang pour un dépistage standard. Rassurez la personne : un résultat non valide ne signifie pas qu’il y a présence de VIH. Il peut y avoir plusieurs causes sous-jacentes (le plus souvent, le prélèvement d’une quantité insuffisante de sang.)  </a:t>
            </a:r>
          </a:p>
          <a:p>
            <a:pPr marL="342900" indent="-342900">
              <a:spcBef>
                <a:spcPts val="0"/>
              </a:spcBef>
              <a:spcAft>
                <a:spcPts val="1000"/>
              </a:spcAft>
              <a:buClr>
                <a:srgbClr val="4A66AC"/>
              </a:buClr>
              <a:buFont typeface="Wingdings" panose="05000000000000000000" pitchFamily="2" charset="2"/>
              <a:buChar char="v"/>
            </a:pPr>
            <a:r>
              <a:rPr lang="fr-CA" sz="1700" noProof="0" dirty="0"/>
              <a:t>Si le/la </a:t>
            </a:r>
            <a:r>
              <a:rPr lang="fr-CA" sz="1700" noProof="0" dirty="0" err="1"/>
              <a:t>client-e</a:t>
            </a:r>
            <a:r>
              <a:rPr lang="fr-CA" sz="1700" noProof="0" dirty="0"/>
              <a:t> accepte, prélevez un tube </a:t>
            </a:r>
            <a:r>
              <a:rPr lang="fr-CA" sz="1700" noProof="0"/>
              <a:t>de </a:t>
            </a:r>
            <a:r>
              <a:rPr lang="fr-CA" sz="1700" noProof="0" smtClean="0"/>
              <a:t>sang </a:t>
            </a:r>
            <a:r>
              <a:rPr lang="fr-CA" sz="1700" noProof="0" dirty="0"/>
              <a:t>pour le dépistage standard. Assurez-vous de remplir entièrement le formulaire; aucun autocollant n’est nécessaire. Si le/la </a:t>
            </a:r>
            <a:r>
              <a:rPr lang="fr-CA" sz="1700" noProof="0" dirty="0" err="1"/>
              <a:t>client-e</a:t>
            </a:r>
            <a:r>
              <a:rPr lang="fr-CA" sz="1700" noProof="0" dirty="0"/>
              <a:t> refuse le dépistage standard, NE SOUMETTEZ PAS DE FORMULAIRE, car il n’y a pas de résultat valide.</a:t>
            </a:r>
          </a:p>
          <a:p>
            <a:pPr marL="342900" indent="-342900">
              <a:spcBef>
                <a:spcPts val="0"/>
              </a:spcBef>
              <a:spcAft>
                <a:spcPts val="1000"/>
              </a:spcAft>
              <a:buClr>
                <a:srgbClr val="4A66AC"/>
              </a:buClr>
              <a:buFont typeface="Wingdings" panose="05000000000000000000" pitchFamily="2" charset="2"/>
              <a:buChar char="v"/>
            </a:pPr>
            <a:r>
              <a:rPr lang="fr-CA" sz="1700" noProof="0" dirty="0"/>
              <a:t>Créez une entrée pour le dépistage au point de service et une autre pour le dépistage standard, dans le registre quotidien, de même qu’une entrée pour les résultats non valides dans le registre des incidents. Prenez une photo des membranes non valides et avisez-en le Bureau de lutte contre le sida.</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700533" y="5993195"/>
            <a:ext cx="11097344" cy="769441"/>
          </a:xfrm>
          <a:prstGeom prst="rect">
            <a:avLst/>
          </a:prstGeom>
          <a:noFill/>
        </p:spPr>
        <p:txBody>
          <a:bodyPr wrap="square" rtlCol="0">
            <a:spAutoFit/>
          </a:bodyPr>
          <a:lstStyle/>
          <a:p>
            <a:r>
              <a:rPr lang="fr-CA" sz="2200" b="1">
                <a:solidFill>
                  <a:srgbClr val="4A66AC"/>
                </a:solidFill>
              </a:rPr>
              <a:t>Terminez le counseling post-test. Fixez un rendez-vous dans une semaine pour l’annonce du résultat.</a:t>
            </a:r>
          </a:p>
        </p:txBody>
      </p:sp>
      <p:pic>
        <p:nvPicPr>
          <p:cNvPr id="10" name="Picture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93908" y="2223175"/>
            <a:ext cx="1150089" cy="1150089"/>
          </a:xfrm>
          <a:prstGeom prst="rect">
            <a:avLst/>
          </a:prstGeom>
        </p:spPr>
      </p:pic>
      <p:sp>
        <p:nvSpPr>
          <p:cNvPr id="6" name="Cross 5"/>
          <p:cNvSpPr/>
          <p:nvPr/>
        </p:nvSpPr>
        <p:spPr>
          <a:xfrm>
            <a:off x="10952733" y="3367098"/>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125936" y="3590858"/>
            <a:ext cx="1158949" cy="1158949"/>
          </a:xfrm>
          <a:prstGeom prst="rect">
            <a:avLst/>
          </a:prstGeom>
        </p:spPr>
      </p:pic>
      <p:sp>
        <p:nvSpPr>
          <p:cNvPr id="16" name="TextBox 15"/>
          <p:cNvSpPr txBox="1"/>
          <p:nvPr/>
        </p:nvSpPr>
        <p:spPr>
          <a:xfrm>
            <a:off x="10617479" y="4847172"/>
            <a:ext cx="1428747" cy="1015663"/>
          </a:xfrm>
          <a:prstGeom prst="rect">
            <a:avLst/>
          </a:prstGeom>
          <a:noFill/>
        </p:spPr>
        <p:txBody>
          <a:bodyPr wrap="square" rtlCol="0">
            <a:spAutoFit/>
          </a:bodyPr>
          <a:lstStyle/>
          <a:p>
            <a:r>
              <a:rPr lang="en-US" sz="2000" b="1">
                <a:solidFill>
                  <a:srgbClr val="4A66AC"/>
                </a:solidFill>
              </a:rPr>
              <a:t>Aucun autocollant nécessaire</a:t>
            </a:r>
            <a:endParaRPr lang="en-CA" sz="2000" b="1" dirty="0">
              <a:solidFill>
                <a:srgbClr val="4A66AC"/>
              </a:solidFill>
            </a:endParaRPr>
          </a:p>
        </p:txBody>
      </p:sp>
      <p:sp>
        <p:nvSpPr>
          <p:cNvPr id="13" name="TextBox 12">
            <a:extLst>
              <a:ext uri="{FF2B5EF4-FFF2-40B4-BE49-F238E27FC236}">
                <a16:creationId xmlns:a16="http://schemas.microsoft.com/office/drawing/2014/main" id="{28CEEC7A-A253-4945-9B1F-4FE896E75915}"/>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3058755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683908" y="1249199"/>
            <a:ext cx="11176062" cy="762392"/>
          </a:xfrm>
        </p:spPr>
        <p:txBody>
          <a:bodyPr>
            <a:normAutofit fontScale="90000"/>
          </a:bodyPr>
          <a:lstStyle/>
          <a:p>
            <a:pPr>
              <a:spcAft>
                <a:spcPts val="1800"/>
              </a:spcAft>
              <a:buClr>
                <a:srgbClr val="4A66AC"/>
              </a:buClr>
            </a:pPr>
            <a:r>
              <a:rPr lang="fr-CA" noProof="0" dirty="0"/>
              <a:t>Formulaire sans échantillon – Quel autocollant utiliser?</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69537" y="1099870"/>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Subtitle 2">
            <a:extLst>
              <a:ext uri="{FF2B5EF4-FFF2-40B4-BE49-F238E27FC236}">
                <a16:creationId xmlns:a16="http://schemas.microsoft.com/office/drawing/2014/main" id="{8365A299-7067-41F3-96D1-6126C68ADEA1}"/>
              </a:ext>
            </a:extLst>
          </p:cNvPr>
          <p:cNvSpPr txBox="1">
            <a:spLocks/>
          </p:cNvSpPr>
          <p:nvPr/>
        </p:nvSpPr>
        <p:spPr>
          <a:xfrm>
            <a:off x="567461" y="1828106"/>
            <a:ext cx="11376716" cy="104176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200"/>
              </a:spcBef>
              <a:buClr>
                <a:srgbClr val="4A66AC"/>
              </a:buClr>
            </a:pPr>
            <a:r>
              <a:rPr lang="fr-CA" sz="2000"/>
              <a:t>Les autocollants prioritaires ont pour but de clarifier les gestes à poser pour le personnel du LSPO. Lorsque vous soumettez au LSPO un formulaire SANS échantillon sanguin, vous devez indiquer clairement que l’échantillon n’est pas perdu.</a:t>
            </a:r>
            <a:r>
              <a:rPr lang="en-US" sz="2000"/>
              <a:t> </a:t>
            </a:r>
            <a:endParaRPr lang="en-US" sz="2000" dirty="0"/>
          </a:p>
          <a:p>
            <a:pPr>
              <a:spcBef>
                <a:spcPts val="1200"/>
              </a:spcBef>
              <a:buClr>
                <a:srgbClr val="4A66AC"/>
              </a:buClr>
            </a:pPr>
            <a:endParaRPr lang="en-US" sz="2000" b="1" dirty="0">
              <a:solidFill>
                <a:srgbClr val="4A66AC"/>
              </a:solidFill>
            </a:endParaRPr>
          </a:p>
          <a:p>
            <a:pPr>
              <a:spcBef>
                <a:spcPts val="1200"/>
              </a:spcBef>
              <a:buClr>
                <a:srgbClr val="4A66AC"/>
              </a:buClr>
            </a:pPr>
            <a:endParaRPr lang="en-US" sz="2000" b="1" dirty="0">
              <a:solidFill>
                <a:srgbClr val="4A66AC"/>
              </a:solidFill>
            </a:endParaRPr>
          </a:p>
          <a:p>
            <a:pPr>
              <a:spcBef>
                <a:spcPts val="1200"/>
              </a:spcBef>
              <a:buClr>
                <a:srgbClr val="4A66AC"/>
              </a:buClr>
            </a:pPr>
            <a:endParaRPr lang="en-US" sz="2000" b="1" dirty="0">
              <a:solidFill>
                <a:srgbClr val="4A66AC"/>
              </a:solidFill>
            </a:endParaRPr>
          </a:p>
          <a:p>
            <a:pPr>
              <a:spcBef>
                <a:spcPts val="1200"/>
              </a:spcBef>
              <a:buClr>
                <a:srgbClr val="4A66AC"/>
              </a:buClr>
            </a:pPr>
            <a:endParaRPr lang="en-US" sz="400" b="1" dirty="0">
              <a:solidFill>
                <a:srgbClr val="4A66AC"/>
              </a:solidFill>
            </a:endParaRPr>
          </a:p>
          <a:p>
            <a:pPr>
              <a:spcBef>
                <a:spcPts val="1200"/>
              </a:spcBef>
              <a:buClr>
                <a:srgbClr val="4A66AC"/>
              </a:buClr>
            </a:pPr>
            <a:endParaRPr lang="en-US" sz="2000" b="1" dirty="0">
              <a:solidFill>
                <a:srgbClr val="4A66AC"/>
              </a:solidFill>
            </a:endParaRPr>
          </a:p>
          <a:p>
            <a:pPr>
              <a:spcBef>
                <a:spcPts val="1200"/>
              </a:spcBef>
              <a:buClr>
                <a:srgbClr val="4A66AC"/>
              </a:buClr>
            </a:pPr>
            <a:endParaRPr lang="en-US" sz="2000" b="1" dirty="0">
              <a:solidFill>
                <a:srgbClr val="4A66AC"/>
              </a:solidFill>
            </a:endParaRPr>
          </a:p>
          <a:p>
            <a:pPr>
              <a:spcBef>
                <a:spcPts val="1200"/>
              </a:spcBef>
              <a:buClr>
                <a:srgbClr val="4A66AC"/>
              </a:buClr>
            </a:pPr>
            <a:endParaRPr lang="en-US" sz="2000" b="1" dirty="0">
              <a:solidFill>
                <a:srgbClr val="4A66AC"/>
              </a:solidFill>
            </a:endParaRPr>
          </a:p>
          <a:p>
            <a:pPr>
              <a:spcBef>
                <a:spcPts val="1200"/>
              </a:spcBef>
              <a:buClr>
                <a:srgbClr val="4A66AC"/>
              </a:buClr>
            </a:pPr>
            <a:endParaRPr lang="en-US" sz="2800" b="1" dirty="0">
              <a:solidFill>
                <a:srgbClr val="4A66AC"/>
              </a:solidFill>
            </a:endParaRPr>
          </a:p>
          <a:p>
            <a:pPr>
              <a:spcBef>
                <a:spcPts val="1200"/>
              </a:spcBef>
              <a:buClr>
                <a:srgbClr val="4A66AC"/>
              </a:buClr>
            </a:pPr>
            <a:r>
              <a:rPr lang="en-US" sz="2000" b="1">
                <a:solidFill>
                  <a:srgbClr val="4A66AC"/>
                </a:solidFill>
              </a:rPr>
              <a:t>Les formulaires sans échantillon devraient être </a:t>
            </a:r>
            <a:r>
              <a:rPr lang="en-US" sz="2000" b="1" u="sng">
                <a:solidFill>
                  <a:srgbClr val="4A66AC"/>
                </a:solidFill>
              </a:rPr>
              <a:t>anonymisés</a:t>
            </a:r>
            <a:r>
              <a:rPr lang="en-US" sz="2000" b="1">
                <a:solidFill>
                  <a:srgbClr val="4A66AC"/>
                </a:solidFill>
              </a:rPr>
              <a:t> (sans nom ni date de naissance; utilisez un code et l’année de naissance seulement)                                              </a:t>
            </a:r>
            <a:endParaRPr lang="en-US" sz="2000" b="1" dirty="0">
              <a:solidFill>
                <a:srgbClr val="4A66AC"/>
              </a:solidFill>
              <a:latin typeface="Bradley Hand ITC" panose="03070402050302030203" pitchFamily="66" charset="0"/>
            </a:endParaRPr>
          </a:p>
          <a:p>
            <a:pPr>
              <a:lnSpc>
                <a:spcPct val="100000"/>
              </a:lnSpc>
              <a:spcBef>
                <a:spcPts val="1200"/>
              </a:spcBef>
              <a:buClr>
                <a:srgbClr val="4A66AC"/>
              </a:buClr>
            </a:pPr>
            <a:endParaRPr lang="en-US" sz="2000" dirty="0"/>
          </a:p>
          <a:p>
            <a:pPr>
              <a:lnSpc>
                <a:spcPct val="100000"/>
              </a:lnSpc>
              <a:spcBef>
                <a:spcPts val="1200"/>
              </a:spcBef>
              <a:buClr>
                <a:srgbClr val="4A66AC"/>
              </a:buClr>
            </a:pPr>
            <a:endParaRPr lang="en-US" sz="2000" dirty="0"/>
          </a:p>
          <a:p>
            <a:pPr>
              <a:lnSpc>
                <a:spcPct val="100000"/>
              </a:lnSpc>
              <a:spcBef>
                <a:spcPts val="1200"/>
              </a:spcBef>
              <a:buClr>
                <a:srgbClr val="4A66AC"/>
              </a:buClr>
            </a:pPr>
            <a:endParaRPr lang="en-US" sz="2000" dirty="0"/>
          </a:p>
        </p:txBody>
      </p:sp>
      <p:grpSp>
        <p:nvGrpSpPr>
          <p:cNvPr id="22" name="Group 21"/>
          <p:cNvGrpSpPr/>
          <p:nvPr/>
        </p:nvGrpSpPr>
        <p:grpSpPr>
          <a:xfrm>
            <a:off x="10143824" y="3070085"/>
            <a:ext cx="1628239" cy="618337"/>
            <a:chOff x="4895850" y="3676262"/>
            <a:chExt cx="1371600" cy="400437"/>
          </a:xfrm>
        </p:grpSpPr>
        <p:sp>
          <p:nvSpPr>
            <p:cNvPr id="23" name="Rounded Rectangle 22"/>
            <p:cNvSpPr/>
            <p:nvPr/>
          </p:nvSpPr>
          <p:spPr>
            <a:xfrm>
              <a:off x="4895850" y="3676262"/>
              <a:ext cx="1371600" cy="400437"/>
            </a:xfrm>
            <a:prstGeom prst="roundRect">
              <a:avLst/>
            </a:prstGeom>
            <a:solidFill>
              <a:srgbClr val="88A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24" name="Picture 23">
              <a:extLst>
                <a:ext uri="{FF2B5EF4-FFF2-40B4-BE49-F238E27FC236}">
                  <a16:creationId xmlns:a16="http://schemas.microsoft.com/office/drawing/2014/main" id="{CE42D8BB-F26D-4431-946B-7713C4D00703}"/>
                </a:ext>
              </a:extLst>
            </p:cNvPr>
            <p:cNvPicPr>
              <a:picLocks noChangeAspect="1"/>
            </p:cNvPicPr>
            <p:nvPr/>
          </p:nvPicPr>
          <p:blipFill rotWithShape="1">
            <a:blip r:embed="rId4" cstate="screen">
              <a:clrChange>
                <a:clrFrom>
                  <a:srgbClr val="FEFFFC"/>
                </a:clrFrom>
                <a:clrTo>
                  <a:srgbClr val="FEFFFC">
                    <a:alpha val="0"/>
                  </a:srgbClr>
                </a:clrTo>
              </a:clrChange>
              <a:extLst>
                <a:ext uri="{28A0092B-C50C-407E-A947-70E740481C1C}">
                  <a14:useLocalDpi xmlns:a14="http://schemas.microsoft.com/office/drawing/2010/main"/>
                </a:ext>
              </a:extLst>
            </a:blip>
            <a:srcRect/>
            <a:stretch/>
          </p:blipFill>
          <p:spPr>
            <a:xfrm rot="60000">
              <a:off x="5033464" y="3752757"/>
              <a:ext cx="1126053" cy="274635"/>
            </a:xfrm>
            <a:prstGeom prst="rect">
              <a:avLst/>
            </a:prstGeom>
          </p:spPr>
        </p:pic>
      </p:grpSp>
      <p:sp>
        <p:nvSpPr>
          <p:cNvPr id="15" name="Subtitle 2">
            <a:extLst>
              <a:ext uri="{FF2B5EF4-FFF2-40B4-BE49-F238E27FC236}">
                <a16:creationId xmlns:a16="http://schemas.microsoft.com/office/drawing/2014/main" id="{8365A299-7067-41F3-96D1-6126C68ADEA1}"/>
              </a:ext>
            </a:extLst>
          </p:cNvPr>
          <p:cNvSpPr txBox="1">
            <a:spLocks/>
          </p:cNvSpPr>
          <p:nvPr/>
        </p:nvSpPr>
        <p:spPr>
          <a:xfrm>
            <a:off x="692608" y="2641220"/>
            <a:ext cx="9508160" cy="104176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spcBef>
                <a:spcPts val="1200"/>
              </a:spcBef>
              <a:buClr>
                <a:srgbClr val="4A66AC"/>
              </a:buClr>
              <a:buFont typeface="Wingdings" panose="05000000000000000000" pitchFamily="2" charset="2"/>
              <a:buChar char="v"/>
            </a:pPr>
            <a:r>
              <a:rPr lang="fr-CA" sz="2000"/>
              <a:t>Le scénario « sans échantillon » le plus fréquent est celui d’un résultat non réactif où le/la client-e n’est pas dans la période fenêtre et où aucun autre test n’est requis. Apposez l’autocollant </a:t>
            </a:r>
            <a:r>
              <a:rPr lang="fr-CA" sz="2000" b="1"/>
              <a:t>VERT</a:t>
            </a:r>
            <a:r>
              <a:rPr lang="fr-CA" sz="2000"/>
              <a:t>.</a:t>
            </a:r>
          </a:p>
          <a:p>
            <a:pPr marL="285750" indent="-285750">
              <a:spcBef>
                <a:spcPts val="1200"/>
              </a:spcBef>
              <a:buClr>
                <a:srgbClr val="4A66AC"/>
              </a:buClr>
              <a:buFont typeface="Wingdings" panose="05000000000000000000" pitchFamily="2" charset="2"/>
              <a:buChar char="v"/>
            </a:pPr>
            <a:r>
              <a:rPr lang="fr-CA" sz="2000"/>
              <a:t>Dans d’autres cas, on combine l’autocollant blanc à un autocollant d’une autre </a:t>
            </a:r>
            <a:br>
              <a:rPr lang="fr-CA" sz="2000"/>
            </a:br>
            <a:r>
              <a:rPr lang="fr-CA" sz="2000"/>
              <a:t>couleur pour clarifier que l’absence d’échantillon est intentionnelle :</a:t>
            </a:r>
          </a:p>
          <a:p>
            <a:pPr marL="576263" lvl="1" indent="-287338" algn="l">
              <a:spcBef>
                <a:spcPts val="600"/>
              </a:spcBef>
              <a:buClr>
                <a:srgbClr val="4A66AC"/>
              </a:buClr>
              <a:buFont typeface="Wingdings" panose="05000000000000000000" pitchFamily="2" charset="2"/>
              <a:buChar char="§"/>
            </a:pPr>
            <a:r>
              <a:rPr lang="fr-CA" sz="1400"/>
              <a:t>Le/la client-e a reçu un résultat réactif au DPS et a refusé le prélèvement sanguin </a:t>
            </a:r>
            <a:br>
              <a:rPr lang="fr-CA" sz="1400"/>
            </a:br>
            <a:r>
              <a:rPr lang="fr-CA" sz="1400"/>
              <a:t>(ROSE + BLANC)</a:t>
            </a:r>
          </a:p>
          <a:p>
            <a:pPr marL="576263" lvl="1" indent="-287338" algn="l">
              <a:spcBef>
                <a:spcPts val="600"/>
              </a:spcBef>
              <a:buClr>
                <a:srgbClr val="4A66AC"/>
              </a:buClr>
              <a:buFont typeface="Wingdings" panose="05000000000000000000" pitchFamily="2" charset="2"/>
              <a:buChar char="§"/>
            </a:pPr>
            <a:r>
              <a:rPr lang="fr-CA" sz="1400"/>
              <a:t>Le/la client-e vient d’une population prioritaire, a eu très récemment une exposition à risque élevé (3-4 semaines) et a refusé le prélèvement sanguin (JAUNE + BLANC)</a:t>
            </a:r>
          </a:p>
          <a:p>
            <a:pPr marL="576263" lvl="1" indent="-287338" algn="l">
              <a:spcBef>
                <a:spcPts val="600"/>
              </a:spcBef>
              <a:buClr>
                <a:srgbClr val="4A66AC"/>
              </a:buClr>
              <a:buFont typeface="Wingdings" panose="05000000000000000000" pitchFamily="2" charset="2"/>
              <a:buChar char="§"/>
            </a:pPr>
            <a:r>
              <a:rPr lang="fr-CA" sz="1400"/>
              <a:t>Le/la client-e vient d’une population prioritaire et se fait dépister six semaines après une exposition à risque élevé (JAUNE + BLANC)</a:t>
            </a:r>
          </a:p>
          <a:p>
            <a:pPr marL="576263" lvl="1" indent="-287338" algn="l">
              <a:spcBef>
                <a:spcPts val="600"/>
              </a:spcBef>
              <a:buClr>
                <a:srgbClr val="4A66AC"/>
              </a:buClr>
              <a:buFont typeface="Wingdings" panose="05000000000000000000" pitchFamily="2" charset="2"/>
              <a:buChar char="§"/>
            </a:pPr>
            <a:r>
              <a:rPr lang="fr-CA" sz="1400"/>
              <a:t>Le/la client-e ne vient PAS d’une population prioritaire et est dans la période fenêtre, mais le prélèvement sanguin est reporté (VERT + BLANC)</a:t>
            </a:r>
          </a:p>
        </p:txBody>
      </p:sp>
      <p:sp>
        <p:nvSpPr>
          <p:cNvPr id="13" name="Rounded Rectangle 12"/>
          <p:cNvSpPr/>
          <p:nvPr/>
        </p:nvSpPr>
        <p:spPr>
          <a:xfrm>
            <a:off x="9496509" y="4277674"/>
            <a:ext cx="1610139" cy="626718"/>
          </a:xfrm>
          <a:prstGeom prst="roundRect">
            <a:avLst/>
          </a:prstGeom>
          <a:solidFill>
            <a:srgbClr val="FFFFFF"/>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a:solidFill>
                  <a:schemeClr val="tx1"/>
                </a:solidFill>
                <a:latin typeface="Arial" panose="020B0604020202020204" pitchFamily="34" charset="0"/>
                <a:cs typeface="Arial" panose="020B0604020202020204" pitchFamily="34" charset="0"/>
              </a:rPr>
              <a:t>Échantillon sanguin non inclus</a:t>
            </a:r>
            <a:endParaRPr lang="en-CA" sz="1500" dirty="0">
              <a:latin typeface="Arial" panose="020B0604020202020204" pitchFamily="34" charset="0"/>
              <a:cs typeface="Arial" panose="020B0604020202020204" pitchFamily="34" charset="0"/>
            </a:endParaRPr>
          </a:p>
        </p:txBody>
      </p:sp>
      <p:sp>
        <p:nvSpPr>
          <p:cNvPr id="17" name="Cross 16"/>
          <p:cNvSpPr/>
          <p:nvPr/>
        </p:nvSpPr>
        <p:spPr>
          <a:xfrm>
            <a:off x="11300603" y="4410707"/>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TextBox 17">
            <a:extLst>
              <a:ext uri="{FF2B5EF4-FFF2-40B4-BE49-F238E27FC236}">
                <a16:creationId xmlns:a16="http://schemas.microsoft.com/office/drawing/2014/main" id="{CA9DF034-CC5E-43C3-B1DA-9A1117DD318C}"/>
              </a:ext>
            </a:extLst>
          </p:cNvPr>
          <p:cNvSpPr txBox="1"/>
          <p:nvPr/>
        </p:nvSpPr>
        <p:spPr>
          <a:xfrm>
            <a:off x="10089150" y="3659883"/>
            <a:ext cx="1855027" cy="646331"/>
          </a:xfrm>
          <a:prstGeom prst="rect">
            <a:avLst/>
          </a:prstGeom>
          <a:noFill/>
        </p:spPr>
        <p:txBody>
          <a:bodyPr wrap="square" rtlCol="0">
            <a:spAutoFit/>
          </a:bodyPr>
          <a:lstStyle/>
          <a:p>
            <a:r>
              <a:rPr lang="fr-CA"/>
              <a:t>Non réactif (PAS d’échantillon)</a:t>
            </a:r>
          </a:p>
        </p:txBody>
      </p:sp>
      <p:sp>
        <p:nvSpPr>
          <p:cNvPr id="19" name="TextBox 18">
            <a:extLst>
              <a:ext uri="{FF2B5EF4-FFF2-40B4-BE49-F238E27FC236}">
                <a16:creationId xmlns:a16="http://schemas.microsoft.com/office/drawing/2014/main" id="{9E5FB7D1-3ACD-4140-868A-A2AC0EA18B1C}"/>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435235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213751" y="1357053"/>
            <a:ext cx="10494499" cy="762392"/>
          </a:xfrm>
        </p:spPr>
        <p:txBody>
          <a:bodyPr>
            <a:normAutofit fontScale="90000"/>
          </a:bodyPr>
          <a:lstStyle/>
          <a:p>
            <a:pPr>
              <a:spcAft>
                <a:spcPts val="1800"/>
              </a:spcAft>
              <a:buClr>
                <a:srgbClr val="4A66AC"/>
              </a:buClr>
            </a:pPr>
            <a:r>
              <a:rPr lang="fr-CA" sz="2700" i="1" noProof="0" dirty="0"/>
              <a:t>Sommaire</a:t>
            </a:r>
            <a:r>
              <a:rPr lang="fr-CA" sz="4400" noProof="0" dirty="0"/>
              <a:t/>
            </a:r>
            <a:br>
              <a:rPr lang="fr-CA" sz="4400" noProof="0" dirty="0"/>
            </a:br>
            <a:r>
              <a:rPr lang="fr-CA" sz="4400" noProof="0" dirty="0"/>
              <a:t>Réquisition de sérologie du VIH</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6914" y="2301884"/>
            <a:ext cx="5658984" cy="3299072"/>
          </a:xfrm>
        </p:spPr>
        <p:txBody>
          <a:bodyPr>
            <a:normAutofit/>
          </a:bodyPr>
          <a:lstStyle/>
          <a:p>
            <a:pPr>
              <a:spcBef>
                <a:spcPts val="800"/>
              </a:spcBef>
              <a:buClr>
                <a:srgbClr val="4A66AC"/>
              </a:buClr>
            </a:pPr>
            <a:r>
              <a:rPr lang="fr-CA" sz="1800" noProof="0" dirty="0"/>
              <a:t>Remplissez un formulaire pour chaque dépistage au point de service et apposez-y les autocollants appropriés</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731000" y="-1"/>
            <a:ext cx="5200689" cy="6730303"/>
          </a:xfrm>
          <a:prstGeom prst="rect">
            <a:avLst/>
          </a:prstGeom>
          <a:ln>
            <a:solidFill>
              <a:schemeClr val="tx1"/>
            </a:solidFill>
          </a:ln>
        </p:spPr>
      </p:pic>
      <p:pic>
        <p:nvPicPr>
          <p:cNvPr id="10" name="Picture 9"/>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rot="16320000">
            <a:off x="1457305" y="2221680"/>
            <a:ext cx="750679" cy="2509638"/>
          </a:xfrm>
          <a:prstGeom prst="rect">
            <a:avLst/>
          </a:prstGeom>
        </p:spPr>
      </p:pic>
      <p:pic>
        <p:nvPicPr>
          <p:cNvPr id="12" name="Picture 11"/>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rot="16200000">
            <a:off x="1502699" y="3117586"/>
            <a:ext cx="648448" cy="2522866"/>
          </a:xfrm>
          <a:prstGeom prst="rect">
            <a:avLst/>
          </a:prstGeom>
        </p:spPr>
      </p:pic>
      <p:pic>
        <p:nvPicPr>
          <p:cNvPr id="13" name="Picture 12"/>
          <p:cNvPicPr>
            <a:picLocks noChangeAspect="1"/>
          </p:cNvPicPr>
          <p:nvPr/>
        </p:nvPicPr>
        <p:blipFill rotWithShape="1">
          <a:blip r:embed="rId7"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rot="16320000">
            <a:off x="1316638" y="3752969"/>
            <a:ext cx="1110295" cy="2974661"/>
          </a:xfrm>
          <a:prstGeom prst="rect">
            <a:avLst/>
          </a:prstGeom>
        </p:spPr>
      </p:pic>
      <p:sp>
        <p:nvSpPr>
          <p:cNvPr id="4" name="Rounded Rectangle 3"/>
          <p:cNvSpPr/>
          <p:nvPr/>
        </p:nvSpPr>
        <p:spPr>
          <a:xfrm>
            <a:off x="2009554" y="5932967"/>
            <a:ext cx="2424223" cy="659219"/>
          </a:xfrm>
          <a:prstGeom prst="roundRect">
            <a:avLst/>
          </a:prstGeom>
          <a:solidFill>
            <a:srgbClr val="FFFFFF"/>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600">
                <a:solidFill>
                  <a:schemeClr val="tx1"/>
                </a:solidFill>
                <a:latin typeface="Arial" panose="020B0604020202020204" pitchFamily="34" charset="0"/>
                <a:cs typeface="Arial" panose="020B0604020202020204" pitchFamily="34" charset="0"/>
              </a:rPr>
              <a:t>Le/la client-e a refusé le prélèvement sanguin</a:t>
            </a:r>
          </a:p>
        </p:txBody>
      </p:sp>
      <p:sp>
        <p:nvSpPr>
          <p:cNvPr id="6" name="Rounded Rectangle 5"/>
          <p:cNvSpPr/>
          <p:nvPr/>
        </p:nvSpPr>
        <p:spPr>
          <a:xfrm>
            <a:off x="10438266" y="5704037"/>
            <a:ext cx="1254641" cy="404037"/>
          </a:xfrm>
          <a:prstGeom prst="roundRect">
            <a:avLst/>
          </a:prstGeom>
          <a:solidFill>
            <a:srgbClr val="FFFFFF"/>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800">
                <a:solidFill>
                  <a:schemeClr val="tx1"/>
                </a:solidFill>
                <a:latin typeface="Arial" panose="020B0604020202020204" pitchFamily="34" charset="0"/>
                <a:cs typeface="Arial" panose="020B0604020202020204" pitchFamily="34" charset="0"/>
              </a:rPr>
              <a:t>Le/la client-e a refusé le prélèvement sanguin</a:t>
            </a:r>
          </a:p>
        </p:txBody>
      </p:sp>
      <p:cxnSp>
        <p:nvCxnSpPr>
          <p:cNvPr id="16" name="Straight Arrow Connector 15"/>
          <p:cNvCxnSpPr/>
          <p:nvPr/>
        </p:nvCxnSpPr>
        <p:spPr>
          <a:xfrm flipV="1">
            <a:off x="4450814" y="5927075"/>
            <a:ext cx="5960126" cy="14322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990641" y="5001659"/>
            <a:ext cx="1707614" cy="1631216"/>
          </a:xfrm>
          <a:prstGeom prst="rect">
            <a:avLst/>
          </a:prstGeom>
          <a:noFill/>
        </p:spPr>
        <p:txBody>
          <a:bodyPr wrap="square" rtlCol="0">
            <a:spAutoFit/>
          </a:bodyPr>
          <a:lstStyle/>
          <a:p>
            <a:pPr algn="ctr"/>
            <a:r>
              <a:rPr lang="fr-CA" sz="2000"/>
              <a:t>Apposez le deuxième autocollant blanc ici, </a:t>
            </a:r>
            <a:br>
              <a:rPr lang="fr-CA" sz="2000"/>
            </a:br>
            <a:r>
              <a:rPr lang="fr-CA" sz="2000"/>
              <a:t>au besoin</a:t>
            </a:r>
          </a:p>
        </p:txBody>
      </p:sp>
      <p:pic>
        <p:nvPicPr>
          <p:cNvPr id="17" name="Picture 16"/>
          <p:cNvPicPr>
            <a:picLocks noChangeAspect="1"/>
          </p:cNvPicPr>
          <p:nvPr/>
        </p:nvPicPr>
        <p:blipFill rotWithShape="1">
          <a:blip r:embed="rId8"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rot="16320000">
            <a:off x="10820057" y="3695375"/>
            <a:ext cx="541940" cy="1451945"/>
          </a:xfrm>
          <a:prstGeom prst="rect">
            <a:avLst/>
          </a:prstGeom>
        </p:spPr>
      </p:pic>
      <p:sp>
        <p:nvSpPr>
          <p:cNvPr id="18" name="TextBox 17">
            <a:extLst>
              <a:ext uri="{FF2B5EF4-FFF2-40B4-BE49-F238E27FC236}">
                <a16:creationId xmlns:a16="http://schemas.microsoft.com/office/drawing/2014/main" id="{1AE82B45-F403-4C6D-B5CC-D105692908A3}"/>
              </a:ext>
            </a:extLst>
          </p:cNvPr>
          <p:cNvSpPr txBox="1"/>
          <p:nvPr/>
        </p:nvSpPr>
        <p:spPr>
          <a:xfrm>
            <a:off x="3138159" y="3144568"/>
            <a:ext cx="1707614" cy="646331"/>
          </a:xfrm>
          <a:prstGeom prst="rect">
            <a:avLst/>
          </a:prstGeom>
          <a:noFill/>
        </p:spPr>
        <p:txBody>
          <a:bodyPr wrap="square" rtlCol="0">
            <a:spAutoFit/>
          </a:bodyPr>
          <a:lstStyle/>
          <a:p>
            <a:r>
              <a:rPr lang="fr-CA"/>
              <a:t>Non réactif (PAS d’échantillon)</a:t>
            </a:r>
          </a:p>
        </p:txBody>
      </p:sp>
      <p:sp>
        <p:nvSpPr>
          <p:cNvPr id="19" name="TextBox 18">
            <a:extLst>
              <a:ext uri="{FF2B5EF4-FFF2-40B4-BE49-F238E27FC236}">
                <a16:creationId xmlns:a16="http://schemas.microsoft.com/office/drawing/2014/main" id="{DED53614-81DB-456F-9CC5-12667EC983FE}"/>
              </a:ext>
            </a:extLst>
          </p:cNvPr>
          <p:cNvSpPr txBox="1"/>
          <p:nvPr/>
        </p:nvSpPr>
        <p:spPr>
          <a:xfrm>
            <a:off x="3121101" y="4018486"/>
            <a:ext cx="3041293" cy="646331"/>
          </a:xfrm>
          <a:prstGeom prst="rect">
            <a:avLst/>
          </a:prstGeom>
          <a:noFill/>
        </p:spPr>
        <p:txBody>
          <a:bodyPr wrap="square" rtlCol="0">
            <a:spAutoFit/>
          </a:bodyPr>
          <a:lstStyle/>
          <a:p>
            <a:r>
              <a:rPr lang="fr-CA"/>
              <a:t>Non réactif – Période fenêtre (INCLURE échantillon)</a:t>
            </a:r>
          </a:p>
        </p:txBody>
      </p:sp>
      <p:sp>
        <p:nvSpPr>
          <p:cNvPr id="21" name="TextBox 20">
            <a:extLst>
              <a:ext uri="{FF2B5EF4-FFF2-40B4-BE49-F238E27FC236}">
                <a16:creationId xmlns:a16="http://schemas.microsoft.com/office/drawing/2014/main" id="{77F18E39-7EA0-4693-859A-4FFF15FA4329}"/>
              </a:ext>
            </a:extLst>
          </p:cNvPr>
          <p:cNvSpPr txBox="1"/>
          <p:nvPr/>
        </p:nvSpPr>
        <p:spPr>
          <a:xfrm>
            <a:off x="2878828" y="4976469"/>
            <a:ext cx="2226275" cy="646331"/>
          </a:xfrm>
          <a:prstGeom prst="rect">
            <a:avLst/>
          </a:prstGeom>
          <a:noFill/>
        </p:spPr>
        <p:txBody>
          <a:bodyPr wrap="square" rtlCol="0">
            <a:spAutoFit/>
          </a:bodyPr>
          <a:lstStyle/>
          <a:p>
            <a:r>
              <a:rPr lang="fr-CA"/>
              <a:t>Réactif</a:t>
            </a:r>
            <a:br>
              <a:rPr lang="fr-CA"/>
            </a:br>
            <a:r>
              <a:rPr lang="fr-CA"/>
              <a:t>(INCLURE échantillon)</a:t>
            </a:r>
          </a:p>
        </p:txBody>
      </p:sp>
      <p:sp>
        <p:nvSpPr>
          <p:cNvPr id="22" name="TextBox 21">
            <a:extLst>
              <a:ext uri="{FF2B5EF4-FFF2-40B4-BE49-F238E27FC236}">
                <a16:creationId xmlns:a16="http://schemas.microsoft.com/office/drawing/2014/main" id="{551D88C1-A441-4823-85F2-AC332C76BA31}"/>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2254298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p:nvPr/>
        </p:nvPicPr>
        <p:blipFill rotWithShape="1">
          <a:blip r:embed="rId3" cstate="screen">
            <a:extLst>
              <a:ext uri="{28A0092B-C50C-407E-A947-70E740481C1C}">
                <a14:useLocalDpi xmlns:a14="http://schemas.microsoft.com/office/drawing/2010/main"/>
              </a:ext>
            </a:extLst>
          </a:blip>
          <a:srcRect t="7382" b="9460"/>
          <a:stretch/>
        </p:blipFill>
        <p:spPr bwMode="auto">
          <a:xfrm>
            <a:off x="1011513" y="3101008"/>
            <a:ext cx="10676904" cy="2126974"/>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fr-CA" noProof="0" dirty="0"/>
              <a:t>Registre quotidien</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 name="Subtitle 2">
            <a:extLst>
              <a:ext uri="{FF2B5EF4-FFF2-40B4-BE49-F238E27FC236}">
                <a16:creationId xmlns:a16="http://schemas.microsoft.com/office/drawing/2014/main" id="{8365A299-7067-41F3-96D1-6126C68ADEA1}"/>
              </a:ext>
            </a:extLst>
          </p:cNvPr>
          <p:cNvSpPr txBox="1">
            <a:spLocks/>
          </p:cNvSpPr>
          <p:nvPr/>
        </p:nvSpPr>
        <p:spPr>
          <a:xfrm>
            <a:off x="877869" y="2490077"/>
            <a:ext cx="9892911" cy="118790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fr-CA" sz="2000"/>
              <a:t>Voici une capture d’écran du modèle de registre quotidien</a:t>
            </a:r>
            <a:r>
              <a:rPr lang="en-US" sz="2000"/>
              <a:t>. </a:t>
            </a:r>
            <a:r>
              <a:rPr lang="fr-CA" sz="2000"/>
              <a:t>Vous devez créer une nouvelle entrée pour chaque test effectué</a:t>
            </a:r>
            <a:r>
              <a:rPr lang="en-US" sz="2000"/>
              <a:t>.</a:t>
            </a:r>
            <a:endParaRPr lang="en-US" sz="2000" dirty="0"/>
          </a:p>
        </p:txBody>
      </p:sp>
      <p:sp>
        <p:nvSpPr>
          <p:cNvPr id="12" name="Left Brace 11"/>
          <p:cNvSpPr/>
          <p:nvPr/>
        </p:nvSpPr>
        <p:spPr>
          <a:xfrm rot="16200000">
            <a:off x="2829508" y="3681033"/>
            <a:ext cx="293612" cy="3726713"/>
          </a:xfrm>
          <a:prstGeom prst="leftBrace">
            <a:avLst>
              <a:gd name="adj1" fmla="val 8333"/>
              <a:gd name="adj2" fmla="val 18046"/>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6" name="Subtitle 2">
            <a:extLst>
              <a:ext uri="{FF2B5EF4-FFF2-40B4-BE49-F238E27FC236}">
                <a16:creationId xmlns:a16="http://schemas.microsoft.com/office/drawing/2014/main" id="{8365A299-7067-41F3-96D1-6126C68ADEA1}"/>
              </a:ext>
            </a:extLst>
          </p:cNvPr>
          <p:cNvSpPr txBox="1">
            <a:spLocks/>
          </p:cNvSpPr>
          <p:nvPr/>
        </p:nvSpPr>
        <p:spPr>
          <a:xfrm>
            <a:off x="771990" y="6028661"/>
            <a:ext cx="3810644" cy="64858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fr-CA" sz="2000"/>
              <a:t>Cette partie du registre sert à consigner tout DPS</a:t>
            </a:r>
            <a:r>
              <a:rPr lang="en-US" sz="2000"/>
              <a:t>.</a:t>
            </a:r>
            <a:endParaRPr lang="en-US" sz="2000" dirty="0"/>
          </a:p>
        </p:txBody>
      </p:sp>
      <p:sp>
        <p:nvSpPr>
          <p:cNvPr id="17" name="Left Brace 16"/>
          <p:cNvSpPr/>
          <p:nvPr/>
        </p:nvSpPr>
        <p:spPr>
          <a:xfrm rot="16200000">
            <a:off x="7471762" y="2884814"/>
            <a:ext cx="306344" cy="5390247"/>
          </a:xfrm>
          <a:prstGeom prst="leftBrace">
            <a:avLst>
              <a:gd name="adj1" fmla="val 8333"/>
              <a:gd name="adj2" fmla="val 18046"/>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8" name="Subtitle 2">
            <a:extLst>
              <a:ext uri="{FF2B5EF4-FFF2-40B4-BE49-F238E27FC236}">
                <a16:creationId xmlns:a16="http://schemas.microsoft.com/office/drawing/2014/main" id="{8365A299-7067-41F3-96D1-6126C68ADEA1}"/>
              </a:ext>
            </a:extLst>
          </p:cNvPr>
          <p:cNvSpPr txBox="1">
            <a:spLocks/>
          </p:cNvSpPr>
          <p:nvPr/>
        </p:nvSpPr>
        <p:spPr>
          <a:xfrm>
            <a:off x="4801629" y="6004751"/>
            <a:ext cx="5295017" cy="82579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fr-CA" sz="2000"/>
              <a:t>Cette partie du registre sert au suivi des tests transmis au Laboratoire de Santé publique Ontario (LSPO) et à l’analyse des résultats reçus</a:t>
            </a:r>
            <a:r>
              <a:rPr lang="en-US" sz="2000"/>
              <a:t>. </a:t>
            </a:r>
            <a:endParaRPr lang="en-US" sz="2000" dirty="0"/>
          </a:p>
        </p:txBody>
      </p:sp>
      <p:sp>
        <p:nvSpPr>
          <p:cNvPr id="19" name="Subtitle 2">
            <a:extLst>
              <a:ext uri="{FF2B5EF4-FFF2-40B4-BE49-F238E27FC236}">
                <a16:creationId xmlns:a16="http://schemas.microsoft.com/office/drawing/2014/main" id="{8365A299-7067-41F3-96D1-6126C68ADEA1}"/>
              </a:ext>
            </a:extLst>
          </p:cNvPr>
          <p:cNvSpPr txBox="1">
            <a:spLocks/>
          </p:cNvSpPr>
          <p:nvPr/>
        </p:nvSpPr>
        <p:spPr>
          <a:xfrm>
            <a:off x="10542567" y="5579293"/>
            <a:ext cx="1485657" cy="1102241"/>
          </a:xfrm>
          <a:prstGeom prst="rect">
            <a:avLst/>
          </a:prstGeom>
        </p:spPr>
        <p:txBody>
          <a:bodyPr vert="horz" lIns="91440" tIns="45720" rIns="91440" bIns="45720" rtlCol="0">
            <a:normAutofit fontScale="70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fr-CA" sz="2000"/>
              <a:t>Pour chaque entrée, assurez-vous de signer et d’indiquer la date.</a:t>
            </a:r>
            <a:endParaRPr lang="en-US" dirty="0"/>
          </a:p>
        </p:txBody>
      </p:sp>
      <p:sp>
        <p:nvSpPr>
          <p:cNvPr id="5" name="Oval 4"/>
          <p:cNvSpPr/>
          <p:nvPr/>
        </p:nvSpPr>
        <p:spPr>
          <a:xfrm>
            <a:off x="9946888" y="3115340"/>
            <a:ext cx="1929678" cy="2179673"/>
          </a:xfrm>
          <a:custGeom>
            <a:avLst/>
            <a:gdLst>
              <a:gd name="connsiteX0" fmla="*/ 0 w 1754372"/>
              <a:gd name="connsiteY0" fmla="*/ 1307805 h 2615609"/>
              <a:gd name="connsiteX1" fmla="*/ 877186 w 1754372"/>
              <a:gd name="connsiteY1" fmla="*/ 0 h 2615609"/>
              <a:gd name="connsiteX2" fmla="*/ 1754372 w 1754372"/>
              <a:gd name="connsiteY2" fmla="*/ 1307805 h 2615609"/>
              <a:gd name="connsiteX3" fmla="*/ 877186 w 1754372"/>
              <a:gd name="connsiteY3" fmla="*/ 2615610 h 2615609"/>
              <a:gd name="connsiteX4" fmla="*/ 0 w 1754372"/>
              <a:gd name="connsiteY4" fmla="*/ 1307805 h 2615609"/>
              <a:gd name="connsiteX0" fmla="*/ 877186 w 1754372"/>
              <a:gd name="connsiteY0" fmla="*/ 0 h 2615610"/>
              <a:gd name="connsiteX1" fmla="*/ 1754372 w 1754372"/>
              <a:gd name="connsiteY1" fmla="*/ 1307805 h 2615610"/>
              <a:gd name="connsiteX2" fmla="*/ 877186 w 1754372"/>
              <a:gd name="connsiteY2" fmla="*/ 2615610 h 2615610"/>
              <a:gd name="connsiteX3" fmla="*/ 0 w 1754372"/>
              <a:gd name="connsiteY3" fmla="*/ 1307805 h 2615610"/>
              <a:gd name="connsiteX4" fmla="*/ 968626 w 1754372"/>
              <a:gd name="connsiteY4" fmla="*/ 91440 h 2615610"/>
              <a:gd name="connsiteX0" fmla="*/ 878181 w 1755367"/>
              <a:gd name="connsiteY0" fmla="*/ 0 h 2615610"/>
              <a:gd name="connsiteX1" fmla="*/ 1755367 w 1755367"/>
              <a:gd name="connsiteY1" fmla="*/ 1307805 h 2615610"/>
              <a:gd name="connsiteX2" fmla="*/ 878181 w 1755367"/>
              <a:gd name="connsiteY2" fmla="*/ 2615610 h 2615610"/>
              <a:gd name="connsiteX3" fmla="*/ 995 w 1755367"/>
              <a:gd name="connsiteY3" fmla="*/ 1307805 h 2615610"/>
              <a:gd name="connsiteX4" fmla="*/ 1022784 w 1755367"/>
              <a:gd name="connsiteY4" fmla="*/ 187721 h 2615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5367" h="2615610">
                <a:moveTo>
                  <a:pt x="878181" y="0"/>
                </a:moveTo>
                <a:cubicBezTo>
                  <a:pt x="1362637" y="0"/>
                  <a:pt x="1755367" y="585524"/>
                  <a:pt x="1755367" y="1307805"/>
                </a:cubicBezTo>
                <a:cubicBezTo>
                  <a:pt x="1755367" y="2030086"/>
                  <a:pt x="1362637" y="2615610"/>
                  <a:pt x="878181" y="2615610"/>
                </a:cubicBezTo>
                <a:cubicBezTo>
                  <a:pt x="393725" y="2615610"/>
                  <a:pt x="-23106" y="1712453"/>
                  <a:pt x="995" y="1307805"/>
                </a:cubicBezTo>
                <a:cubicBezTo>
                  <a:pt x="25096" y="903157"/>
                  <a:pt x="446888" y="96281"/>
                  <a:pt x="1022784" y="187721"/>
                </a:cubicBezTo>
              </a:path>
            </a:pathLst>
          </a:custGeom>
          <a:noFill/>
          <a:ln w="38100">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a:extLst>
              <a:ext uri="{FF2B5EF4-FFF2-40B4-BE49-F238E27FC236}">
                <a16:creationId xmlns:a16="http://schemas.microsoft.com/office/drawing/2014/main" id="{3C46E107-FD89-48D4-A4EC-36F177DB9DEE}"/>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68564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fr-CA" noProof="0" dirty="0"/>
              <a:t>La tenue de dossiers est essentielle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0716" y="2390528"/>
            <a:ext cx="9514763" cy="4467472"/>
          </a:xfrm>
        </p:spPr>
        <p:txBody>
          <a:bodyPr>
            <a:normAutofit fontScale="92500" lnSpcReduction="10000"/>
          </a:bodyPr>
          <a:lstStyle/>
          <a:p>
            <a:pPr>
              <a:spcBef>
                <a:spcPts val="0"/>
              </a:spcBef>
              <a:spcAft>
                <a:spcPts val="1800"/>
              </a:spcAft>
              <a:buClr>
                <a:srgbClr val="4A66AC"/>
              </a:buClr>
            </a:pPr>
            <a:r>
              <a:rPr lang="fr-CA" sz="2000" noProof="0" dirty="0"/>
              <a:t>Chaque fois que vous effectuez un test rapide du VIH au point de service</a:t>
            </a:r>
            <a:br>
              <a:rPr lang="fr-CA" sz="2000" noProof="0" dirty="0"/>
            </a:br>
            <a:r>
              <a:rPr lang="fr-CA" sz="2000" noProof="0" dirty="0"/>
              <a:t>pour </a:t>
            </a:r>
            <a:r>
              <a:rPr lang="fr-CA" sz="2000" noProof="0" dirty="0" err="1"/>
              <a:t>un-e</a:t>
            </a:r>
            <a:r>
              <a:rPr lang="fr-CA" sz="2000" noProof="0" dirty="0"/>
              <a:t> client, vous </a:t>
            </a:r>
            <a:r>
              <a:rPr lang="fr-CA" sz="2000" u="sng" noProof="0" dirty="0"/>
              <a:t>DEVEZ</a:t>
            </a:r>
            <a:r>
              <a:rPr lang="fr-CA" sz="2000" noProof="0" dirty="0"/>
              <a:t> :</a:t>
            </a:r>
          </a:p>
          <a:p>
            <a:pPr marL="342900" indent="-342900">
              <a:spcBef>
                <a:spcPts val="0"/>
              </a:spcBef>
              <a:spcAft>
                <a:spcPts val="1800"/>
              </a:spcAft>
              <a:buClr>
                <a:srgbClr val="4A66AC"/>
              </a:buClr>
              <a:buFont typeface="Wingdings" panose="05000000000000000000" pitchFamily="2" charset="2"/>
              <a:buChar char="v"/>
            </a:pPr>
            <a:r>
              <a:rPr lang="fr-CA" sz="2000" noProof="0" dirty="0"/>
              <a:t>Remplir un Formulaire de réquisition de sérologie du VIH</a:t>
            </a:r>
            <a:r>
              <a:rPr lang="fr-CA" sz="2200" noProof="0" dirty="0"/>
              <a:t>. Ce formulaire est téléchargeable ici : </a:t>
            </a:r>
            <a:r>
              <a:rPr lang="fr-CA" sz="2200" noProof="0" dirty="0">
                <a:hlinkClick r:id="rId3"/>
              </a:rPr>
              <a:t>https://www.publichealthontario.ca/</a:t>
            </a:r>
            <a:r>
              <a:rPr lang="fr-CA" sz="2200" noProof="0" dirty="0"/>
              <a:t> </a:t>
            </a:r>
          </a:p>
          <a:p>
            <a:pPr marL="342900" indent="-342900">
              <a:spcBef>
                <a:spcPts val="0"/>
              </a:spcBef>
              <a:spcAft>
                <a:spcPts val="1800"/>
              </a:spcAft>
              <a:buClr>
                <a:srgbClr val="4A66AC"/>
              </a:buClr>
              <a:buFont typeface="Wingdings" panose="05000000000000000000" pitchFamily="2" charset="2"/>
              <a:buChar char="v"/>
            </a:pPr>
            <a:r>
              <a:rPr lang="fr-CA" sz="2000" noProof="0" dirty="0"/>
              <a:t>Créer une entrée pour ce test dans le registre quotidien de votre site</a:t>
            </a:r>
          </a:p>
          <a:p>
            <a:pPr>
              <a:spcBef>
                <a:spcPts val="0"/>
              </a:spcBef>
              <a:spcAft>
                <a:spcPts val="1800"/>
              </a:spcAft>
              <a:buClr>
                <a:srgbClr val="4A66AC"/>
              </a:buClr>
            </a:pPr>
            <a:r>
              <a:rPr lang="fr-CA" noProof="0" dirty="0"/>
              <a:t>Ces étapes de la tenue de dossier sont essentielles à la fourniture de résultats exacts à vos </a:t>
            </a:r>
            <a:r>
              <a:rPr lang="fr-CA" noProof="0" dirty="0" err="1"/>
              <a:t>client-es</a:t>
            </a:r>
            <a:r>
              <a:rPr lang="fr-CA" noProof="0" dirty="0"/>
              <a:t> et au maintien des normes de qualité dans votre site de dépistage.</a:t>
            </a:r>
          </a:p>
          <a:p>
            <a:pPr marL="0" lvl="1" algn="l">
              <a:spcBef>
                <a:spcPts val="0"/>
              </a:spcBef>
              <a:spcAft>
                <a:spcPts val="1800"/>
              </a:spcAft>
              <a:buClr>
                <a:srgbClr val="4A66AC"/>
              </a:buClr>
            </a:pPr>
            <a:r>
              <a:rPr lang="fr-CA" sz="2400" noProof="0" dirty="0"/>
              <a:t>Toute erreur dans la tenue de dossier sera considérée comme un incident nécessitant une enquête dans votre site</a:t>
            </a:r>
            <a:r>
              <a:rPr lang="fr-CA" sz="2400" noProof="0"/>
              <a:t>. En somme, </a:t>
            </a:r>
            <a:r>
              <a:rPr lang="fr-CA" sz="2400" noProof="0" dirty="0"/>
              <a:t>une tenue de dossiers efficace est nécessaire au maintien de l’approbation de votre site en tant que fournisseur du dépistage.</a:t>
            </a:r>
            <a:endParaRPr lang="fr-CA" noProof="0" dirty="0"/>
          </a:p>
          <a:p>
            <a:pPr lvl="1" algn="l">
              <a:spcBef>
                <a:spcPts val="800"/>
              </a:spcBef>
              <a:buClr>
                <a:srgbClr val="4A66AC"/>
              </a:buClr>
            </a:pPr>
            <a:endParaRPr lang="fr-CA" sz="2200" noProof="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9787270" y="2200939"/>
            <a:ext cx="2404730" cy="2582903"/>
          </a:xfrm>
          <a:prstGeom prst="rect">
            <a:avLst/>
          </a:prstGeom>
        </p:spPr>
      </p:pic>
      <p:sp>
        <p:nvSpPr>
          <p:cNvPr id="9" name="TextBox 8">
            <a:extLst>
              <a:ext uri="{FF2B5EF4-FFF2-40B4-BE49-F238E27FC236}">
                <a16:creationId xmlns:a16="http://schemas.microsoft.com/office/drawing/2014/main" id="{019D5B67-6A51-4B99-AC87-662AF1ADA9BC}"/>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3107969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p:nvPr/>
        </p:nvPicPr>
        <p:blipFill rotWithShape="1">
          <a:blip r:embed="rId3" cstate="screen">
            <a:extLst>
              <a:ext uri="{28A0092B-C50C-407E-A947-70E740481C1C}">
                <a14:useLocalDpi xmlns:a14="http://schemas.microsoft.com/office/drawing/2010/main"/>
              </a:ext>
            </a:extLst>
          </a:blip>
          <a:srcRect t="10506" r="60221" b="25550"/>
          <a:stretch/>
        </p:blipFill>
        <p:spPr bwMode="auto">
          <a:xfrm>
            <a:off x="1299748" y="2325756"/>
            <a:ext cx="7342447" cy="2201639"/>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09136" y="1511700"/>
            <a:ext cx="10494499" cy="762392"/>
          </a:xfrm>
        </p:spPr>
        <p:txBody>
          <a:bodyPr>
            <a:normAutofit fontScale="90000"/>
          </a:bodyPr>
          <a:lstStyle/>
          <a:p>
            <a:pPr>
              <a:spcAft>
                <a:spcPts val="1800"/>
              </a:spcAft>
              <a:buClr>
                <a:srgbClr val="4A66AC"/>
              </a:buClr>
            </a:pPr>
            <a:r>
              <a:rPr lang="fr-CA" noProof="0" dirty="0"/>
              <a:t>Registre quotidien – Entrée d’un dépistage au point de service</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 name="Rectangle 2"/>
          <p:cNvSpPr/>
          <p:nvPr/>
        </p:nvSpPr>
        <p:spPr>
          <a:xfrm>
            <a:off x="1421295" y="2743200"/>
            <a:ext cx="4065105" cy="1765006"/>
          </a:xfrm>
          <a:prstGeom prst="rect">
            <a:avLst/>
          </a:prstGeom>
          <a:noFill/>
          <a:ln w="57150">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Subtitle 2">
            <a:extLst>
              <a:ext uri="{FF2B5EF4-FFF2-40B4-BE49-F238E27FC236}">
                <a16:creationId xmlns:a16="http://schemas.microsoft.com/office/drawing/2014/main" id="{8365A299-7067-41F3-96D1-6126C68ADEA1}"/>
              </a:ext>
            </a:extLst>
          </p:cNvPr>
          <p:cNvSpPr txBox="1">
            <a:spLocks/>
          </p:cNvSpPr>
          <p:nvPr/>
        </p:nvSpPr>
        <p:spPr>
          <a:xfrm>
            <a:off x="1042838" y="4658237"/>
            <a:ext cx="7016640" cy="1867787"/>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fr-CA" sz="2000"/>
              <a:t>Remplissez ces quatre champs pour chaque test </a:t>
            </a:r>
            <a:r>
              <a:rPr lang="en-US" sz="2000"/>
              <a:t>:</a:t>
            </a:r>
          </a:p>
          <a:p>
            <a:pPr marL="342900" indent="-342900">
              <a:spcBef>
                <a:spcPts val="800"/>
              </a:spcBef>
              <a:buClr>
                <a:srgbClr val="4A66AC"/>
              </a:buClr>
              <a:buFont typeface="Wingdings" panose="05000000000000000000" pitchFamily="2" charset="2"/>
              <a:buChar char="§"/>
            </a:pPr>
            <a:r>
              <a:rPr lang="fr-CA" sz="2000"/>
              <a:t>La date à laquelle vous avez effectué le test</a:t>
            </a:r>
            <a:endParaRPr lang="en-US" sz="2000"/>
          </a:p>
          <a:p>
            <a:pPr marL="342900" indent="-342900">
              <a:spcBef>
                <a:spcPts val="800"/>
              </a:spcBef>
              <a:buClr>
                <a:srgbClr val="4A66AC"/>
              </a:buClr>
              <a:buFont typeface="Wingdings" panose="05000000000000000000" pitchFamily="2" charset="2"/>
              <a:buChar char="§"/>
            </a:pPr>
            <a:r>
              <a:rPr lang="fr-CA" sz="2000"/>
              <a:t>Pour qui vous avez effectué le test </a:t>
            </a:r>
            <a:r>
              <a:rPr lang="en-US" sz="2000">
                <a:highlight>
                  <a:srgbClr val="C0C0C0"/>
                </a:highlight>
              </a:rPr>
              <a:t>(</a:t>
            </a:r>
            <a:r>
              <a:rPr lang="en-US" sz="2000"/>
              <a:t>habituellement le nom/numéro d’un-e client-e)</a:t>
            </a:r>
            <a:endParaRPr lang="en-US" sz="2000" dirty="0"/>
          </a:p>
          <a:p>
            <a:pPr marL="342900" indent="-342900">
              <a:spcBef>
                <a:spcPts val="800"/>
              </a:spcBef>
              <a:buClr>
                <a:srgbClr val="4A66AC"/>
              </a:buClr>
              <a:buFont typeface="Wingdings" panose="05000000000000000000" pitchFamily="2" charset="2"/>
              <a:buChar char="§"/>
            </a:pPr>
            <a:r>
              <a:rPr lang="fr-CA" sz="2000"/>
              <a:t>Les facteurs de risque (utilisez les abréviations HRSH, ACN, PID, etc.</a:t>
            </a:r>
            <a:r>
              <a:rPr lang="en-US" sz="2000"/>
              <a:t>)</a:t>
            </a:r>
          </a:p>
          <a:p>
            <a:pPr marL="342900" indent="-342900">
              <a:spcBef>
                <a:spcPts val="800"/>
              </a:spcBef>
              <a:buClr>
                <a:srgbClr val="4A66AC"/>
              </a:buClr>
              <a:buFont typeface="Wingdings" panose="05000000000000000000" pitchFamily="2" charset="2"/>
              <a:buChar char="§"/>
            </a:pPr>
            <a:r>
              <a:rPr lang="fr-CA" sz="2000"/>
              <a:t>Le numéro de lot et la date d’expiration de la trousse utilisée </a:t>
            </a:r>
            <a:endParaRPr lang="en-US" sz="2000"/>
          </a:p>
          <a:p>
            <a:pPr marL="342900" indent="-342900">
              <a:spcBef>
                <a:spcPts val="800"/>
              </a:spcBef>
              <a:buClr>
                <a:srgbClr val="4A66AC"/>
              </a:buClr>
              <a:buFont typeface="Wingdings" panose="05000000000000000000" pitchFamily="2" charset="2"/>
              <a:buChar char="§"/>
            </a:pPr>
            <a:endParaRPr lang="en-US" sz="2000" dirty="0"/>
          </a:p>
        </p:txBody>
      </p:sp>
      <p:sp>
        <p:nvSpPr>
          <p:cNvPr id="21" name="Left Brace 20"/>
          <p:cNvSpPr/>
          <p:nvPr/>
        </p:nvSpPr>
        <p:spPr>
          <a:xfrm flipH="1">
            <a:off x="8059478" y="5374304"/>
            <a:ext cx="138223" cy="622459"/>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2" name="Subtitle 2">
            <a:extLst>
              <a:ext uri="{FF2B5EF4-FFF2-40B4-BE49-F238E27FC236}">
                <a16:creationId xmlns:a16="http://schemas.microsoft.com/office/drawing/2014/main" id="{8365A299-7067-41F3-96D1-6126C68ADEA1}"/>
              </a:ext>
            </a:extLst>
          </p:cNvPr>
          <p:cNvSpPr txBox="1">
            <a:spLocks/>
          </p:cNvSpPr>
          <p:nvPr/>
        </p:nvSpPr>
        <p:spPr>
          <a:xfrm>
            <a:off x="8366975" y="5339764"/>
            <a:ext cx="3587603" cy="112440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a:t>Pour les tests de compétence et d’exercice, ou en cas d’erreur ou de défectuosité, indiquez dans ces champs à quoi le test a servi</a:t>
            </a:r>
            <a:endParaRPr lang="en-US" sz="2000" dirty="0"/>
          </a:p>
        </p:txBody>
      </p:sp>
      <p:sp>
        <p:nvSpPr>
          <p:cNvPr id="23" name="Subtitle 2">
            <a:extLst>
              <a:ext uri="{FF2B5EF4-FFF2-40B4-BE49-F238E27FC236}">
                <a16:creationId xmlns:a16="http://schemas.microsoft.com/office/drawing/2014/main" id="{8365A299-7067-41F3-96D1-6126C68ADEA1}"/>
              </a:ext>
            </a:extLst>
          </p:cNvPr>
          <p:cNvSpPr txBox="1">
            <a:spLocks/>
          </p:cNvSpPr>
          <p:nvPr/>
        </p:nvSpPr>
        <p:spPr>
          <a:xfrm>
            <a:off x="9601200" y="2498652"/>
            <a:ext cx="2441945" cy="244548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fr-CA" sz="2000"/>
              <a:t>Indiquez le résultat dans l’un de ces trois champs.</a:t>
            </a:r>
          </a:p>
          <a:p>
            <a:pPr>
              <a:spcBef>
                <a:spcPts val="800"/>
              </a:spcBef>
              <a:buClr>
                <a:srgbClr val="4A66AC"/>
              </a:buClr>
            </a:pPr>
            <a:r>
              <a:rPr lang="fr-CA" sz="2000"/>
              <a:t>Si un échantillon est transmis au LSPO, écrivez oui dans le dernier champ, comme illustré ici.</a:t>
            </a:r>
          </a:p>
        </p:txBody>
      </p:sp>
      <p:cxnSp>
        <p:nvCxnSpPr>
          <p:cNvPr id="6" name="Straight Arrow Connector 5"/>
          <p:cNvCxnSpPr/>
          <p:nvPr/>
        </p:nvCxnSpPr>
        <p:spPr>
          <a:xfrm flipH="1">
            <a:off x="7549375" y="2785556"/>
            <a:ext cx="1843556" cy="191819"/>
          </a:xfrm>
          <a:prstGeom prst="straightConnector1">
            <a:avLst/>
          </a:prstGeom>
          <a:ln w="38100">
            <a:solidFill>
              <a:srgbClr val="4A66AC"/>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370F50B-47A1-46BF-AC7F-B46283E76DE0}"/>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3140036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p:nvPr/>
        </p:nvPicPr>
        <p:blipFill rotWithShape="1">
          <a:blip r:embed="rId3" cstate="screen">
            <a:extLst>
              <a:ext uri="{28A0092B-C50C-407E-A947-70E740481C1C}">
                <a14:useLocalDpi xmlns:a14="http://schemas.microsoft.com/office/drawing/2010/main"/>
              </a:ext>
            </a:extLst>
          </a:blip>
          <a:srcRect l="34205" t="20850" r="2532" b="20378"/>
          <a:stretch/>
        </p:blipFill>
        <p:spPr bwMode="auto">
          <a:xfrm>
            <a:off x="1456447" y="2566962"/>
            <a:ext cx="8428382" cy="2126974"/>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1141859" cy="762392"/>
          </a:xfrm>
        </p:spPr>
        <p:txBody>
          <a:bodyPr>
            <a:normAutofit fontScale="90000"/>
          </a:bodyPr>
          <a:lstStyle/>
          <a:p>
            <a:pPr>
              <a:spcAft>
                <a:spcPts val="1800"/>
              </a:spcAft>
              <a:buClr>
                <a:srgbClr val="4A66AC"/>
              </a:buClr>
            </a:pPr>
            <a:r>
              <a:rPr lang="fr-CA" noProof="0" dirty="0"/>
              <a:t>Registre quotidien – Entrée d’un échantillon transmis au LSPO</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3" name="Subtitle 2">
            <a:extLst>
              <a:ext uri="{FF2B5EF4-FFF2-40B4-BE49-F238E27FC236}">
                <a16:creationId xmlns:a16="http://schemas.microsoft.com/office/drawing/2014/main" id="{8365A299-7067-41F3-96D1-6126C68ADEA1}"/>
              </a:ext>
            </a:extLst>
          </p:cNvPr>
          <p:cNvSpPr txBox="1">
            <a:spLocks/>
          </p:cNvSpPr>
          <p:nvPr/>
        </p:nvSpPr>
        <p:spPr>
          <a:xfrm>
            <a:off x="10105990" y="4057939"/>
            <a:ext cx="1882606" cy="37213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a:t>Dater et signer.</a:t>
            </a:r>
            <a:endParaRPr lang="en-US" sz="2000" dirty="0"/>
          </a:p>
        </p:txBody>
      </p:sp>
      <p:sp>
        <p:nvSpPr>
          <p:cNvPr id="18" name="Subtitle 2">
            <a:extLst>
              <a:ext uri="{FF2B5EF4-FFF2-40B4-BE49-F238E27FC236}">
                <a16:creationId xmlns:a16="http://schemas.microsoft.com/office/drawing/2014/main" id="{8365A299-7067-41F3-96D1-6126C68ADEA1}"/>
              </a:ext>
            </a:extLst>
          </p:cNvPr>
          <p:cNvSpPr txBox="1">
            <a:spLocks/>
          </p:cNvSpPr>
          <p:nvPr/>
        </p:nvSpPr>
        <p:spPr>
          <a:xfrm>
            <a:off x="248093" y="4958317"/>
            <a:ext cx="1410586" cy="159813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fr-CA" sz="2000"/>
              <a:t>Écrivez oui si un échantillon est transmis au LSPO</a:t>
            </a:r>
          </a:p>
        </p:txBody>
      </p:sp>
      <p:sp>
        <p:nvSpPr>
          <p:cNvPr id="19" name="Subtitle 2">
            <a:extLst>
              <a:ext uri="{FF2B5EF4-FFF2-40B4-BE49-F238E27FC236}">
                <a16:creationId xmlns:a16="http://schemas.microsoft.com/office/drawing/2014/main" id="{8365A299-7067-41F3-96D1-6126C68ADEA1}"/>
              </a:ext>
            </a:extLst>
          </p:cNvPr>
          <p:cNvSpPr txBox="1">
            <a:spLocks/>
          </p:cNvSpPr>
          <p:nvPr/>
        </p:nvSpPr>
        <p:spPr>
          <a:xfrm>
            <a:off x="1956177" y="5259868"/>
            <a:ext cx="2278912" cy="159813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fr-CA" sz="2000"/>
              <a:t>Dans la plupart des cas, vous remplirez ceci si la personne est dépistée tôt dans la période fenêtre</a:t>
            </a:r>
          </a:p>
        </p:txBody>
      </p:sp>
      <p:sp>
        <p:nvSpPr>
          <p:cNvPr id="20" name="Left Brace 19"/>
          <p:cNvSpPr/>
          <p:nvPr/>
        </p:nvSpPr>
        <p:spPr>
          <a:xfrm rot="16200000">
            <a:off x="4659142" y="3848753"/>
            <a:ext cx="461823" cy="2345638"/>
          </a:xfrm>
          <a:prstGeom prst="leftBrace">
            <a:avLst>
              <a:gd name="adj1" fmla="val 8333"/>
              <a:gd name="adj2" fmla="val 80243"/>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24" name="Straight Arrow Connector 23"/>
          <p:cNvCxnSpPr/>
          <p:nvPr/>
        </p:nvCxnSpPr>
        <p:spPr>
          <a:xfrm flipV="1">
            <a:off x="999460" y="4369983"/>
            <a:ext cx="754913" cy="616687"/>
          </a:xfrm>
          <a:prstGeom prst="straightConnector1">
            <a:avLst/>
          </a:prstGeom>
          <a:ln w="38100">
            <a:solidFill>
              <a:srgbClr val="4A66AC"/>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2817628" y="4465674"/>
            <a:ext cx="99237" cy="822253"/>
          </a:xfrm>
          <a:prstGeom prst="straightConnector1">
            <a:avLst/>
          </a:prstGeom>
          <a:ln w="38100">
            <a:solidFill>
              <a:srgbClr val="4A66AC"/>
            </a:solidFill>
            <a:tailEnd type="triangle"/>
          </a:ln>
        </p:spPr>
        <p:style>
          <a:lnRef idx="1">
            <a:schemeClr val="accent1"/>
          </a:lnRef>
          <a:fillRef idx="0">
            <a:schemeClr val="accent1"/>
          </a:fillRef>
          <a:effectRef idx="0">
            <a:schemeClr val="accent1"/>
          </a:effectRef>
          <a:fontRef idx="minor">
            <a:schemeClr val="tx1"/>
          </a:fontRef>
        </p:style>
      </p:cxnSp>
      <p:sp>
        <p:nvSpPr>
          <p:cNvPr id="26" name="Subtitle 2">
            <a:extLst>
              <a:ext uri="{FF2B5EF4-FFF2-40B4-BE49-F238E27FC236}">
                <a16:creationId xmlns:a16="http://schemas.microsoft.com/office/drawing/2014/main" id="{8365A299-7067-41F3-96D1-6126C68ADEA1}"/>
              </a:ext>
            </a:extLst>
          </p:cNvPr>
          <p:cNvSpPr txBox="1">
            <a:spLocks/>
          </p:cNvSpPr>
          <p:nvPr/>
        </p:nvSpPr>
        <p:spPr>
          <a:xfrm>
            <a:off x="4439965" y="5444166"/>
            <a:ext cx="2700670" cy="159813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fr-CA" sz="2000"/>
              <a:t>Remplissez ces champs à l’aide du résultat reçu du LSPO (1 semaine).</a:t>
            </a:r>
          </a:p>
        </p:txBody>
      </p:sp>
      <p:sp>
        <p:nvSpPr>
          <p:cNvPr id="27" name="Left Brace 26"/>
          <p:cNvSpPr/>
          <p:nvPr/>
        </p:nvSpPr>
        <p:spPr>
          <a:xfrm rot="16200000">
            <a:off x="7117272" y="3807541"/>
            <a:ext cx="125279" cy="2079504"/>
          </a:xfrm>
          <a:prstGeom prst="leftBrace">
            <a:avLst>
              <a:gd name="adj1" fmla="val 8333"/>
              <a:gd name="adj2" fmla="val 80243"/>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8" name="Subtitle 2">
            <a:extLst>
              <a:ext uri="{FF2B5EF4-FFF2-40B4-BE49-F238E27FC236}">
                <a16:creationId xmlns:a16="http://schemas.microsoft.com/office/drawing/2014/main" id="{8365A299-7067-41F3-96D1-6126C68ADEA1}"/>
              </a:ext>
            </a:extLst>
          </p:cNvPr>
          <p:cNvSpPr txBox="1">
            <a:spLocks/>
          </p:cNvSpPr>
          <p:nvPr/>
        </p:nvSpPr>
        <p:spPr>
          <a:xfrm>
            <a:off x="7050834" y="5101615"/>
            <a:ext cx="4971347" cy="159813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a:t>Notez </a:t>
            </a:r>
            <a:r>
              <a:rPr lang="fr-CA" sz="2000"/>
              <a:t>toute disparité entre un résultat de test rapide et un résultat de test de laboratoire (ceci peut être fait par le ou la responsable de l’assurance de la qualité dans le cadre du sommaire mensuel).</a:t>
            </a:r>
            <a:r>
              <a:rPr lang="en-US" sz="2000"/>
              <a:t> </a:t>
            </a:r>
            <a:r>
              <a:rPr lang="en-US" sz="2000" b="1">
                <a:solidFill>
                  <a:srgbClr val="4A66AC"/>
                </a:solidFill>
              </a:rPr>
              <a:t>Renseignez-vous sur les pratiques en vigueur dans votre site.</a:t>
            </a:r>
            <a:endParaRPr lang="en-US" sz="2000" b="1" dirty="0">
              <a:solidFill>
                <a:srgbClr val="4A66AC"/>
              </a:solidFill>
            </a:endParaRPr>
          </a:p>
        </p:txBody>
      </p:sp>
      <p:sp>
        <p:nvSpPr>
          <p:cNvPr id="16" name="TextBox 15">
            <a:extLst>
              <a:ext uri="{FF2B5EF4-FFF2-40B4-BE49-F238E27FC236}">
                <a16:creationId xmlns:a16="http://schemas.microsoft.com/office/drawing/2014/main" id="{1EC3E866-BBE9-4779-BF61-8F2309386A64}"/>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587178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fr-CA" noProof="0" dirty="0"/>
              <a:t>Registre quotidien</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8" name="Subtitle 2">
            <a:extLst>
              <a:ext uri="{FF2B5EF4-FFF2-40B4-BE49-F238E27FC236}">
                <a16:creationId xmlns:a16="http://schemas.microsoft.com/office/drawing/2014/main" id="{8365A299-7067-41F3-96D1-6126C68ADEA1}"/>
              </a:ext>
            </a:extLst>
          </p:cNvPr>
          <p:cNvSpPr txBox="1">
            <a:spLocks/>
          </p:cNvSpPr>
          <p:nvPr/>
        </p:nvSpPr>
        <p:spPr>
          <a:xfrm>
            <a:off x="762001" y="4911945"/>
            <a:ext cx="11429999" cy="1946055"/>
          </a:xfrm>
          <a:prstGeom prst="rect">
            <a:avLst/>
          </a:prstGeom>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fr-CA" sz="2200"/>
              <a:t>La tenue de dossier à l’aide du registre quotidien est importante : </a:t>
            </a:r>
          </a:p>
          <a:p>
            <a:pPr marL="342900" indent="-342900">
              <a:spcBef>
                <a:spcPts val="800"/>
              </a:spcBef>
              <a:buClr>
                <a:srgbClr val="4A66AC"/>
              </a:buClr>
              <a:buFont typeface="Wingdings" panose="05000000000000000000" pitchFamily="2" charset="2"/>
              <a:buChar char="v"/>
            </a:pPr>
            <a:r>
              <a:rPr lang="fr-CA" sz="2200"/>
              <a:t>Elle permet de faire le suivi des échantillons transmis au LSPO pour analyse, pour vérifier que tous les résultats sont retournés. </a:t>
            </a:r>
          </a:p>
          <a:p>
            <a:pPr marL="342900" indent="-342900">
              <a:spcBef>
                <a:spcPts val="800"/>
              </a:spcBef>
              <a:buClr>
                <a:srgbClr val="4A66AC"/>
              </a:buClr>
              <a:buFont typeface="Wingdings" panose="05000000000000000000" pitchFamily="2" charset="2"/>
              <a:buChar char="v"/>
            </a:pPr>
            <a:r>
              <a:rPr lang="fr-CA" sz="2200"/>
              <a:t>Elle aide à calculer le nombre total de trousses utilisées dans votre site, une information nécessaire pour commander de nouvelles trousses par le biais du Portail de gestion de l’inventaire (www.hivpoct.ca). </a:t>
            </a:r>
          </a:p>
          <a:p>
            <a:pPr marL="342900" indent="-342900">
              <a:spcBef>
                <a:spcPts val="800"/>
              </a:spcBef>
              <a:buClr>
                <a:srgbClr val="4A66AC"/>
              </a:buClr>
              <a:buFont typeface="Wingdings" panose="05000000000000000000" pitchFamily="2" charset="2"/>
              <a:buChar char="v"/>
            </a:pPr>
            <a:r>
              <a:rPr lang="fr-CA" sz="2200"/>
              <a:t>Elle contribue à l’assurance de la qualité dans votre site, en aidant à identifier toute disparité entre les résultats de test rapide et les résultats de test de laboratoire.</a:t>
            </a:r>
          </a:p>
          <a:p>
            <a:pPr>
              <a:spcBef>
                <a:spcPts val="800"/>
              </a:spcBef>
              <a:buClr>
                <a:srgbClr val="4A66AC"/>
              </a:buClr>
            </a:pPr>
            <a:endParaRPr lang="en-US" sz="2000" dirty="0"/>
          </a:p>
        </p:txBody>
      </p:sp>
      <p:pic>
        <p:nvPicPr>
          <p:cNvPr id="9" name="Picture 8"/>
          <p:cNvPicPr/>
          <p:nvPr/>
        </p:nvPicPr>
        <p:blipFill rotWithShape="1">
          <a:blip r:embed="rId3" cstate="screen">
            <a:extLst>
              <a:ext uri="{28A0092B-C50C-407E-A947-70E740481C1C}">
                <a14:useLocalDpi xmlns:a14="http://schemas.microsoft.com/office/drawing/2010/main"/>
              </a:ext>
            </a:extLst>
          </a:blip>
          <a:srcRect t="7382" b="9460"/>
          <a:stretch/>
        </p:blipFill>
        <p:spPr bwMode="auto">
          <a:xfrm>
            <a:off x="810790" y="2297151"/>
            <a:ext cx="11031805" cy="2553629"/>
          </a:xfrm>
          <a:prstGeom prst="rect">
            <a:avLst/>
          </a:prstGeom>
          <a:ln>
            <a:noFill/>
          </a:ln>
          <a:extLst>
            <a:ext uri="{53640926-AAD7-44D8-BBD7-CCE9431645EC}">
              <a14:shadowObscured xmlns:a14="http://schemas.microsoft.com/office/drawing/2010/main"/>
            </a:ext>
          </a:extLst>
        </p:spPr>
      </p:pic>
      <p:sp>
        <p:nvSpPr>
          <p:cNvPr id="10" name="TextBox 9">
            <a:extLst>
              <a:ext uri="{FF2B5EF4-FFF2-40B4-BE49-F238E27FC236}">
                <a16:creationId xmlns:a16="http://schemas.microsoft.com/office/drawing/2014/main" id="{F812803B-069D-4EC4-8211-919D1FEFB89D}"/>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420619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355999" y="816698"/>
            <a:ext cx="10494499" cy="762392"/>
          </a:xfrm>
        </p:spPr>
        <p:txBody>
          <a:bodyPr>
            <a:normAutofit/>
          </a:bodyPr>
          <a:lstStyle/>
          <a:p>
            <a:pPr>
              <a:spcAft>
                <a:spcPts val="1800"/>
              </a:spcAft>
              <a:buClr>
                <a:srgbClr val="4A66AC"/>
              </a:buClr>
            </a:pPr>
            <a:r>
              <a:rPr lang="fr-CA" noProof="0" dirty="0"/>
              <a:t>Réquisition de sérologie du VIH</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68416" y="1792491"/>
            <a:ext cx="6489224" cy="4248811"/>
          </a:xfrm>
        </p:spPr>
        <p:txBody>
          <a:bodyPr>
            <a:noAutofit/>
          </a:bodyPr>
          <a:lstStyle/>
          <a:p>
            <a:pPr>
              <a:lnSpc>
                <a:spcPct val="100000"/>
              </a:lnSpc>
              <a:spcBef>
                <a:spcPts val="0"/>
              </a:spcBef>
              <a:spcAft>
                <a:spcPts val="600"/>
              </a:spcAft>
              <a:buClr>
                <a:srgbClr val="4A66AC"/>
              </a:buClr>
            </a:pPr>
            <a:r>
              <a:rPr lang="fr-CA" sz="2000" noProof="0"/>
              <a:t>On utilise ce formulaire lorsqu’un-e </a:t>
            </a:r>
            <a:r>
              <a:rPr lang="fr-CA" sz="2000" noProof="0" dirty="0" err="1"/>
              <a:t>client-e</a:t>
            </a:r>
            <a:r>
              <a:rPr lang="fr-CA" sz="2000" noProof="0" dirty="0"/>
              <a:t> demande :</a:t>
            </a:r>
          </a:p>
          <a:p>
            <a:pPr marL="342900" indent="-342900">
              <a:lnSpc>
                <a:spcPct val="100000"/>
              </a:lnSpc>
              <a:spcBef>
                <a:spcPts val="0"/>
              </a:spcBef>
              <a:spcAft>
                <a:spcPts val="200"/>
              </a:spcAft>
              <a:buClr>
                <a:srgbClr val="4A66AC"/>
              </a:buClr>
              <a:buFont typeface="Arial" panose="020B0604020202020204" pitchFamily="34" charset="0"/>
              <a:buChar char="•"/>
            </a:pPr>
            <a:r>
              <a:rPr lang="fr-CA" sz="2000" noProof="0" dirty="0"/>
              <a:t>Un dépistage rapide au point de service effectué dans votre site</a:t>
            </a:r>
          </a:p>
          <a:p>
            <a:pPr marL="342900" indent="-342900">
              <a:lnSpc>
                <a:spcPct val="100000"/>
              </a:lnSpc>
              <a:spcBef>
                <a:spcPts val="0"/>
              </a:spcBef>
              <a:spcAft>
                <a:spcPts val="200"/>
              </a:spcAft>
              <a:buClr>
                <a:srgbClr val="4A66AC"/>
              </a:buClr>
              <a:buFont typeface="Arial" panose="020B0604020202020204" pitchFamily="34" charset="0"/>
              <a:buChar char="•"/>
            </a:pPr>
            <a:r>
              <a:rPr lang="fr-CA" sz="2000" noProof="0" dirty="0"/>
              <a:t>Un dépistage </a:t>
            </a:r>
            <a:r>
              <a:rPr lang="fr-CA" sz="2000" noProof="0"/>
              <a:t>standard du </a:t>
            </a:r>
            <a:r>
              <a:rPr lang="fr-CA" sz="2000" noProof="0" dirty="0"/>
              <a:t>Laboratoire de Santé publique Ontario (LSPO) </a:t>
            </a:r>
          </a:p>
          <a:p>
            <a:pPr>
              <a:lnSpc>
                <a:spcPct val="110000"/>
              </a:lnSpc>
              <a:spcBef>
                <a:spcPts val="800"/>
              </a:spcBef>
              <a:buClr>
                <a:srgbClr val="4A66AC"/>
              </a:buClr>
            </a:pPr>
            <a:r>
              <a:rPr lang="fr-CA" sz="2000" noProof="0" dirty="0"/>
              <a:t>Chaque fois que vous effectuez un dépistage au point de service dont le résultat est valide, vous </a:t>
            </a:r>
            <a:r>
              <a:rPr lang="fr-CA" sz="2000" u="sng" noProof="0" dirty="0"/>
              <a:t>devez</a:t>
            </a:r>
            <a:r>
              <a:rPr lang="fr-CA" sz="2000" noProof="0" dirty="0"/>
              <a:t> soumettre un formulaire au LSPO. Assurez-vous de remplir dûment </a:t>
            </a:r>
            <a:r>
              <a:rPr lang="fr-CA" sz="2000" b="1" noProof="0" dirty="0"/>
              <a:t>tous les champs</a:t>
            </a:r>
            <a:r>
              <a:rPr lang="fr-CA" sz="2000" noProof="0" dirty="0"/>
              <a:t> du formulaire. </a:t>
            </a:r>
          </a:p>
          <a:p>
            <a:pPr>
              <a:lnSpc>
                <a:spcPct val="110000"/>
              </a:lnSpc>
              <a:spcBef>
                <a:spcPts val="800"/>
              </a:spcBef>
              <a:buClr>
                <a:srgbClr val="4A66AC"/>
              </a:buClr>
            </a:pPr>
            <a:r>
              <a:rPr lang="fr-CA" sz="2000" noProof="0" dirty="0"/>
              <a:t>Vous soumettrez </a:t>
            </a:r>
            <a:r>
              <a:rPr lang="fr-CA" sz="2000" b="1" noProof="0" dirty="0"/>
              <a:t>UN</a:t>
            </a:r>
            <a:r>
              <a:rPr lang="fr-CA" sz="2000" noProof="0" dirty="0"/>
              <a:t> seul formulaire par </a:t>
            </a:r>
            <a:r>
              <a:rPr lang="fr-CA" sz="2000" noProof="0" dirty="0" err="1"/>
              <a:t>client-e</a:t>
            </a:r>
            <a:r>
              <a:rPr lang="fr-CA" sz="2000" noProof="0" dirty="0"/>
              <a:t>, même si vous déclarez un résultat de dépistage au point de service et demandez un test de suivi pour fins de confirmation ou de dépistage ultérieur pendant la période fenêtre.</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581014" y="1385362"/>
            <a:ext cx="3982375" cy="5153661"/>
          </a:xfrm>
          <a:prstGeom prst="rect">
            <a:avLst/>
          </a:prstGeom>
          <a:ln>
            <a:solidFill>
              <a:schemeClr val="tx1"/>
            </a:solidFill>
          </a:ln>
        </p:spPr>
      </p:pic>
      <p:sp>
        <p:nvSpPr>
          <p:cNvPr id="9" name="TextBox 8">
            <a:extLst>
              <a:ext uri="{FF2B5EF4-FFF2-40B4-BE49-F238E27FC236}">
                <a16:creationId xmlns:a16="http://schemas.microsoft.com/office/drawing/2014/main" id="{C91F7ECD-3AB3-47DD-BC14-01ECC98E6D53}"/>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2101766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12425" y="1202933"/>
            <a:ext cx="10494499" cy="762392"/>
          </a:xfrm>
        </p:spPr>
        <p:txBody>
          <a:bodyPr>
            <a:normAutofit/>
          </a:bodyPr>
          <a:lstStyle/>
          <a:p>
            <a:pPr>
              <a:spcAft>
                <a:spcPts val="1800"/>
              </a:spcAft>
              <a:buClr>
                <a:srgbClr val="4A66AC"/>
              </a:buClr>
            </a:pPr>
            <a:r>
              <a:rPr lang="fr-CA" noProof="0" dirty="0"/>
              <a:t>Formulaire anonymisé</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12425" y="2142795"/>
            <a:ext cx="10215658" cy="4619872"/>
          </a:xfrm>
        </p:spPr>
        <p:txBody>
          <a:bodyPr>
            <a:normAutofit/>
          </a:bodyPr>
          <a:lstStyle/>
          <a:p>
            <a:pPr>
              <a:spcBef>
                <a:spcPts val="0"/>
              </a:spcBef>
              <a:buClr>
                <a:srgbClr val="4A66AC"/>
              </a:buClr>
            </a:pPr>
            <a:r>
              <a:rPr lang="fr-CA" sz="2200" noProof="0" dirty="0"/>
              <a:t>Dans ce module, nous verrons divers </a:t>
            </a:r>
            <a:r>
              <a:rPr lang="fr-CA" sz="2200" noProof="0"/>
              <a:t>scénarios possibles en lien avec la </a:t>
            </a:r>
            <a:br>
              <a:rPr lang="fr-CA" sz="2200" noProof="0"/>
            </a:br>
            <a:r>
              <a:rPr lang="fr-CA" sz="2200" noProof="0"/>
              <a:t>soumission d’un </a:t>
            </a:r>
            <a:r>
              <a:rPr lang="fr-CA" sz="2200" noProof="0" dirty="0"/>
              <a:t>formulaire de sérologie au LSPO. </a:t>
            </a:r>
            <a:r>
              <a:rPr lang="fr-CA" sz="2200" noProof="0"/>
              <a:t>Il pourrait vous arriver</a:t>
            </a:r>
            <a:br>
              <a:rPr lang="fr-CA" sz="2200" noProof="0"/>
            </a:br>
            <a:r>
              <a:rPr lang="fr-CA" sz="2200" noProof="0"/>
              <a:t>de </a:t>
            </a:r>
            <a:r>
              <a:rPr lang="fr-CA" sz="2200" noProof="0" dirty="0"/>
              <a:t>soumettre un formulaire sans échantillon. Cela se produit lorsque : </a:t>
            </a:r>
            <a:endParaRPr lang="fr-CA" noProof="0" dirty="0"/>
          </a:p>
          <a:p>
            <a:pPr marL="800100" lvl="1" indent="-342900" algn="l">
              <a:spcBef>
                <a:spcPts val="0"/>
              </a:spcBef>
              <a:spcAft>
                <a:spcPts val="1200"/>
              </a:spcAft>
              <a:buClr>
                <a:srgbClr val="4A66AC"/>
              </a:buClr>
              <a:buFont typeface="Wingdings" panose="05000000000000000000" pitchFamily="2" charset="2"/>
              <a:buChar char="v"/>
            </a:pPr>
            <a:r>
              <a:rPr lang="fr-CA" sz="2200" noProof="0" dirty="0"/>
              <a:t>Vous avez effectué un DPS et le résultat est non réactif; il n’est donc pas nécessaire de demander un dépistage de suivi</a:t>
            </a:r>
          </a:p>
          <a:p>
            <a:pPr marL="800100" lvl="1" indent="-342900" algn="l">
              <a:spcBef>
                <a:spcPts val="0"/>
              </a:spcBef>
              <a:spcAft>
                <a:spcPts val="1800"/>
              </a:spcAft>
              <a:buClr>
                <a:srgbClr val="4A66AC"/>
              </a:buClr>
              <a:buFont typeface="Wingdings" panose="05000000000000000000" pitchFamily="2" charset="2"/>
              <a:buChar char="v"/>
            </a:pPr>
            <a:r>
              <a:rPr lang="fr-CA" sz="2200" noProof="0" dirty="0"/>
              <a:t>Il y a motif </a:t>
            </a:r>
            <a:r>
              <a:rPr lang="fr-CA" sz="2200" noProof="0"/>
              <a:t>à effectuer </a:t>
            </a:r>
            <a:r>
              <a:rPr lang="fr-CA" sz="2200" noProof="0" dirty="0"/>
              <a:t>un dépistage de suivi, mais votre </a:t>
            </a:r>
            <a:r>
              <a:rPr lang="fr-CA" sz="2200" noProof="0" dirty="0" err="1"/>
              <a:t>client-e</a:t>
            </a:r>
            <a:r>
              <a:rPr lang="fr-CA" sz="2200" noProof="0" dirty="0"/>
              <a:t> ne consent pas à soumettre </a:t>
            </a:r>
            <a:r>
              <a:rPr lang="fr-CA" sz="2200" noProof="0"/>
              <a:t>un prélèvement sanguin </a:t>
            </a:r>
            <a:r>
              <a:rPr lang="fr-CA" sz="2200" noProof="0" dirty="0"/>
              <a:t>au LSPO</a:t>
            </a:r>
          </a:p>
          <a:p>
            <a:pPr>
              <a:spcBef>
                <a:spcPts val="0"/>
              </a:spcBef>
              <a:spcAft>
                <a:spcPts val="1800"/>
              </a:spcAft>
              <a:buClr>
                <a:srgbClr val="4A66AC"/>
              </a:buClr>
            </a:pPr>
            <a:r>
              <a:rPr lang="fr-CA" sz="2200" noProof="0" dirty="0"/>
              <a:t>Dans ces circonstances, votre </a:t>
            </a:r>
            <a:r>
              <a:rPr lang="fr-CA" sz="2200" noProof="0" dirty="0" err="1"/>
              <a:t>client-e</a:t>
            </a:r>
            <a:r>
              <a:rPr lang="fr-CA" sz="2200" noProof="0" dirty="0"/>
              <a:t> </a:t>
            </a:r>
            <a:r>
              <a:rPr lang="fr-CA" sz="2200" b="1" noProof="0" dirty="0"/>
              <a:t>ne devrait pas être </a:t>
            </a:r>
            <a:r>
              <a:rPr lang="fr-CA" sz="2200" b="1" noProof="0" dirty="0" err="1"/>
              <a:t>identifié-e</a:t>
            </a:r>
            <a:r>
              <a:rPr lang="fr-CA" sz="2200" b="1" noProof="0" dirty="0"/>
              <a:t> </a:t>
            </a:r>
            <a:r>
              <a:rPr lang="fr-CA" sz="2200" noProof="0" dirty="0"/>
              <a:t>auprès du LSPO et ses renseignements personnels comme son nom et sa date de naissance ne devraient pas être inclus dans le formulaire (</a:t>
            </a:r>
            <a:r>
              <a:rPr lang="fr-CA" sz="2200" b="1" i="1" noProof="0" dirty="0"/>
              <a:t>formulaire anonymisé</a:t>
            </a:r>
            <a:r>
              <a:rPr lang="fr-CA" sz="2200" noProof="0" dirty="0"/>
              <a:t>). Toutefois, vous devez quand même soumettre une </a:t>
            </a:r>
            <a:r>
              <a:rPr lang="fr-CA" sz="2200" noProof="0"/>
              <a:t>déclaration fournissant </a:t>
            </a:r>
            <a:r>
              <a:rPr lang="fr-CA" sz="2200" noProof="0" dirty="0"/>
              <a:t>des renseignements sur le motif du dépistage et les facteurs de risque du ou de la </a:t>
            </a:r>
            <a:r>
              <a:rPr lang="fr-CA" sz="2200" noProof="0" dirty="0" err="1"/>
              <a:t>client-e</a:t>
            </a:r>
            <a:r>
              <a:rPr lang="fr-CA" sz="2200" noProof="0" dirty="0"/>
              <a:t>.</a:t>
            </a:r>
            <a:endParaRPr lang="fr-CA" noProof="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333936" y="1484733"/>
            <a:ext cx="2145639" cy="2145639"/>
          </a:xfrm>
          <a:prstGeom prst="rect">
            <a:avLst/>
          </a:prstGeom>
        </p:spPr>
      </p:pic>
      <p:pic>
        <p:nvPicPr>
          <p:cNvPr id="7" name="Picture 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898928" y="2060924"/>
            <a:ext cx="1105786" cy="1105786"/>
          </a:xfrm>
          <a:prstGeom prst="rect">
            <a:avLst/>
          </a:prstGeom>
        </p:spPr>
      </p:pic>
      <p:sp>
        <p:nvSpPr>
          <p:cNvPr id="10" name="TextBox 9">
            <a:extLst>
              <a:ext uri="{FF2B5EF4-FFF2-40B4-BE49-F238E27FC236}">
                <a16:creationId xmlns:a16="http://schemas.microsoft.com/office/drawing/2014/main" id="{AC3A5DAA-E73E-41C8-AA39-11541259064E}"/>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2976800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07056" y="1487430"/>
            <a:ext cx="10494499" cy="762392"/>
          </a:xfrm>
        </p:spPr>
        <p:txBody>
          <a:bodyPr>
            <a:normAutofit fontScale="90000"/>
          </a:bodyPr>
          <a:lstStyle/>
          <a:p>
            <a:pPr>
              <a:spcAft>
                <a:spcPts val="1800"/>
              </a:spcAft>
              <a:buClr>
                <a:srgbClr val="4A66AC"/>
              </a:buClr>
            </a:pPr>
            <a:r>
              <a:rPr lang="fr-CA" noProof="0" dirty="0"/>
              <a:t>Déroulement des opérations et réquisition de sérologie</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ubtitle 2">
            <a:extLst>
              <a:ext uri="{FF2B5EF4-FFF2-40B4-BE49-F238E27FC236}">
                <a16:creationId xmlns:a16="http://schemas.microsoft.com/office/drawing/2014/main" id="{8365A299-7067-41F3-96D1-6126C68ADEA1}"/>
              </a:ext>
            </a:extLst>
          </p:cNvPr>
          <p:cNvSpPr txBox="1">
            <a:spLocks/>
          </p:cNvSpPr>
          <p:nvPr/>
        </p:nvSpPr>
        <p:spPr>
          <a:xfrm>
            <a:off x="1115245" y="2138172"/>
            <a:ext cx="9947007" cy="47198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endParaRPr lang="en-US" sz="800" dirty="0"/>
          </a:p>
          <a:p>
            <a:pPr marL="342900" indent="-342900">
              <a:lnSpc>
                <a:spcPct val="100000"/>
              </a:lnSpc>
              <a:spcBef>
                <a:spcPts val="800"/>
              </a:spcBef>
              <a:buClr>
                <a:srgbClr val="4A66AC"/>
              </a:buClr>
              <a:buFont typeface="Wingdings" panose="05000000000000000000" pitchFamily="2" charset="2"/>
              <a:buChar char="v"/>
            </a:pPr>
            <a:r>
              <a:rPr lang="en-US" sz="2000"/>
              <a:t>Remplissez toutes les sections le plus exhaustivement possible </a:t>
            </a:r>
            <a:endParaRPr lang="en-US" sz="2000" dirty="0"/>
          </a:p>
          <a:p>
            <a:pPr marL="342900" indent="-342900">
              <a:lnSpc>
                <a:spcPct val="100000"/>
              </a:lnSpc>
              <a:spcBef>
                <a:spcPts val="1200"/>
              </a:spcBef>
              <a:buClr>
                <a:srgbClr val="4A66AC"/>
              </a:buClr>
              <a:buFont typeface="Wingdings" panose="05000000000000000000" pitchFamily="2" charset="2"/>
              <a:buChar char="v"/>
            </a:pPr>
            <a:r>
              <a:rPr lang="en-US" sz="2000"/>
              <a:t>Remplissez les sections :</a:t>
            </a:r>
            <a:endParaRPr lang="en-US" sz="2000" dirty="0"/>
          </a:p>
          <a:p>
            <a:pPr marL="800100" lvl="1" indent="-342900" algn="l">
              <a:lnSpc>
                <a:spcPct val="100000"/>
              </a:lnSpc>
              <a:spcBef>
                <a:spcPts val="800"/>
              </a:spcBef>
              <a:buClr>
                <a:srgbClr val="4A66AC"/>
              </a:buClr>
              <a:buFont typeface="Wingdings" panose="05000000000000000000" pitchFamily="2" charset="2"/>
              <a:buChar char="§"/>
            </a:pPr>
            <a:r>
              <a:rPr lang="en-US"/>
              <a:t>Motif du dépistage</a:t>
            </a:r>
            <a:endParaRPr lang="en-US" dirty="0"/>
          </a:p>
          <a:p>
            <a:pPr marL="800100" lvl="1" indent="-342900" algn="l">
              <a:lnSpc>
                <a:spcPct val="100000"/>
              </a:lnSpc>
              <a:spcBef>
                <a:spcPts val="800"/>
              </a:spcBef>
              <a:buClr>
                <a:srgbClr val="4A66AC"/>
              </a:buClr>
              <a:buFont typeface="Wingdings" panose="05000000000000000000" pitchFamily="2" charset="2"/>
              <a:buChar char="§"/>
            </a:pPr>
            <a:r>
              <a:rPr lang="en-US"/>
              <a:t>Renseignements sur le dépistage antérieur</a:t>
            </a:r>
            <a:endParaRPr lang="en-US" dirty="0"/>
          </a:p>
          <a:p>
            <a:pPr marL="800100" lvl="1" indent="-342900" algn="l">
              <a:lnSpc>
                <a:spcPct val="100000"/>
              </a:lnSpc>
              <a:spcBef>
                <a:spcPts val="800"/>
              </a:spcBef>
              <a:buClr>
                <a:srgbClr val="4A66AC"/>
              </a:buClr>
              <a:buFont typeface="Wingdings" panose="05000000000000000000" pitchFamily="2" charset="2"/>
              <a:buChar char="§"/>
            </a:pPr>
            <a:r>
              <a:rPr lang="en-US"/>
              <a:t>Race/Origine ethnique </a:t>
            </a:r>
            <a:endParaRPr lang="en-US" dirty="0"/>
          </a:p>
          <a:p>
            <a:pPr marL="800100" lvl="1" indent="-342900" algn="l">
              <a:lnSpc>
                <a:spcPct val="100000"/>
              </a:lnSpc>
              <a:spcBef>
                <a:spcPts val="800"/>
              </a:spcBef>
              <a:buClr>
                <a:srgbClr val="4A66AC"/>
              </a:buClr>
              <a:buFont typeface="Wingdings" panose="05000000000000000000" pitchFamily="2" charset="2"/>
              <a:buChar char="§"/>
            </a:pPr>
            <a:r>
              <a:rPr lang="en-US"/>
              <a:t>Facteurs de risque</a:t>
            </a:r>
            <a:endParaRPr lang="en-US" dirty="0"/>
          </a:p>
          <a:p>
            <a:pPr lvl="1" algn="l">
              <a:lnSpc>
                <a:spcPct val="100000"/>
              </a:lnSpc>
              <a:spcBef>
                <a:spcPts val="800"/>
              </a:spcBef>
              <a:buClr>
                <a:srgbClr val="4A66AC"/>
              </a:buClr>
            </a:pPr>
            <a:r>
              <a:rPr lang="en-US"/>
              <a:t>… en discutant avec votre client-e lors de la séance de counseling sur le dépistage du VIH</a:t>
            </a:r>
            <a:endParaRPr lang="en-US" dirty="0"/>
          </a:p>
          <a:p>
            <a:pPr>
              <a:lnSpc>
                <a:spcPct val="100000"/>
              </a:lnSpc>
              <a:spcBef>
                <a:spcPts val="1200"/>
              </a:spcBef>
              <a:buClr>
                <a:srgbClr val="4A66AC"/>
              </a:buClr>
            </a:pPr>
            <a:r>
              <a:rPr lang="fr-CA" sz="2000" b="1">
                <a:solidFill>
                  <a:srgbClr val="4A66AC"/>
                </a:solidFill>
              </a:rPr>
              <a:t>Ne remplissez pas la section « </a:t>
            </a:r>
            <a:r>
              <a:rPr lang="fr-CA" sz="2000" b="1" u="sng">
                <a:solidFill>
                  <a:srgbClr val="4A66AC"/>
                </a:solidFill>
              </a:rPr>
              <a:t>renseignements personnels</a:t>
            </a:r>
            <a:r>
              <a:rPr lang="fr-CA" sz="2000" b="1">
                <a:solidFill>
                  <a:srgbClr val="4A66AC"/>
                </a:solidFill>
              </a:rPr>
              <a:t> » du formulaire de réquisition avant d’avoir terminé le dépistage rapide au point de service</a:t>
            </a:r>
            <a:r>
              <a:rPr lang="en-US" sz="2000" b="1">
                <a:solidFill>
                  <a:srgbClr val="4A66AC"/>
                </a:solidFill>
              </a:rPr>
              <a:t>. </a:t>
            </a:r>
            <a:r>
              <a:rPr lang="fr-CA" sz="2000"/>
              <a:t>Le résultat du dépistage déterminera si </a:t>
            </a:r>
            <a:r>
              <a:rPr lang="en-US" sz="2000"/>
              <a:t>vous devez ou non anonymiser ces renseignements. </a:t>
            </a:r>
            <a:endParaRPr lang="en-US" sz="2000" dirty="0"/>
          </a:p>
          <a:p>
            <a:pPr>
              <a:spcBef>
                <a:spcPts val="800"/>
              </a:spcBef>
              <a:buClr>
                <a:srgbClr val="4A66AC"/>
              </a:buClr>
            </a:pPr>
            <a:endParaRPr lang="en-US" sz="2000" dirty="0"/>
          </a:p>
          <a:p>
            <a:pPr marL="800100" lvl="1" indent="-342900" algn="l">
              <a:spcBef>
                <a:spcPts val="800"/>
              </a:spcBef>
              <a:buClr>
                <a:srgbClr val="4A66AC"/>
              </a:buClr>
              <a:buFont typeface="Wingdings" panose="05000000000000000000" pitchFamily="2" charset="2"/>
              <a:buChar char="§"/>
            </a:pPr>
            <a:endParaRPr lang="en-US" sz="1600" dirty="0"/>
          </a:p>
          <a:p>
            <a:pPr marL="342900" indent="-342900">
              <a:spcBef>
                <a:spcPts val="800"/>
              </a:spcBef>
              <a:buClr>
                <a:srgbClr val="4A66AC"/>
              </a:buClr>
              <a:buFont typeface="Wingdings" panose="05000000000000000000" pitchFamily="2" charset="2"/>
              <a:buChar char="v"/>
            </a:pPr>
            <a:endParaRPr lang="en-US" sz="2000" dirty="0"/>
          </a:p>
        </p:txBody>
      </p:sp>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122505" y="1838069"/>
            <a:ext cx="3929270" cy="3929270"/>
          </a:xfrm>
          <a:prstGeom prst="rect">
            <a:avLst/>
          </a:prstGeom>
        </p:spPr>
      </p:pic>
      <p:sp>
        <p:nvSpPr>
          <p:cNvPr id="9" name="TextBox 8">
            <a:extLst>
              <a:ext uri="{FF2B5EF4-FFF2-40B4-BE49-F238E27FC236}">
                <a16:creationId xmlns:a16="http://schemas.microsoft.com/office/drawing/2014/main" id="{F804252A-C1E1-4F9D-AD17-574B05E65873}"/>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2824584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fr-CA" noProof="0" dirty="0"/>
              <a:t>Réquisition de sérologie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1143000" y="2388754"/>
            <a:ext cx="6629400" cy="1179945"/>
          </a:xfrm>
        </p:spPr>
        <p:txBody>
          <a:bodyPr>
            <a:noAutofit/>
          </a:bodyPr>
          <a:lstStyle/>
          <a:p>
            <a:pPr marL="342900" indent="-342900">
              <a:lnSpc>
                <a:spcPct val="100000"/>
              </a:lnSpc>
              <a:spcBef>
                <a:spcPts val="1200"/>
              </a:spcBef>
              <a:buClr>
                <a:srgbClr val="4A66AC"/>
              </a:buClr>
              <a:buFont typeface="Wingdings" panose="05000000000000000000" pitchFamily="2" charset="2"/>
              <a:buChar char="v"/>
            </a:pPr>
            <a:r>
              <a:rPr lang="fr-CA" sz="2000" noProof="0" dirty="0"/>
              <a:t>La plupart du temps, la clinique mettra à votre disposition des formulaires pré-imprimés de sérologie du VIH où cette section est déjà remplie. </a:t>
            </a:r>
          </a:p>
          <a:p>
            <a:pPr marL="342900" indent="-342900">
              <a:lnSpc>
                <a:spcPct val="100000"/>
              </a:lnSpc>
              <a:spcBef>
                <a:spcPts val="1200"/>
              </a:spcBef>
              <a:buClr>
                <a:srgbClr val="4A66AC"/>
              </a:buClr>
              <a:buFont typeface="Wingdings" panose="05000000000000000000" pitchFamily="2" charset="2"/>
              <a:buChar char="v"/>
            </a:pPr>
            <a:r>
              <a:rPr lang="fr-CA" sz="2000" noProof="0" dirty="0"/>
              <a:t>Si vous devez la remplir vous-même : le nom du médecin correspond à celui de la personne titulaire de la directive médicale de votre site; indiquez le numéro de l’Ordre des médecins et chirurgiens de l’Ontario (CPSO) de cette personne.</a:t>
            </a:r>
          </a:p>
          <a:p>
            <a:pPr>
              <a:lnSpc>
                <a:spcPct val="100000"/>
              </a:lnSpc>
              <a:spcBef>
                <a:spcPts val="1200"/>
              </a:spcBef>
              <a:buClr>
                <a:srgbClr val="4A66AC"/>
              </a:buClr>
            </a:pPr>
            <a:r>
              <a:rPr lang="fr-CA" sz="2000" noProof="0" dirty="0"/>
              <a:t>Comment faire pour vous procurer des formulaires lorsque vous en avez besoin ou que vos réserves sont épuisées? Renseignez-vous sur les pratiques en vigueur dans votre site.</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9" name="Picture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055485" y="1291205"/>
            <a:ext cx="3332091" cy="4160109"/>
          </a:xfrm>
          <a:prstGeom prst="rect">
            <a:avLst/>
          </a:prstGeom>
          <a:ln>
            <a:solidFill>
              <a:schemeClr val="tx1"/>
            </a:solidFill>
          </a:ln>
        </p:spPr>
      </p:pic>
      <p:sp>
        <p:nvSpPr>
          <p:cNvPr id="10" name="TextBox 9">
            <a:extLst>
              <a:ext uri="{FF2B5EF4-FFF2-40B4-BE49-F238E27FC236}">
                <a16:creationId xmlns:a16="http://schemas.microsoft.com/office/drawing/2014/main" id="{BB186D71-6014-4950-8B7F-17021F44E6F2}"/>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1152034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538700" y="1288647"/>
            <a:ext cx="10494499" cy="762392"/>
          </a:xfrm>
        </p:spPr>
        <p:txBody>
          <a:bodyPr>
            <a:normAutofit/>
          </a:bodyPr>
          <a:lstStyle/>
          <a:p>
            <a:pPr>
              <a:spcAft>
                <a:spcPts val="1800"/>
              </a:spcAft>
              <a:buClr>
                <a:srgbClr val="4A66AC"/>
              </a:buClr>
            </a:pPr>
            <a:r>
              <a:rPr lang="fr-CA" noProof="0" dirty="0"/>
              <a:t>Champs obligatoires</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23" name="Picture 2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651224" y="1204635"/>
            <a:ext cx="4724059" cy="1947148"/>
          </a:xfrm>
          <a:prstGeom prst="rect">
            <a:avLst/>
          </a:prstGeom>
          <a:ln>
            <a:solidFill>
              <a:schemeClr val="tx1"/>
            </a:solidFill>
          </a:ln>
        </p:spPr>
      </p:pic>
      <p:sp>
        <p:nvSpPr>
          <p:cNvPr id="26" name="TextBox 25"/>
          <p:cNvSpPr txBox="1"/>
          <p:nvPr/>
        </p:nvSpPr>
        <p:spPr>
          <a:xfrm>
            <a:off x="5903724" y="1537930"/>
            <a:ext cx="363557" cy="461665"/>
          </a:xfrm>
          <a:prstGeom prst="rect">
            <a:avLst/>
          </a:prstGeom>
          <a:noFill/>
        </p:spPr>
        <p:txBody>
          <a:bodyPr wrap="square" rtlCol="0">
            <a:spAutoFit/>
          </a:bodyPr>
          <a:lstStyle/>
          <a:p>
            <a:r>
              <a:rPr lang="en-US" sz="2400" b="1" dirty="0">
                <a:solidFill>
                  <a:srgbClr val="4A66AC"/>
                </a:solidFill>
              </a:rPr>
              <a:t>x</a:t>
            </a:r>
            <a:endParaRPr lang="en-CA" sz="2400" b="1" dirty="0">
              <a:solidFill>
                <a:srgbClr val="4A66AC"/>
              </a:solidFill>
            </a:endParaRPr>
          </a:p>
        </p:txBody>
      </p:sp>
      <p:sp>
        <p:nvSpPr>
          <p:cNvPr id="27" name="Subtitle 2">
            <a:extLst>
              <a:ext uri="{FF2B5EF4-FFF2-40B4-BE49-F238E27FC236}">
                <a16:creationId xmlns:a16="http://schemas.microsoft.com/office/drawing/2014/main" id="{8365A299-7067-41F3-96D1-6126C68ADEA1}"/>
              </a:ext>
            </a:extLst>
          </p:cNvPr>
          <p:cNvSpPr txBox="1">
            <a:spLocks/>
          </p:cNvSpPr>
          <p:nvPr/>
        </p:nvSpPr>
        <p:spPr>
          <a:xfrm>
            <a:off x="427382" y="1927448"/>
            <a:ext cx="4949687" cy="160947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1800"/>
              <a:t>Dans la plupart des cas, il s’agira d’un dépistage de </a:t>
            </a:r>
            <a:r>
              <a:rPr lang="en-US" sz="1800" b="1">
                <a:solidFill>
                  <a:srgbClr val="4A66AC"/>
                </a:solidFill>
              </a:rPr>
              <a:t>routine</a:t>
            </a:r>
            <a:r>
              <a:rPr lang="en-US" sz="1800"/>
              <a:t> – mais vous pourriez identifier d’autres motifs de dépistage, lors de votre entretien avec le ou la client-e, comme l’agression sexuelle ou des symptômes d’infection à VIH aiguë</a:t>
            </a:r>
            <a:r>
              <a:rPr lang="en-US" sz="1800" b="1">
                <a:solidFill>
                  <a:srgbClr val="4A66AC"/>
                </a:solidFill>
              </a:rPr>
              <a:t>.</a:t>
            </a:r>
            <a:endParaRPr lang="en-US" sz="1800" b="1" dirty="0">
              <a:solidFill>
                <a:srgbClr val="4A66AC"/>
              </a:solidFill>
            </a:endParaRPr>
          </a:p>
        </p:txBody>
      </p:sp>
      <p:pic>
        <p:nvPicPr>
          <p:cNvPr id="28" name="Picture 27"/>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2367098" y="3437023"/>
            <a:ext cx="4038633" cy="1255924"/>
          </a:xfrm>
          <a:prstGeom prst="rect">
            <a:avLst/>
          </a:prstGeom>
          <a:ln>
            <a:solidFill>
              <a:schemeClr val="tx1"/>
            </a:solidFill>
          </a:ln>
        </p:spPr>
      </p:pic>
      <p:cxnSp>
        <p:nvCxnSpPr>
          <p:cNvPr id="29" name="Straight Arrow Connector 28"/>
          <p:cNvCxnSpPr/>
          <p:nvPr/>
        </p:nvCxnSpPr>
        <p:spPr>
          <a:xfrm flipV="1">
            <a:off x="5357191" y="1779106"/>
            <a:ext cx="546652" cy="367746"/>
          </a:xfrm>
          <a:prstGeom prst="straightConnector1">
            <a:avLst/>
          </a:prstGeom>
          <a:ln w="57150">
            <a:solidFill>
              <a:srgbClr val="4A66AC"/>
            </a:solidFill>
            <a:tailEnd type="triangle"/>
          </a:ln>
        </p:spPr>
        <p:style>
          <a:lnRef idx="1">
            <a:schemeClr val="accent1"/>
          </a:lnRef>
          <a:fillRef idx="0">
            <a:schemeClr val="accent1"/>
          </a:fillRef>
          <a:effectRef idx="0">
            <a:schemeClr val="accent1"/>
          </a:effectRef>
          <a:fontRef idx="minor">
            <a:schemeClr val="tx1"/>
          </a:fontRef>
        </p:style>
      </p:cxnSp>
      <p:sp>
        <p:nvSpPr>
          <p:cNvPr id="31" name="Subtitle 2">
            <a:extLst>
              <a:ext uri="{FF2B5EF4-FFF2-40B4-BE49-F238E27FC236}">
                <a16:creationId xmlns:a16="http://schemas.microsoft.com/office/drawing/2014/main" id="{8365A299-7067-41F3-96D1-6126C68ADEA1}"/>
              </a:ext>
            </a:extLst>
          </p:cNvPr>
          <p:cNvSpPr txBox="1">
            <a:spLocks/>
          </p:cNvSpPr>
          <p:nvPr/>
        </p:nvSpPr>
        <p:spPr>
          <a:xfrm>
            <a:off x="159027" y="3273548"/>
            <a:ext cx="1918252" cy="155686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1800"/>
              <a:t>Remplissez cette section en vous basant sur les dossiers du ou de la client-e dans votre site OU sur ce que la personne vous dit de ses antécédents.</a:t>
            </a:r>
            <a:endParaRPr lang="en-US" sz="1800" dirty="0"/>
          </a:p>
        </p:txBody>
      </p:sp>
      <p:sp>
        <p:nvSpPr>
          <p:cNvPr id="32" name="Left Brace 31"/>
          <p:cNvSpPr/>
          <p:nvPr/>
        </p:nvSpPr>
        <p:spPr>
          <a:xfrm>
            <a:off x="2097276" y="3382146"/>
            <a:ext cx="214829" cy="1374748"/>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pic>
        <p:nvPicPr>
          <p:cNvPr id="21" name="Picture 20"/>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7390143" y="3396042"/>
            <a:ext cx="4608522" cy="3173723"/>
          </a:xfrm>
          <a:prstGeom prst="rect">
            <a:avLst/>
          </a:prstGeom>
          <a:ln>
            <a:solidFill>
              <a:schemeClr val="tx1"/>
            </a:solidFill>
          </a:ln>
        </p:spPr>
      </p:pic>
      <p:sp>
        <p:nvSpPr>
          <p:cNvPr id="24" name="Subtitle 2">
            <a:extLst>
              <a:ext uri="{FF2B5EF4-FFF2-40B4-BE49-F238E27FC236}">
                <a16:creationId xmlns:a16="http://schemas.microsoft.com/office/drawing/2014/main" id="{8365A299-7067-41F3-96D1-6126C68ADEA1}"/>
              </a:ext>
            </a:extLst>
          </p:cNvPr>
          <p:cNvSpPr txBox="1">
            <a:spLocks/>
          </p:cNvSpPr>
          <p:nvPr/>
        </p:nvSpPr>
        <p:spPr>
          <a:xfrm>
            <a:off x="2153814" y="4900099"/>
            <a:ext cx="4979505" cy="118790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a:t>Cette information se trouve souvent dans le </a:t>
            </a:r>
            <a:r>
              <a:rPr lang="fr-CA" sz="2000"/>
              <a:t>formulaire d’admission de votre site</a:t>
            </a:r>
            <a:r>
              <a:rPr lang="en-US" sz="2000"/>
              <a:t>. Certains sites peuvent puiser cette information dans leurs dossiers médicaux électroniques et l’imprimer sur l’étiquette d’identification des patient-es.</a:t>
            </a:r>
            <a:endParaRPr lang="en-US" sz="2000" dirty="0"/>
          </a:p>
        </p:txBody>
      </p:sp>
      <p:sp>
        <p:nvSpPr>
          <p:cNvPr id="25" name="Left Brace 24"/>
          <p:cNvSpPr/>
          <p:nvPr/>
        </p:nvSpPr>
        <p:spPr>
          <a:xfrm>
            <a:off x="6947452" y="3315884"/>
            <a:ext cx="317653" cy="3313516"/>
          </a:xfrm>
          <a:prstGeom prst="leftBrace">
            <a:avLst>
              <a:gd name="adj1" fmla="val 8333"/>
              <a:gd name="adj2" fmla="val 76096"/>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6" name="TextBox 15">
            <a:extLst>
              <a:ext uri="{FF2B5EF4-FFF2-40B4-BE49-F238E27FC236}">
                <a16:creationId xmlns:a16="http://schemas.microsoft.com/office/drawing/2014/main" id="{8FEC7776-25DE-4845-BC99-1A18CB4986DA}"/>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2228760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5" name="Subtitle 2">
            <a:extLst>
              <a:ext uri="{FF2B5EF4-FFF2-40B4-BE49-F238E27FC236}">
                <a16:creationId xmlns:a16="http://schemas.microsoft.com/office/drawing/2014/main" id="{8365A299-7067-41F3-96D1-6126C68ADEA1}"/>
              </a:ext>
            </a:extLst>
          </p:cNvPr>
          <p:cNvSpPr txBox="1">
            <a:spLocks/>
          </p:cNvSpPr>
          <p:nvPr/>
        </p:nvSpPr>
        <p:spPr>
          <a:xfrm>
            <a:off x="536713" y="3925958"/>
            <a:ext cx="4234070" cy="2087218"/>
          </a:xfrm>
          <a:prstGeom prst="rect">
            <a:avLst/>
          </a:prstGeom>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10000"/>
              </a:lnSpc>
              <a:spcBef>
                <a:spcPts val="800"/>
              </a:spcBef>
              <a:buClr>
                <a:srgbClr val="4A66AC"/>
              </a:buClr>
            </a:pPr>
            <a:r>
              <a:rPr lang="en-US" sz="2200" b="1">
                <a:solidFill>
                  <a:srgbClr val="4A66AC"/>
                </a:solidFill>
              </a:rPr>
              <a:t>Toutes les sections </a:t>
            </a:r>
            <a:r>
              <a:rPr lang="en-US" sz="2200" b="1" u="sng">
                <a:solidFill>
                  <a:srgbClr val="4A66AC"/>
                </a:solidFill>
              </a:rPr>
              <a:t>obligatoires</a:t>
            </a:r>
            <a:r>
              <a:rPr lang="en-US" sz="2200" b="1">
                <a:solidFill>
                  <a:srgbClr val="4A66AC"/>
                </a:solidFill>
              </a:rPr>
              <a:t> du formulaire sont importantes pour aider les responsables provinciaux de la planification à comprendre la répartition des besoins de services de prévention et de soins pour le VIH. Elles ne servent pas au suivi des patient-es. </a:t>
            </a:r>
            <a:endParaRPr lang="en-US" sz="2000"/>
          </a:p>
          <a:p>
            <a:pPr>
              <a:spcBef>
                <a:spcPts val="800"/>
              </a:spcBef>
              <a:buClr>
                <a:srgbClr val="4A66AC"/>
              </a:buClr>
            </a:pPr>
            <a:endParaRPr lang="en-US" sz="2000" dirty="0"/>
          </a:p>
        </p:txBody>
      </p:sp>
      <p:pic>
        <p:nvPicPr>
          <p:cNvPr id="9" name="Picture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512904" y="1261087"/>
            <a:ext cx="5427253" cy="4435964"/>
          </a:xfrm>
          <a:prstGeom prst="rect">
            <a:avLst/>
          </a:prstGeom>
          <a:ln>
            <a:solidFill>
              <a:schemeClr val="tx1"/>
            </a:solidFill>
          </a:ln>
        </p:spPr>
      </p:pic>
      <p:sp>
        <p:nvSpPr>
          <p:cNvPr id="22" name="Subtitle 2">
            <a:extLst>
              <a:ext uri="{FF2B5EF4-FFF2-40B4-BE49-F238E27FC236}">
                <a16:creationId xmlns:a16="http://schemas.microsoft.com/office/drawing/2014/main" id="{8365A299-7067-41F3-96D1-6126C68ADEA1}"/>
              </a:ext>
            </a:extLst>
          </p:cNvPr>
          <p:cNvSpPr txBox="1">
            <a:spLocks/>
          </p:cNvSpPr>
          <p:nvPr/>
        </p:nvSpPr>
        <p:spPr>
          <a:xfrm>
            <a:off x="1898374" y="2710883"/>
            <a:ext cx="2922105" cy="112440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spcBef>
                <a:spcPts val="800"/>
              </a:spcBef>
              <a:buClr>
                <a:srgbClr val="4A66AC"/>
              </a:buClr>
            </a:pPr>
            <a:r>
              <a:rPr lang="en-US" sz="2000"/>
              <a:t>Informations recueillies lors de l’évaluation du risque du ou de la client-e</a:t>
            </a:r>
            <a:endParaRPr lang="en-US" sz="2000" dirty="0"/>
          </a:p>
        </p:txBody>
      </p:sp>
      <p:sp>
        <p:nvSpPr>
          <p:cNvPr id="13" name="Left Brace 12"/>
          <p:cNvSpPr/>
          <p:nvPr/>
        </p:nvSpPr>
        <p:spPr>
          <a:xfrm>
            <a:off x="5019261" y="1099459"/>
            <a:ext cx="317653" cy="4724872"/>
          </a:xfrm>
          <a:prstGeom prst="leftBrace">
            <a:avLst>
              <a:gd name="adj1" fmla="val 0"/>
              <a:gd name="adj2" fmla="val 39494"/>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7" name="Title 1">
            <a:extLst>
              <a:ext uri="{FF2B5EF4-FFF2-40B4-BE49-F238E27FC236}">
                <a16:creationId xmlns:a16="http://schemas.microsoft.com/office/drawing/2014/main" id="{09314636-9D80-4715-BE49-B94F50E6C43C}"/>
              </a:ext>
            </a:extLst>
          </p:cNvPr>
          <p:cNvSpPr>
            <a:spLocks noGrp="1"/>
          </p:cNvSpPr>
          <p:nvPr>
            <p:ph type="ctrTitle"/>
          </p:nvPr>
        </p:nvSpPr>
        <p:spPr>
          <a:xfrm>
            <a:off x="89664" y="1248088"/>
            <a:ext cx="10494499" cy="762392"/>
          </a:xfrm>
        </p:spPr>
        <p:txBody>
          <a:bodyPr>
            <a:normAutofit/>
          </a:bodyPr>
          <a:lstStyle/>
          <a:p>
            <a:pPr>
              <a:spcAft>
                <a:spcPts val="1800"/>
              </a:spcAft>
              <a:buClr>
                <a:srgbClr val="4A66AC"/>
              </a:buClr>
            </a:pPr>
            <a:r>
              <a:rPr lang="fr-CA" noProof="0" dirty="0"/>
              <a:t>Champs obligatoires</a:t>
            </a:r>
          </a:p>
        </p:txBody>
      </p:sp>
      <p:sp>
        <p:nvSpPr>
          <p:cNvPr id="10" name="TextBox 9">
            <a:extLst>
              <a:ext uri="{FF2B5EF4-FFF2-40B4-BE49-F238E27FC236}">
                <a16:creationId xmlns:a16="http://schemas.microsoft.com/office/drawing/2014/main" id="{C48C95DB-966E-4EF7-8C4E-50ADCC81B8D9}"/>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369574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247115" y="1919681"/>
            <a:ext cx="10494499" cy="762392"/>
          </a:xfrm>
        </p:spPr>
        <p:txBody>
          <a:bodyPr>
            <a:normAutofit/>
          </a:bodyPr>
          <a:lstStyle/>
          <a:p>
            <a:pPr>
              <a:spcAft>
                <a:spcPts val="1800"/>
              </a:spcAft>
              <a:buClr>
                <a:srgbClr val="4A66AC"/>
              </a:buClr>
            </a:pPr>
            <a:r>
              <a:rPr lang="fr-CA" noProof="0" dirty="0"/>
              <a:t>Soumission d’un échantillon</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5" name="Subtitle 2">
            <a:extLst>
              <a:ext uri="{FF2B5EF4-FFF2-40B4-BE49-F238E27FC236}">
                <a16:creationId xmlns:a16="http://schemas.microsoft.com/office/drawing/2014/main" id="{8365A299-7067-41F3-96D1-6126C68ADEA1}"/>
              </a:ext>
            </a:extLst>
          </p:cNvPr>
          <p:cNvSpPr txBox="1">
            <a:spLocks/>
          </p:cNvSpPr>
          <p:nvPr/>
        </p:nvSpPr>
        <p:spPr>
          <a:xfrm>
            <a:off x="921876" y="2300877"/>
            <a:ext cx="5980934" cy="47198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endParaRPr lang="en-US" sz="800" dirty="0"/>
          </a:p>
          <a:p>
            <a:pPr marL="342900" indent="-342900">
              <a:spcBef>
                <a:spcPts val="800"/>
              </a:spcBef>
              <a:buClr>
                <a:srgbClr val="4A66AC"/>
              </a:buClr>
              <a:buFont typeface="Wingdings" panose="05000000000000000000" pitchFamily="2" charset="2"/>
              <a:buChar char="v"/>
            </a:pPr>
            <a:r>
              <a:rPr lang="en-US" sz="2000" dirty="0" err="1"/>
              <a:t>Assurez-vous</a:t>
            </a:r>
            <a:r>
              <a:rPr lang="en-US" sz="2000" dirty="0"/>
              <a:t> </a:t>
            </a:r>
            <a:r>
              <a:rPr lang="en-US" sz="2000" dirty="0" err="1"/>
              <a:t>d’entrer</a:t>
            </a:r>
            <a:r>
              <a:rPr lang="en-US" sz="2000" dirty="0"/>
              <a:t> </a:t>
            </a:r>
            <a:r>
              <a:rPr lang="en-US" sz="2000" dirty="0" err="1"/>
              <a:t>correctement</a:t>
            </a:r>
            <a:r>
              <a:rPr lang="en-US" sz="2000" dirty="0"/>
              <a:t> le </a:t>
            </a:r>
            <a:r>
              <a:rPr lang="en-US" sz="2000" dirty="0" err="1"/>
              <a:t>numéro</a:t>
            </a:r>
            <a:r>
              <a:rPr lang="en-US" sz="2000" dirty="0"/>
              <a:t> de carte Santé (OHIP) du </a:t>
            </a:r>
            <a:r>
              <a:rPr lang="en-US" sz="2000" dirty="0" err="1"/>
              <a:t>ou</a:t>
            </a:r>
            <a:r>
              <a:rPr lang="en-US" sz="2000" dirty="0"/>
              <a:t> de la client-e de </a:t>
            </a:r>
            <a:r>
              <a:rPr lang="en-US" sz="2000" dirty="0" err="1"/>
              <a:t>même</a:t>
            </a:r>
            <a:r>
              <a:rPr lang="en-US" sz="2000" dirty="0"/>
              <a:t> que </a:t>
            </a:r>
            <a:r>
              <a:rPr lang="en-US" sz="2000" dirty="0" err="1"/>
              <a:t>sa</a:t>
            </a:r>
            <a:r>
              <a:rPr lang="en-US" sz="2000" dirty="0"/>
              <a:t> </a:t>
            </a:r>
            <a:r>
              <a:rPr lang="en-US" sz="2000" u="sng" dirty="0"/>
              <a:t>date de naissance </a:t>
            </a:r>
            <a:r>
              <a:rPr lang="en-US" sz="2000" u="sng" dirty="0" err="1"/>
              <a:t>complète</a:t>
            </a:r>
            <a:r>
              <a:rPr lang="en-US" sz="2000" dirty="0"/>
              <a:t>. </a:t>
            </a:r>
            <a:r>
              <a:rPr lang="en-US" sz="2000" dirty="0" err="1"/>
              <a:t>Ces</a:t>
            </a:r>
            <a:r>
              <a:rPr lang="en-US" sz="2000" dirty="0"/>
              <a:t> </a:t>
            </a:r>
            <a:r>
              <a:rPr lang="en-US" sz="2000" dirty="0" err="1"/>
              <a:t>informations</a:t>
            </a:r>
            <a:r>
              <a:rPr lang="en-US" sz="2000" dirty="0"/>
              <a:t> </a:t>
            </a:r>
            <a:r>
              <a:rPr lang="en-US" sz="2000" dirty="0" err="1"/>
              <a:t>sont</a:t>
            </a:r>
            <a:r>
              <a:rPr lang="en-US" sz="2000" dirty="0"/>
              <a:t> </a:t>
            </a:r>
            <a:r>
              <a:rPr lang="en-US" sz="2000" dirty="0" err="1"/>
              <a:t>utilisées</a:t>
            </a:r>
            <a:r>
              <a:rPr lang="en-US" sz="2000" dirty="0"/>
              <a:t> par les </a:t>
            </a:r>
            <a:r>
              <a:rPr lang="en-US" sz="2000" dirty="0" err="1"/>
              <a:t>unités</a:t>
            </a:r>
            <a:r>
              <a:rPr lang="en-US" sz="2000" dirty="0"/>
              <a:t> de santé </a:t>
            </a:r>
            <a:r>
              <a:rPr lang="en-US" sz="2000" dirty="0" err="1"/>
              <a:t>publique</a:t>
            </a:r>
            <a:r>
              <a:rPr lang="en-US" sz="2000" dirty="0"/>
              <a:t> pour </a:t>
            </a:r>
            <a:r>
              <a:rPr lang="en-US" sz="2000" dirty="0" err="1"/>
              <a:t>communiquer</a:t>
            </a:r>
            <a:r>
              <a:rPr lang="en-US" sz="2000" dirty="0"/>
              <a:t> avec les client-</a:t>
            </a:r>
            <a:r>
              <a:rPr lang="en-US" sz="2000" dirty="0" err="1"/>
              <a:t>es</a:t>
            </a:r>
            <a:r>
              <a:rPr lang="en-US" sz="2000" dirty="0"/>
              <a:t> pour la </a:t>
            </a:r>
            <a:r>
              <a:rPr lang="en-US" sz="2000" dirty="0" err="1"/>
              <a:t>relance</a:t>
            </a:r>
            <a:r>
              <a:rPr lang="en-US" sz="2000" dirty="0"/>
              <a:t> des contacts</a:t>
            </a:r>
          </a:p>
          <a:p>
            <a:pPr marL="342900" indent="-342900">
              <a:spcBef>
                <a:spcPts val="800"/>
              </a:spcBef>
              <a:buClr>
                <a:srgbClr val="4A66AC"/>
              </a:buClr>
              <a:buFont typeface="Wingdings" panose="05000000000000000000" pitchFamily="2" charset="2"/>
              <a:buChar char="v"/>
            </a:pPr>
            <a:r>
              <a:rPr lang="en-US" sz="2000" dirty="0" err="1"/>
              <a:t>Assurez-vous</a:t>
            </a:r>
            <a:r>
              <a:rPr lang="en-US" sz="2000" dirty="0"/>
              <a:t> que les </a:t>
            </a:r>
            <a:r>
              <a:rPr lang="en-US" sz="2000" u="sng" dirty="0" err="1"/>
              <a:t>détails</a:t>
            </a:r>
            <a:r>
              <a:rPr lang="en-US" sz="2000" u="sng" dirty="0"/>
              <a:t> </a:t>
            </a:r>
            <a:r>
              <a:rPr lang="en-US" sz="2000" u="sng" dirty="0" err="1"/>
              <a:t>concernant</a:t>
            </a:r>
            <a:r>
              <a:rPr lang="en-US" sz="2000" u="sng" dirty="0"/>
              <a:t> le </a:t>
            </a:r>
            <a:r>
              <a:rPr lang="en-US" sz="2000" u="sng" dirty="0" err="1"/>
              <a:t>spécimen</a:t>
            </a:r>
            <a:r>
              <a:rPr lang="en-US" sz="2000" u="sng" dirty="0"/>
              <a:t> </a:t>
            </a:r>
            <a:r>
              <a:rPr lang="en-US" sz="2000" dirty="0" err="1"/>
              <a:t>sont</a:t>
            </a:r>
            <a:r>
              <a:rPr lang="en-US" sz="2000" dirty="0"/>
              <a:t> </a:t>
            </a:r>
            <a:r>
              <a:rPr lang="en-US" sz="2000" dirty="0" err="1"/>
              <a:t>complets</a:t>
            </a:r>
            <a:r>
              <a:rPr lang="en-US" sz="2000" dirty="0"/>
              <a:t>. La date de </a:t>
            </a:r>
            <a:r>
              <a:rPr lang="en-US" sz="2000" dirty="0" err="1"/>
              <a:t>prélèvement</a:t>
            </a:r>
            <a:r>
              <a:rPr lang="en-US" sz="2000" dirty="0"/>
              <a:t> </a:t>
            </a:r>
            <a:r>
              <a:rPr lang="en-US" sz="2000" dirty="0" err="1"/>
              <a:t>doit</a:t>
            </a:r>
            <a:r>
              <a:rPr lang="en-US" sz="2000" dirty="0"/>
              <a:t> </a:t>
            </a:r>
            <a:r>
              <a:rPr lang="en-US" sz="2000" dirty="0" err="1"/>
              <a:t>être</a:t>
            </a:r>
            <a:r>
              <a:rPr lang="en-US" sz="2000" dirty="0"/>
              <a:t> </a:t>
            </a:r>
            <a:r>
              <a:rPr lang="en-US" sz="2000" dirty="0" err="1"/>
              <a:t>indiquée</a:t>
            </a:r>
            <a:r>
              <a:rPr lang="en-US" sz="2000" dirty="0"/>
              <a:t> sur le tube </a:t>
            </a:r>
            <a:r>
              <a:rPr lang="en-US" sz="2000" dirty="0" err="1"/>
              <a:t>d’échantillon</a:t>
            </a:r>
            <a:r>
              <a:rPr lang="en-US" sz="2000" dirty="0"/>
              <a:t> </a:t>
            </a:r>
            <a:r>
              <a:rPr lang="en-US" sz="2000" dirty="0" err="1"/>
              <a:t>sanguin</a:t>
            </a:r>
            <a:r>
              <a:rPr lang="en-US" sz="2000" dirty="0"/>
              <a:t> et sur le </a:t>
            </a:r>
            <a:r>
              <a:rPr lang="en-US" sz="2000" dirty="0" err="1"/>
              <a:t>formulaire</a:t>
            </a:r>
            <a:r>
              <a:rPr lang="en-US" sz="2000" dirty="0"/>
              <a:t>. La date et le nom de la </a:t>
            </a:r>
            <a:r>
              <a:rPr lang="en-US" sz="2000" dirty="0" err="1"/>
              <a:t>personne</a:t>
            </a:r>
            <a:r>
              <a:rPr lang="en-US" sz="2000" dirty="0"/>
              <a:t> </a:t>
            </a:r>
            <a:r>
              <a:rPr lang="en-US" sz="2000" dirty="0" err="1"/>
              <a:t>doivent</a:t>
            </a:r>
            <a:r>
              <a:rPr lang="en-US" sz="2000" dirty="0"/>
              <a:t> </a:t>
            </a:r>
            <a:r>
              <a:rPr lang="en-US" sz="2000" b="1" dirty="0"/>
              <a:t>CONCORDER</a:t>
            </a:r>
            <a:r>
              <a:rPr lang="en-US" sz="2000" dirty="0"/>
              <a:t> sur </a:t>
            </a:r>
            <a:r>
              <a:rPr lang="en-US" sz="2000" dirty="0" err="1"/>
              <a:t>ces</a:t>
            </a:r>
            <a:r>
              <a:rPr lang="en-US" sz="2000" dirty="0"/>
              <a:t> </a:t>
            </a:r>
            <a:r>
              <a:rPr lang="en-US" sz="2000" dirty="0" err="1"/>
              <a:t>deux</a:t>
            </a:r>
            <a:r>
              <a:rPr lang="en-US" sz="2000" dirty="0"/>
              <a:t> articles </a:t>
            </a:r>
            <a:endParaRPr lang="en-US" sz="2000" b="1" dirty="0"/>
          </a:p>
          <a:p>
            <a:pPr marL="342900" indent="-342900">
              <a:spcBef>
                <a:spcPts val="800"/>
              </a:spcBef>
              <a:buClr>
                <a:srgbClr val="4A66AC"/>
              </a:buClr>
              <a:buFont typeface="Wingdings" panose="05000000000000000000" pitchFamily="2" charset="2"/>
              <a:buChar char="v"/>
            </a:pPr>
            <a:r>
              <a:rPr lang="fr-CA" sz="2000" dirty="0"/>
              <a:t>Vous soumettrez habituellement un échantillon de </a:t>
            </a:r>
            <a:r>
              <a:rPr lang="fr-FR" sz="2000" dirty="0"/>
              <a:t>sérum </a:t>
            </a:r>
            <a:r>
              <a:rPr lang="fr-CA" sz="2000" dirty="0"/>
              <a:t>(bouchon de couleur </a:t>
            </a:r>
            <a:r>
              <a:rPr lang="fr-CA" sz="2000" dirty="0" smtClean="0"/>
              <a:t>rouge) </a:t>
            </a:r>
            <a:r>
              <a:rPr lang="fr-CA" sz="2000" dirty="0" smtClean="0"/>
              <a:t>et </a:t>
            </a:r>
            <a:r>
              <a:rPr lang="fr-CA" sz="2000" dirty="0"/>
              <a:t>demanderez un dépistage du VIH1/VIH2</a:t>
            </a:r>
            <a:endParaRPr lang="en-US" sz="800" dirty="0"/>
          </a:p>
        </p:txBody>
      </p:sp>
      <p:pic>
        <p:nvPicPr>
          <p:cNvPr id="12" name="Picture 1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447403" y="1265564"/>
            <a:ext cx="4497482" cy="3354562"/>
          </a:xfrm>
          <a:prstGeom prst="rect">
            <a:avLst/>
          </a:prstGeom>
          <a:ln>
            <a:solidFill>
              <a:schemeClr val="tx1"/>
            </a:solidFill>
          </a:ln>
        </p:spPr>
      </p:pic>
      <p:sp>
        <p:nvSpPr>
          <p:cNvPr id="16" name="Subtitle 2">
            <a:extLst>
              <a:ext uri="{FF2B5EF4-FFF2-40B4-BE49-F238E27FC236}">
                <a16:creationId xmlns:a16="http://schemas.microsoft.com/office/drawing/2014/main" id="{8365A299-7067-41F3-96D1-6126C68ADEA1}"/>
              </a:ext>
            </a:extLst>
          </p:cNvPr>
          <p:cNvSpPr txBox="1">
            <a:spLocks/>
          </p:cNvSpPr>
          <p:nvPr/>
        </p:nvSpPr>
        <p:spPr>
          <a:xfrm>
            <a:off x="1002160" y="1113282"/>
            <a:ext cx="5980934" cy="47198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fr-CA" sz="2000" b="1">
                <a:solidFill>
                  <a:srgbClr val="4A66AC"/>
                </a:solidFill>
              </a:rPr>
              <a:t>Ne remplissez pas la section « </a:t>
            </a:r>
            <a:r>
              <a:rPr lang="fr-CA" sz="2000" b="1" u="sng">
                <a:solidFill>
                  <a:srgbClr val="4A66AC"/>
                </a:solidFill>
              </a:rPr>
              <a:t>renseignements personnels</a:t>
            </a:r>
            <a:r>
              <a:rPr lang="fr-CA" sz="2000" b="1">
                <a:solidFill>
                  <a:srgbClr val="4A66AC"/>
                </a:solidFill>
              </a:rPr>
              <a:t> » du formulaire de réquisition avant d’avoir terminé le dépistage rapide au point de service</a:t>
            </a:r>
            <a:r>
              <a:rPr lang="en-US" sz="2000" b="1">
                <a:solidFill>
                  <a:srgbClr val="4A66AC"/>
                </a:solidFill>
              </a:rPr>
              <a:t>.</a:t>
            </a:r>
            <a:endParaRPr lang="en-US" sz="2000" b="1" dirty="0">
              <a:solidFill>
                <a:srgbClr val="4A66AC"/>
              </a:solidFill>
            </a:endParaRPr>
          </a:p>
        </p:txBody>
      </p:sp>
      <p:grpSp>
        <p:nvGrpSpPr>
          <p:cNvPr id="17" name="Group 16"/>
          <p:cNvGrpSpPr/>
          <p:nvPr/>
        </p:nvGrpSpPr>
        <p:grpSpPr>
          <a:xfrm>
            <a:off x="7527687" y="4917934"/>
            <a:ext cx="4151361" cy="1737937"/>
            <a:chOff x="752314" y="3761163"/>
            <a:chExt cx="4151361" cy="1737937"/>
          </a:xfrm>
        </p:grpSpPr>
        <p:grpSp>
          <p:nvGrpSpPr>
            <p:cNvPr id="18" name="Group 17"/>
            <p:cNvGrpSpPr/>
            <p:nvPr/>
          </p:nvGrpSpPr>
          <p:grpSpPr>
            <a:xfrm>
              <a:off x="752314" y="3761163"/>
              <a:ext cx="4151361" cy="1737937"/>
              <a:chOff x="361507" y="3625702"/>
              <a:chExt cx="4614530" cy="2222206"/>
            </a:xfrm>
          </p:grpSpPr>
          <p:pic>
            <p:nvPicPr>
              <p:cNvPr id="20" name="Picture 19"/>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61507" y="3625702"/>
                <a:ext cx="4614530" cy="2222206"/>
              </a:xfrm>
              <a:prstGeom prst="rect">
                <a:avLst/>
              </a:prstGeom>
              <a:ln>
                <a:solidFill>
                  <a:schemeClr val="tx1"/>
                </a:solidFill>
              </a:ln>
            </p:spPr>
          </p:pic>
          <p:sp>
            <p:nvSpPr>
              <p:cNvPr id="21" name="TextBox 20"/>
              <p:cNvSpPr txBox="1"/>
              <p:nvPr/>
            </p:nvSpPr>
            <p:spPr>
              <a:xfrm>
                <a:off x="1572215" y="4629998"/>
                <a:ext cx="373543" cy="472245"/>
              </a:xfrm>
              <a:prstGeom prst="rect">
                <a:avLst/>
              </a:prstGeom>
              <a:noFill/>
            </p:spPr>
            <p:txBody>
              <a:bodyPr wrap="square" rtlCol="0">
                <a:spAutoFit/>
              </a:bodyPr>
              <a:lstStyle/>
              <a:p>
                <a:r>
                  <a:rPr lang="en-US" b="1" dirty="0">
                    <a:solidFill>
                      <a:srgbClr val="4A66AC"/>
                    </a:solidFill>
                  </a:rPr>
                  <a:t>X</a:t>
                </a:r>
                <a:endParaRPr lang="en-CA" b="1" dirty="0">
                  <a:solidFill>
                    <a:srgbClr val="4A66AC"/>
                  </a:solidFill>
                </a:endParaRPr>
              </a:p>
            </p:txBody>
          </p:sp>
        </p:grpSp>
        <p:sp>
          <p:nvSpPr>
            <p:cNvPr id="19" name="TextBox 18"/>
            <p:cNvSpPr txBox="1"/>
            <p:nvPr/>
          </p:nvSpPr>
          <p:spPr>
            <a:xfrm>
              <a:off x="2979184" y="4085265"/>
              <a:ext cx="350367" cy="369332"/>
            </a:xfrm>
            <a:prstGeom prst="rect">
              <a:avLst/>
            </a:prstGeom>
            <a:noFill/>
          </p:spPr>
          <p:txBody>
            <a:bodyPr wrap="square" rtlCol="0">
              <a:spAutoFit/>
            </a:bodyPr>
            <a:lstStyle/>
            <a:p>
              <a:r>
                <a:rPr lang="en-US" b="1" dirty="0">
                  <a:solidFill>
                    <a:srgbClr val="4A66AC"/>
                  </a:solidFill>
                </a:rPr>
                <a:t>X</a:t>
              </a:r>
              <a:endParaRPr lang="en-CA" b="1" dirty="0">
                <a:solidFill>
                  <a:srgbClr val="4A66AC"/>
                </a:solidFill>
              </a:endParaRPr>
            </a:p>
          </p:txBody>
        </p:sp>
      </p:grpSp>
      <p:sp>
        <p:nvSpPr>
          <p:cNvPr id="22" name="TextBox 21">
            <a:extLst>
              <a:ext uri="{FF2B5EF4-FFF2-40B4-BE49-F238E27FC236}">
                <a16:creationId xmlns:a16="http://schemas.microsoft.com/office/drawing/2014/main" id="{569973B4-CE76-447D-87B8-DAF9A7BB82D5}"/>
              </a:ext>
            </a:extLst>
          </p:cNvPr>
          <p:cNvSpPr txBox="1"/>
          <p:nvPr/>
        </p:nvSpPr>
        <p:spPr>
          <a:xfrm>
            <a:off x="214507" y="331976"/>
            <a:ext cx="6433181" cy="400110"/>
          </a:xfrm>
          <a:prstGeom prst="rect">
            <a:avLst/>
          </a:prstGeom>
          <a:noFill/>
        </p:spPr>
        <p:txBody>
          <a:bodyPr wrap="square" rtlCol="0">
            <a:spAutoFit/>
          </a:bodyPr>
          <a:lstStyle/>
          <a:p>
            <a:r>
              <a:rPr lang="en-US" sz="2000" b="1">
                <a:solidFill>
                  <a:schemeClr val="bg1"/>
                </a:solidFill>
              </a:rPr>
              <a:t>MODULE : Réquisitions et déclaration (Nominatif)</a:t>
            </a:r>
            <a:endParaRPr lang="en-US" sz="2000" b="1" dirty="0">
              <a:solidFill>
                <a:schemeClr val="bg1"/>
              </a:solidFill>
            </a:endParaRPr>
          </a:p>
        </p:txBody>
      </p:sp>
    </p:spTree>
    <p:extLst>
      <p:ext uri="{BB962C8B-B14F-4D97-AF65-F5344CB8AC3E}">
        <p14:creationId xmlns:p14="http://schemas.microsoft.com/office/powerpoint/2010/main" val="2334792172"/>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10795</TotalTime>
  <Words>2637</Words>
  <Application>Microsoft Office PowerPoint</Application>
  <PresentationFormat>Widescreen</PresentationFormat>
  <Paragraphs>216</Paragraphs>
  <Slides>22</Slides>
  <Notes>22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Bradley Hand ITC</vt:lpstr>
      <vt:lpstr>Calibri</vt:lpstr>
      <vt:lpstr>Calibri Light</vt:lpstr>
      <vt:lpstr>Wingdings</vt:lpstr>
      <vt:lpstr>Office Theme</vt:lpstr>
      <vt:lpstr>Custom Design</vt:lpstr>
      <vt:lpstr>À la fin de cette unité, vous serez en mesure de :</vt:lpstr>
      <vt:lpstr>La tenue de dossiers est essentielle</vt:lpstr>
      <vt:lpstr>Réquisition de sérologie du VIH</vt:lpstr>
      <vt:lpstr>Formulaire anonymisé</vt:lpstr>
      <vt:lpstr>Déroulement des opérations et réquisition de sérologie</vt:lpstr>
      <vt:lpstr>Réquisition de sérologie</vt:lpstr>
      <vt:lpstr>Champs obligatoires</vt:lpstr>
      <vt:lpstr>Champs obligatoires</vt:lpstr>
      <vt:lpstr>Soumission d’un échantillon</vt:lpstr>
      <vt:lpstr>Lorsque vous ne soumettez PAS d’échantillon</vt:lpstr>
      <vt:lpstr>Scénarios de dépistage</vt:lpstr>
      <vt:lpstr>1) Dépistage standard</vt:lpstr>
      <vt:lpstr>2) Résultat non réactif au DPS</vt:lpstr>
      <vt:lpstr>3) Résultat non réactif en période fenêtre</vt:lpstr>
      <vt:lpstr>4) Résultat réactif au DPS</vt:lpstr>
      <vt:lpstr>5) Deux résultats de dépistage non valides consécutifs</vt:lpstr>
      <vt:lpstr>Formulaire sans échantillon – Quel autocollant utiliser?</vt:lpstr>
      <vt:lpstr>Sommaire Réquisition de sérologie du VIH</vt:lpstr>
      <vt:lpstr>Registre quotidien</vt:lpstr>
      <vt:lpstr>Registre quotidien – Entrée d’un dépistage au point de service</vt:lpstr>
      <vt:lpstr>Registre quotidien – Entrée d’un échantillon transmis au LSPO</vt:lpstr>
      <vt:lpstr>Registre quotidien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528</cp:revision>
  <cp:lastPrinted>2020-01-09T19:38:20Z</cp:lastPrinted>
  <dcterms:created xsi:type="dcterms:W3CDTF">2018-11-08T12:57:55Z</dcterms:created>
  <dcterms:modified xsi:type="dcterms:W3CDTF">2020-02-12T15:59:46Z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iteId">
    <vt:lpwstr>cddc1229-ac2a-4b97-b78a-0e5cacb5865c</vt:lpwstr>
  </property>
  <property fmtid="{D5CDD505-2E9C-101B-9397-08002B2CF9AE}" pid="4" name="MSIP_Label_034a106e-6316-442c-ad35-738afd673d2b_Owner">
    <vt:lpwstr>Ken.English@ontario.ca</vt:lpwstr>
  </property>
  <property fmtid="{D5CDD505-2E9C-101B-9397-08002B2CF9AE}" pid="5" name="MSIP_Label_034a106e-6316-442c-ad35-738afd673d2b_SetDate">
    <vt:lpwstr>2019-06-06T20:06:00.6075532Z</vt:lpwstr>
  </property>
  <property fmtid="{D5CDD505-2E9C-101B-9397-08002B2CF9AE}" pid="6" name="MSIP_Label_034a106e-6316-442c-ad35-738afd673d2b_Name">
    <vt:lpwstr>OPS - Unclassified Information</vt:lpwstr>
  </property>
  <property fmtid="{D5CDD505-2E9C-101B-9397-08002B2CF9AE}" pid="7" name="MSIP_Label_034a106e-6316-442c-ad35-738afd673d2b_Application">
    <vt:lpwstr>Microsoft Azure Information Protection</vt:lpwstr>
  </property>
  <property fmtid="{D5CDD505-2E9C-101B-9397-08002B2CF9AE}" pid="8" name="MSIP_Label_034a106e-6316-442c-ad35-738afd673d2b_Extended_MSFT_Method">
    <vt:lpwstr>Automatic</vt:lpwstr>
  </property>
  <property fmtid="{D5CDD505-2E9C-101B-9397-08002B2CF9AE}" pid="9" name="Sensitivity">
    <vt:lpwstr>OPS - Unclassified Information</vt:lpwstr>
  </property>
</Properties>
</file>