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70" r:id="rId3"/>
    <p:sldId id="273" r:id="rId4"/>
    <p:sldId id="272" r:id="rId5"/>
    <p:sldId id="281" r:id="rId6"/>
    <p:sldId id="283" r:id="rId7"/>
    <p:sldId id="286" r:id="rId8"/>
    <p:sldId id="296" r:id="rId9"/>
    <p:sldId id="287" r:id="rId10"/>
    <p:sldId id="289" r:id="rId11"/>
    <p:sldId id="297" r:id="rId12"/>
    <p:sldId id="275" r:id="rId13"/>
    <p:sldId id="276" r:id="rId14"/>
    <p:sldId id="277" r:id="rId15"/>
    <p:sldId id="278" r:id="rId16"/>
    <p:sldId id="279" r:id="rId17"/>
    <p:sldId id="298" r:id="rId18"/>
    <p:sldId id="299" r:id="rId19"/>
    <p:sldId id="288" r:id="rId20"/>
    <p:sldId id="290" r:id="rId21"/>
    <p:sldId id="300" r:id="rId22"/>
    <p:sldId id="301" r:id="rId23"/>
    <p:sldId id="303" r:id="rId24"/>
    <p:sldId id="304" r:id="rId25"/>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lish, Ken (MOHLTC)" initials="EK(" lastIdx="1" clrIdx="0">
    <p:extLst>
      <p:ext uri="{19B8F6BF-5375-455C-9EA6-DF929625EA0E}">
        <p15:presenceInfo xmlns:p15="http://schemas.microsoft.com/office/powerpoint/2012/main" userId="S-1-5-21-402851148-1458126948-9522986-12502" providerId="AD"/>
      </p:ext>
    </p:extLst>
  </p:cmAuthor>
  <p:cmAuthor id="2" name="English, Ken (MOHLTC)" initials="EK( [2]" lastIdx="5" clrIdx="1">
    <p:extLst>
      <p:ext uri="{19B8F6BF-5375-455C-9EA6-DF929625EA0E}">
        <p15:presenceInfo xmlns:p15="http://schemas.microsoft.com/office/powerpoint/2012/main" userId="S::Ken.English@ontario.ca::d31bc9d2-cfe6-48f9-8d96-e84de5e478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21D"/>
    <a:srgbClr val="4A66AC"/>
    <a:srgbClr val="D7FFC8"/>
    <a:srgbClr val="6D1524"/>
    <a:srgbClr val="660033"/>
    <a:srgbClr val="70C041"/>
    <a:srgbClr val="EC5D57"/>
    <a:srgbClr val="E79419"/>
    <a:srgbClr val="00B050"/>
    <a:srgbClr val="602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77365" autoAdjust="0"/>
  </p:normalViewPr>
  <p:slideViewPr>
    <p:cSldViewPr snapToGrid="0">
      <p:cViewPr varScale="1">
        <p:scale>
          <a:sx n="85" d="100"/>
          <a:sy n="85" d="100"/>
        </p:scale>
        <p:origin x="1794" y="84"/>
      </p:cViewPr>
      <p:guideLst/>
    </p:cSldViewPr>
  </p:slideViewPr>
  <p:outlineViewPr>
    <p:cViewPr>
      <p:scale>
        <a:sx n="33" d="100"/>
        <a:sy n="33" d="100"/>
      </p:scale>
      <p:origin x="0" y="-1345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E00C7199-D358-4670-8A56-041B269CF419}" type="datetimeFigureOut">
              <a:rPr lang="en-CA" smtClean="0"/>
              <a:t>2020-02-12</a:t>
            </a:fld>
            <a:endParaRPr lang="en-CA"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A20C67C-A065-48F6-8822-442DE805868B}" type="slidenum">
              <a:rPr lang="en-CA" smtClean="0"/>
              <a:t>‹#›</a:t>
            </a:fld>
            <a:endParaRPr lang="en-CA" dirty="0"/>
          </a:p>
        </p:txBody>
      </p:sp>
    </p:spTree>
    <p:extLst>
      <p:ext uri="{BB962C8B-B14F-4D97-AF65-F5344CB8AC3E}">
        <p14:creationId xmlns:p14="http://schemas.microsoft.com/office/powerpoint/2010/main" val="2470372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86DCAE68-4989-488F-8171-AAA970B76E21}" type="datetimeFigureOut">
              <a:rPr lang="en-CA" smtClean="0"/>
              <a:t>2020-02-12</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7BF95C07-2F40-43EE-A2AA-4D9F9EED63F6}" type="slidenum">
              <a:rPr lang="en-CA" smtClean="0"/>
              <a:t>‹#›</a:t>
            </a:fld>
            <a:endParaRPr lang="en-CA"/>
          </a:p>
        </p:txBody>
      </p:sp>
    </p:spTree>
    <p:extLst>
      <p:ext uri="{BB962C8B-B14F-4D97-AF65-F5344CB8AC3E}">
        <p14:creationId xmlns:p14="http://schemas.microsoft.com/office/powerpoint/2010/main" val="240281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Examinez les objectifs d’apprentissage avec les stagiaires.</a:t>
            </a:r>
          </a:p>
        </p:txBody>
      </p:sp>
      <p:sp>
        <p:nvSpPr>
          <p:cNvPr id="4" name="Slide Number Placeholder 3"/>
          <p:cNvSpPr>
            <a:spLocks noGrp="1"/>
          </p:cNvSpPr>
          <p:nvPr>
            <p:ph type="sldNum" sz="quarter" idx="10"/>
          </p:nvPr>
        </p:nvSpPr>
        <p:spPr/>
        <p:txBody>
          <a:bodyPr/>
          <a:lstStyle/>
          <a:p>
            <a:fld id="{7BF95C07-2F40-43EE-A2AA-4D9F9EED63F6}" type="slidenum">
              <a:rPr lang="en-CA" smtClean="0"/>
              <a:t>1</a:t>
            </a:fld>
            <a:endParaRPr lang="en-CA"/>
          </a:p>
        </p:txBody>
      </p:sp>
    </p:spTree>
    <p:extLst>
      <p:ext uri="{BB962C8B-B14F-4D97-AF65-F5344CB8AC3E}">
        <p14:creationId xmlns:p14="http://schemas.microsoft.com/office/powerpoint/2010/main" val="32025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10</a:t>
            </a:fld>
            <a:endParaRPr lang="en-CA"/>
          </a:p>
        </p:txBody>
      </p:sp>
    </p:spTree>
    <p:extLst>
      <p:ext uri="{BB962C8B-B14F-4D97-AF65-F5344CB8AC3E}">
        <p14:creationId xmlns:p14="http://schemas.microsoft.com/office/powerpoint/2010/main" val="379483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a:t>Rassurez les stagiaires; vous examinerez chacun de ces scénarios.</a:t>
            </a:r>
            <a:endParaRPr lang="en-CA" dirty="0"/>
          </a:p>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11</a:t>
            </a:fld>
            <a:endParaRPr lang="en-CA"/>
          </a:p>
        </p:txBody>
      </p:sp>
    </p:spTree>
    <p:extLst>
      <p:ext uri="{BB962C8B-B14F-4D97-AF65-F5344CB8AC3E}">
        <p14:creationId xmlns:p14="http://schemas.microsoft.com/office/powerpoint/2010/main" val="1636890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Si votre site offre à la fois le dépistage anonyme et standard/nominatif, rappelez au personnel en formation qu’il revient à chaque client-e de choisir la méthode qui lui convient. Quelle que soit la situation, les client-es peuvent opter pour un dépistage rapide/au point de service. Le dépistage rapide peut être offert de manière anonyme ou nominative; le choix appartient à chaque client-e. Le/la client-e peut aussi choisir un dépistage standard en laboratoire (plutôt que le dépistage rapide), soit anonyme, soit nominatif. Le Ministère n’exige pas que tous les dépistages anonymes soient effectués par test rapide/au point de service ni que tous les dépistages rapides/au point de service soient anonymes. </a:t>
            </a:r>
            <a:endParaRPr lang="en-CA" dirty="0">
              <a:solidFill>
                <a:srgbClr val="FF0000"/>
              </a:solidFill>
            </a:endParaRPr>
          </a:p>
        </p:txBody>
      </p:sp>
      <p:sp>
        <p:nvSpPr>
          <p:cNvPr id="4" name="Slide Number Placeholder 3"/>
          <p:cNvSpPr>
            <a:spLocks noGrp="1"/>
          </p:cNvSpPr>
          <p:nvPr>
            <p:ph type="sldNum" sz="quarter" idx="10"/>
          </p:nvPr>
        </p:nvSpPr>
        <p:spPr/>
        <p:txBody>
          <a:bodyPr/>
          <a:lstStyle/>
          <a:p>
            <a:fld id="{7BF95C07-2F40-43EE-A2AA-4D9F9EED63F6}" type="slidenum">
              <a:rPr lang="en-CA" smtClean="0"/>
              <a:t>12</a:t>
            </a:fld>
            <a:endParaRPr lang="en-CA"/>
          </a:p>
        </p:txBody>
      </p:sp>
    </p:spTree>
    <p:extLst>
      <p:ext uri="{BB962C8B-B14F-4D97-AF65-F5344CB8AC3E}">
        <p14:creationId xmlns:p14="http://schemas.microsoft.com/office/powerpoint/2010/main" val="3208710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13</a:t>
            </a:fld>
            <a:endParaRPr lang="en-CA"/>
          </a:p>
        </p:txBody>
      </p:sp>
    </p:spTree>
    <p:extLst>
      <p:ext uri="{BB962C8B-B14F-4D97-AF65-F5344CB8AC3E}">
        <p14:creationId xmlns:p14="http://schemas.microsoft.com/office/powerpoint/2010/main" val="2301963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14</a:t>
            </a:fld>
            <a:endParaRPr lang="en-CA"/>
          </a:p>
        </p:txBody>
      </p:sp>
    </p:spTree>
    <p:extLst>
      <p:ext uri="{BB962C8B-B14F-4D97-AF65-F5344CB8AC3E}">
        <p14:creationId xmlns:p14="http://schemas.microsoft.com/office/powerpoint/2010/main" val="313224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15</a:t>
            </a:fld>
            <a:endParaRPr lang="en-CA"/>
          </a:p>
        </p:txBody>
      </p:sp>
    </p:spTree>
    <p:extLst>
      <p:ext uri="{BB962C8B-B14F-4D97-AF65-F5344CB8AC3E}">
        <p14:creationId xmlns:p14="http://schemas.microsoft.com/office/powerpoint/2010/main" val="1844214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Expliquez tout autre détail relatif à la procédure de votre clinique en cas de test non valide. Doit-on aviser le ou la responsable de l’assurance de la qualité? À quel endroit conserve-t-on les membranes en attendant l’enquête? Qui envoie les photos au Bureau de lutte contre le sida?</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16</a:t>
            </a:fld>
            <a:endParaRPr lang="en-CA"/>
          </a:p>
        </p:txBody>
      </p:sp>
    </p:spTree>
    <p:extLst>
      <p:ext uri="{BB962C8B-B14F-4D97-AF65-F5344CB8AC3E}">
        <p14:creationId xmlns:p14="http://schemas.microsoft.com/office/powerpoint/2010/main" val="4019160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tableau est fourni pour identifier les situations où il est nécessaire d’apposer deux autocollants sur le formulaire.</a:t>
            </a:r>
            <a:endParaRPr lang="en-US" dirty="0"/>
          </a:p>
        </p:txBody>
      </p:sp>
      <p:sp>
        <p:nvSpPr>
          <p:cNvPr id="4" name="Slide Number Placeholder 3"/>
          <p:cNvSpPr>
            <a:spLocks noGrp="1"/>
          </p:cNvSpPr>
          <p:nvPr>
            <p:ph type="sldNum" sz="quarter" idx="10"/>
          </p:nvPr>
        </p:nvSpPr>
        <p:spPr/>
        <p:txBody>
          <a:bodyPr/>
          <a:lstStyle/>
          <a:p>
            <a:fld id="{7BF95C07-2F40-43EE-A2AA-4D9F9EED63F6}" type="slidenum">
              <a:rPr lang="en-CA" smtClean="0"/>
              <a:t>17</a:t>
            </a:fld>
            <a:endParaRPr lang="en-CA"/>
          </a:p>
        </p:txBody>
      </p:sp>
    </p:spTree>
    <p:extLst>
      <p:ext uri="{BB962C8B-B14F-4D97-AF65-F5344CB8AC3E}">
        <p14:creationId xmlns:p14="http://schemas.microsoft.com/office/powerpoint/2010/main" val="399082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18</a:t>
            </a:fld>
            <a:endParaRPr lang="en-CA"/>
          </a:p>
        </p:txBody>
      </p:sp>
    </p:spTree>
    <p:extLst>
      <p:ext uri="{BB962C8B-B14F-4D97-AF65-F5344CB8AC3E}">
        <p14:creationId xmlns:p14="http://schemas.microsoft.com/office/powerpoint/2010/main" val="961267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19</a:t>
            </a:fld>
            <a:endParaRPr lang="en-CA"/>
          </a:p>
        </p:txBody>
      </p:sp>
    </p:spTree>
    <p:extLst>
      <p:ext uri="{BB962C8B-B14F-4D97-AF65-F5344CB8AC3E}">
        <p14:creationId xmlns:p14="http://schemas.microsoft.com/office/powerpoint/2010/main" val="40745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a:t>
            </a:fld>
            <a:endParaRPr lang="en-CA"/>
          </a:p>
        </p:txBody>
      </p:sp>
    </p:spTree>
    <p:extLst>
      <p:ext uri="{BB962C8B-B14F-4D97-AF65-F5344CB8AC3E}">
        <p14:creationId xmlns:p14="http://schemas.microsoft.com/office/powerpoint/2010/main" val="2515449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Assurez-vous d’expliquer aux stagiaires où trouver le registre quotidien et comment se procurer des feuilles supplémentaires.</a:t>
            </a:r>
          </a:p>
          <a:p>
            <a:r>
              <a:rPr lang="en-CA"/>
              <a:t>Indiquez quelle personne saisit les résultats reçus du LSPO (est-ce la responsabilité des conseiller(-ère)s?) et quoi faire en cas de disparité. </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20</a:t>
            </a:fld>
            <a:endParaRPr lang="en-CA"/>
          </a:p>
        </p:txBody>
      </p:sp>
    </p:spTree>
    <p:extLst>
      <p:ext uri="{BB962C8B-B14F-4D97-AF65-F5344CB8AC3E}">
        <p14:creationId xmlns:p14="http://schemas.microsoft.com/office/powerpoint/2010/main" val="114081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21</a:t>
            </a:fld>
            <a:endParaRPr lang="en-CA"/>
          </a:p>
        </p:txBody>
      </p:sp>
    </p:spTree>
    <p:extLst>
      <p:ext uri="{BB962C8B-B14F-4D97-AF65-F5344CB8AC3E}">
        <p14:creationId xmlns:p14="http://schemas.microsoft.com/office/powerpoint/2010/main" val="412407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NOTE : Si vous ne soumettez PAS d’échantillon au LSPO et apposez un autocollant BLANC sur le formulaire de réquisition (p. ex., le/la client-e reçoit un résultat non réactif et est hors de la période fenêtre), utilisez les champs réservés au LSPO pour expliquer pourquoi aucun échantillon n’est soumis.</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22</a:t>
            </a:fld>
            <a:endParaRPr lang="en-CA"/>
          </a:p>
        </p:txBody>
      </p:sp>
    </p:spTree>
    <p:extLst>
      <p:ext uri="{BB962C8B-B14F-4D97-AF65-F5344CB8AC3E}">
        <p14:creationId xmlns:p14="http://schemas.microsoft.com/office/powerpoint/2010/main" val="172187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23</a:t>
            </a:fld>
            <a:endParaRPr lang="en-CA"/>
          </a:p>
        </p:txBody>
      </p:sp>
    </p:spTree>
    <p:extLst>
      <p:ext uri="{BB962C8B-B14F-4D97-AF65-F5344CB8AC3E}">
        <p14:creationId xmlns:p14="http://schemas.microsoft.com/office/powerpoint/2010/main" val="419763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3</a:t>
            </a:fld>
            <a:endParaRPr lang="en-CA"/>
          </a:p>
        </p:txBody>
      </p:sp>
    </p:spTree>
    <p:extLst>
      <p:ext uri="{BB962C8B-B14F-4D97-AF65-F5344CB8AC3E}">
        <p14:creationId xmlns:p14="http://schemas.microsoft.com/office/powerpoint/2010/main" val="287985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4</a:t>
            </a:fld>
            <a:endParaRPr lang="en-CA"/>
          </a:p>
        </p:txBody>
      </p:sp>
    </p:spTree>
    <p:extLst>
      <p:ext uri="{BB962C8B-B14F-4D97-AF65-F5344CB8AC3E}">
        <p14:creationId xmlns:p14="http://schemas.microsoft.com/office/powerpoint/2010/main" val="217557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Clarifiez toute variation du processus dans votre site. Dans certains sites, on n’étiquette pas la membrane car le dépistage est effectué devant le/la client-e. Il est alors possible que l’autocollant supplémentaire soit apposé dans/sur le dossier du/de la patient-e. </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5</a:t>
            </a:fld>
            <a:endParaRPr lang="en-CA"/>
          </a:p>
        </p:txBody>
      </p:sp>
    </p:spTree>
    <p:extLst>
      <p:ext uri="{BB962C8B-B14F-4D97-AF65-F5344CB8AC3E}">
        <p14:creationId xmlns:p14="http://schemas.microsoft.com/office/powerpoint/2010/main" val="192075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6</a:t>
            </a:fld>
            <a:endParaRPr lang="en-CA"/>
          </a:p>
        </p:txBody>
      </p:sp>
    </p:spTree>
    <p:extLst>
      <p:ext uri="{BB962C8B-B14F-4D97-AF65-F5344CB8AC3E}">
        <p14:creationId xmlns:p14="http://schemas.microsoft.com/office/powerpoint/2010/main" val="384875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7</a:t>
            </a:fld>
            <a:endParaRPr lang="en-CA"/>
          </a:p>
        </p:txBody>
      </p:sp>
    </p:spTree>
    <p:extLst>
      <p:ext uri="{BB962C8B-B14F-4D97-AF65-F5344CB8AC3E}">
        <p14:creationId xmlns:p14="http://schemas.microsoft.com/office/powerpoint/2010/main" val="1198212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Insistez sur l’importance de fournir des renseignements complets dans ces sections.</a:t>
            </a:r>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8</a:t>
            </a:fld>
            <a:endParaRPr lang="en-CA"/>
          </a:p>
        </p:txBody>
      </p:sp>
    </p:spTree>
    <p:extLst>
      <p:ext uri="{BB962C8B-B14F-4D97-AF65-F5344CB8AC3E}">
        <p14:creationId xmlns:p14="http://schemas.microsoft.com/office/powerpoint/2010/main" val="421803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BF95C07-2F40-43EE-A2AA-4D9F9EED63F6}" type="slidenum">
              <a:rPr lang="en-CA" smtClean="0"/>
              <a:t>9</a:t>
            </a:fld>
            <a:endParaRPr lang="en-CA"/>
          </a:p>
        </p:txBody>
      </p:sp>
    </p:spTree>
    <p:extLst>
      <p:ext uri="{BB962C8B-B14F-4D97-AF65-F5344CB8AC3E}">
        <p14:creationId xmlns:p14="http://schemas.microsoft.com/office/powerpoint/2010/main" val="334025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03A-3E22-46AE-9FBB-365DEB5BDAFB}"/>
              </a:ext>
            </a:extLst>
          </p:cNvPr>
          <p:cNvSpPr>
            <a:spLocks noGrp="1"/>
          </p:cNvSpPr>
          <p:nvPr>
            <p:ph type="ctrTitle"/>
          </p:nvPr>
        </p:nvSpPr>
        <p:spPr>
          <a:xfrm>
            <a:off x="914400" y="883213"/>
            <a:ext cx="7413674" cy="1029994"/>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6C02B063-1127-4A03-8466-05E6F6359421}"/>
              </a:ext>
            </a:extLst>
          </p:cNvPr>
          <p:cNvSpPr>
            <a:spLocks noGrp="1"/>
          </p:cNvSpPr>
          <p:nvPr>
            <p:ph type="subTitle" idx="1"/>
          </p:nvPr>
        </p:nvSpPr>
        <p:spPr>
          <a:xfrm>
            <a:off x="914400" y="239956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Slide Number Placeholder 5">
            <a:extLst>
              <a:ext uri="{FF2B5EF4-FFF2-40B4-BE49-F238E27FC236}">
                <a16:creationId xmlns:a16="http://schemas.microsoft.com/office/drawing/2014/main" id="{42E1F206-CD0A-4FBE-9080-31FDD460F302}"/>
              </a:ext>
            </a:extLst>
          </p:cNvPr>
          <p:cNvSpPr>
            <a:spLocks noGrp="1"/>
          </p:cNvSpPr>
          <p:nvPr>
            <p:ph type="sldNum" sz="quarter" idx="12"/>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481029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E007-E3E9-44BF-9315-6BFEACE997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D34246-2D11-414F-8533-CB752261F3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58DA8-7A0F-4243-9C18-F0BEE5B866AF}"/>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DD586CBF-D714-4ED8-AEB8-3AE0BBABFC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CCF5AC3-562C-4F53-AEAD-82866667D0E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43865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DBBC0-368B-4409-B55C-A231B0D80F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4C708-BCA3-475F-BD7F-8B2185D9A8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97EC9-F095-4BFB-8CFB-56F1BAF837DA}"/>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F48B6ACA-C34A-48CF-A958-2572BE52BE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53826EC-ACAF-4E98-B6C9-45833529F84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29023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344C9-E53A-477C-BC04-A52DC81A9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EE7B56-2F63-49DD-9420-4FF1561D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42992-DC22-4235-A3F3-E37893247C7E}"/>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63353440-6D79-4051-86FC-DC036FA4C6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A2667D-DCBD-4D7E-A987-9222C7DF5204}"/>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00692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93983-3F4A-4288-B8D5-B05FCDF3D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22ACD6-A600-4F95-B588-9A7FD7DDF4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EB168-4F39-44A0-AFA6-2D6080C156D1}"/>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535CD87F-CB56-4E6F-8062-ED88BEBF17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4AEF78-777C-45E3-8A41-55C3456A3DB8}"/>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4497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AB0B-F0B5-4EA6-A65E-7F7AF7D98D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34EC96-D816-4415-9F5A-CE89331C38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895E0EB-8AB2-4842-AC00-3F40AC64687F}"/>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9171592F-800F-4A6B-BDFB-9638454E22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695667-C8EA-489C-995F-D0260765C1CC}"/>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100172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E52E-EB2D-4954-BF10-A27F7DC651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C3778-506E-4B5A-AD86-EC817D91D7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28277-78E4-4ED9-B902-12788E1BA9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D75BAF-E9E4-49D1-81DA-1B19D5710066}"/>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6CA10D88-6934-4176-85CD-04C0912A45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06552E-B673-4584-B989-A7A462C9271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19103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BE81-610A-4F69-95CE-EF54D8312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3C0F4C-44B1-43DF-BE0D-8ED0279E6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85E3B0-DBD1-4A40-85E4-E8692F2B51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F8A6E-472E-45D9-8A8A-315DC81FE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FF0179-DDBA-4A4B-BD92-660E958637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DB03E9-E7F0-43CE-B008-610EA652C55B}"/>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8" name="Footer Placeholder 7">
            <a:extLst>
              <a:ext uri="{FF2B5EF4-FFF2-40B4-BE49-F238E27FC236}">
                <a16:creationId xmlns:a16="http://schemas.microsoft.com/office/drawing/2014/main" id="{BAA5DF28-1F97-4C21-BFC5-A344C4F59C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226070F-0620-4A06-A5F1-AF3D9A122061}"/>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984959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290C-D613-4F3B-A9A9-527CA4AAAF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404EE-8C33-4E49-9D6F-CBF74A8EAB67}"/>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4" name="Footer Placeholder 3">
            <a:extLst>
              <a:ext uri="{FF2B5EF4-FFF2-40B4-BE49-F238E27FC236}">
                <a16:creationId xmlns:a16="http://schemas.microsoft.com/office/drawing/2014/main" id="{087D9BE8-EB85-4597-A9E9-17F2425ECB5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B8AD6D1-E7BE-4829-9656-5BB980CC1366}"/>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797954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3CEE7-1828-42BF-9E87-BC90565736B3}"/>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3" name="Footer Placeholder 2">
            <a:extLst>
              <a:ext uri="{FF2B5EF4-FFF2-40B4-BE49-F238E27FC236}">
                <a16:creationId xmlns:a16="http://schemas.microsoft.com/office/drawing/2014/main" id="{CE548FB8-599C-4398-84E0-E2185A5BFA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BA1960-6D46-44C3-B637-0FA2C379D908}"/>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859837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24A89-4053-4690-B0E4-594D953B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6DDDDB-1649-440D-9018-DF86FDD633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C2D36-EF2F-4B79-84D1-348E37D56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EEFEBD-F8B2-449A-A3D0-C7FBB4E8B7E9}"/>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D80FC237-2892-4971-8707-2F10479F659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4B8E59-7C30-413E-9DB7-88BD415E3C1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335796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5146C-EA56-433D-B55F-968E52B700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9ED3EA-093E-4BD7-90FE-007AA82000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E59EE7-1BB1-45BF-9C1A-0399A52D740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38131F90-38D2-4369-B233-69B8A3498F9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62AFC96-CB65-451E-8A65-7EDCB454C754}"/>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15911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AD5B-A520-4680-954C-07E4254CD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8D990F-40C9-4598-AB1B-DECEC7E69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4088EA-FE13-45CA-AA82-DA6C2908A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26A230-673C-44A2-BC0E-DE6982697DCD}"/>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6" name="Footer Placeholder 5">
            <a:extLst>
              <a:ext uri="{FF2B5EF4-FFF2-40B4-BE49-F238E27FC236}">
                <a16:creationId xmlns:a16="http://schemas.microsoft.com/office/drawing/2014/main" id="{D3E29900-DD73-4120-B25E-89A65A06BD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BFFB32-4F67-4A5E-9CE0-7A567C2B11E3}"/>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935987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306F-8CFD-490E-BAF7-995E3F82D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F0E7C-D10E-4E5B-A3F9-C582E41F78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3A819-8B2A-4232-96AB-02D5AAC8AA76}"/>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54AA0272-3281-437C-A541-D27E3E476A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C23EB0-A0D7-4410-ADC4-2645A3CD8C7D}"/>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856047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3022A-93EC-4A5C-8C47-C60DA579D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42E5A-DBA9-4543-9542-518B674B9E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97204-2B39-4888-92D4-34C38BDEFBEC}"/>
              </a:ext>
            </a:extLst>
          </p:cNvPr>
          <p:cNvSpPr>
            <a:spLocks noGrp="1"/>
          </p:cNvSpPr>
          <p:nvPr>
            <p:ph type="dt" sz="half" idx="10"/>
          </p:nvPr>
        </p:nvSpPr>
        <p:spPr/>
        <p:txBody>
          <a:body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2F616917-0029-4A54-BE47-59AF96FC53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BE1690-1CF6-41FC-AAF2-BAF2644CD2C0}"/>
              </a:ext>
            </a:extLst>
          </p:cNvPr>
          <p:cNvSpPr>
            <a:spLocks noGrp="1"/>
          </p:cNvSpPr>
          <p:nvPr>
            <p:ph type="sldNum" sz="quarter" idx="12"/>
          </p:nvPr>
        </p:nvSpPr>
        <p:spPr/>
        <p:txBody>
          <a:bodyPr/>
          <a:lstStyle/>
          <a:p>
            <a:fld id="{005605F0-248A-4479-A9E8-D44541D8653D}" type="slidenum">
              <a:rPr lang="en-US" smtClean="0"/>
              <a:t>‹#›</a:t>
            </a:fld>
            <a:endParaRPr lang="en-US" dirty="0"/>
          </a:p>
        </p:txBody>
      </p:sp>
    </p:spTree>
    <p:extLst>
      <p:ext uri="{BB962C8B-B14F-4D97-AF65-F5344CB8AC3E}">
        <p14:creationId xmlns:p14="http://schemas.microsoft.com/office/powerpoint/2010/main" val="265116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8D5CF-6155-4C0A-B383-C06015F646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AC92C9-AB7D-429B-8EDB-5776A8C36C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6D54CB-07BE-4DB3-BE36-70114B508559}"/>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5" name="Footer Placeholder 4">
            <a:extLst>
              <a:ext uri="{FF2B5EF4-FFF2-40B4-BE49-F238E27FC236}">
                <a16:creationId xmlns:a16="http://schemas.microsoft.com/office/drawing/2014/main" id="{7DB14F3D-1A5C-44F4-B089-3AB0A252086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70569B6-C3CC-46B4-B672-0D45BBB6711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7491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2D38-AFDA-4046-A3FB-96D73299A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A1E93-8639-4E4E-AEC9-5AFA0E21F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DE66EA-7626-4214-8CB8-460988C7429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584A8-ACEC-4FFB-961C-9985505938B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45CC2722-95A1-488E-AB4F-8323C894499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F17789F-7F9A-46B0-A6B1-6F9B8B6C4232}"/>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833303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53AD4-F378-4401-A225-D8E0057D0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F4DAE-37B9-4471-9A83-E7446CB2E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7DE149-951F-4F24-8BFD-BF3F4A4C98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72CB1-7E95-4915-8990-249D5F8E3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46976D-E27F-4F3C-AFD6-F69F51E2B4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B133B-7186-4D93-B0FB-894112844BCC}"/>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8" name="Footer Placeholder 7">
            <a:extLst>
              <a:ext uri="{FF2B5EF4-FFF2-40B4-BE49-F238E27FC236}">
                <a16:creationId xmlns:a16="http://schemas.microsoft.com/office/drawing/2014/main" id="{1A6D8D1D-AA51-4654-83A9-BA1E636DDE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FE4DE83-CE8D-4986-A625-E30E734E1BFD}"/>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43885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A7AC-8A67-404A-A286-9530B4327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61078-F34D-46F0-AD35-8DA3953FA363}"/>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4" name="Footer Placeholder 3">
            <a:extLst>
              <a:ext uri="{FF2B5EF4-FFF2-40B4-BE49-F238E27FC236}">
                <a16:creationId xmlns:a16="http://schemas.microsoft.com/office/drawing/2014/main" id="{C561E696-0807-42ED-BE1B-8A2C7237D45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588F6DC-F1C0-4C42-92E5-55188E57FA6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29686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5FF88-F5C6-4613-878E-670C3788EA46}"/>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3" name="Footer Placeholder 2">
            <a:extLst>
              <a:ext uri="{FF2B5EF4-FFF2-40B4-BE49-F238E27FC236}">
                <a16:creationId xmlns:a16="http://schemas.microsoft.com/office/drawing/2014/main" id="{1C7983DA-899D-4A58-946E-0E7FCF3ED2F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E4C254-68D3-4877-837D-F245A790384E}"/>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1062957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87811-8363-4F01-941B-60D3DFA22F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1B290E-AA4B-4FBA-9BEB-D9D985C67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5AAC57-3F05-4772-A6FC-E6EA18CFB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3AA493-FE62-41F5-A6D3-28CABA5E398B}"/>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77FA7F15-87D1-4E01-BCBD-ACAD99B592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102DBB0-9FA6-44ED-8235-903281B79AB1}"/>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11490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338E-B560-43AD-B90C-1DED398E4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0D2D3-83F7-47B6-93BC-33999248B2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E62009-5F19-4574-AABD-8B4943316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ABEDB0-D348-4B5B-BFC7-01AACA98F2DD}"/>
              </a:ext>
            </a:extLst>
          </p:cNvPr>
          <p:cNvSpPr>
            <a:spLocks noGrp="1"/>
          </p:cNvSpPr>
          <p:nvPr>
            <p:ph type="dt" sz="half" idx="10"/>
          </p:nvPr>
        </p:nvSpPr>
        <p:spPr>
          <a:xfrm>
            <a:off x="838200" y="6356350"/>
            <a:ext cx="2743200" cy="365125"/>
          </a:xfrm>
          <a:prstGeom prst="rect">
            <a:avLst/>
          </a:prstGeom>
        </p:spPr>
        <p:txBody>
          <a:bodyPr/>
          <a:lstStyle/>
          <a:p>
            <a:fld id="{4FD9D9CB-0FF9-4C19-BD39-4178265EE573}" type="datetimeFigureOut">
              <a:rPr lang="en-US" smtClean="0"/>
              <a:t>2/12/2020</a:t>
            </a:fld>
            <a:endParaRPr lang="en-US" dirty="0"/>
          </a:p>
        </p:txBody>
      </p:sp>
      <p:sp>
        <p:nvSpPr>
          <p:cNvPr id="6" name="Footer Placeholder 5">
            <a:extLst>
              <a:ext uri="{FF2B5EF4-FFF2-40B4-BE49-F238E27FC236}">
                <a16:creationId xmlns:a16="http://schemas.microsoft.com/office/drawing/2014/main" id="{E9720053-CB67-457F-A6D3-B97BE0BC7D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A549017-E711-42E5-9488-C8C95EF97D20}"/>
              </a:ext>
            </a:extLst>
          </p:cNvPr>
          <p:cNvSpPr>
            <a:spLocks noGrp="1"/>
          </p:cNvSpPr>
          <p:nvPr>
            <p:ph type="sldNum" sz="quarter" idx="12"/>
          </p:nvPr>
        </p:nvSpPr>
        <p:spPr>
          <a:xfrm>
            <a:off x="8610600" y="6356350"/>
            <a:ext cx="2743200" cy="365125"/>
          </a:xfrm>
          <a:prstGeom prst="rect">
            <a:avLst/>
          </a:prstGeom>
        </p:spPr>
        <p:txBody>
          <a:bodyPr/>
          <a:lstStyle/>
          <a:p>
            <a:fld id="{ABD685B2-1C89-457D-8B07-4492C9194242}" type="slidenum">
              <a:rPr lang="en-US" smtClean="0"/>
              <a:t>‹#›</a:t>
            </a:fld>
            <a:endParaRPr lang="en-US" dirty="0"/>
          </a:p>
        </p:txBody>
      </p:sp>
    </p:spTree>
    <p:extLst>
      <p:ext uri="{BB962C8B-B14F-4D97-AF65-F5344CB8AC3E}">
        <p14:creationId xmlns:p14="http://schemas.microsoft.com/office/powerpoint/2010/main" val="92903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1">
                <a:lumMod val="5000"/>
                <a:lumOff val="95000"/>
              </a:schemeClr>
            </a:gs>
            <a:gs pos="88000">
              <a:schemeClr val="accent1">
                <a:lumMod val="45000"/>
                <a:lumOff val="55000"/>
              </a:schemeClr>
            </a:gs>
            <a:gs pos="100000">
              <a:schemeClr val="accent1">
                <a:lumMod val="45000"/>
                <a:lumOff val="55000"/>
              </a:schemeClr>
            </a:gs>
            <a:gs pos="100000">
              <a:schemeClr val="accent1">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F648-457D-42F6-9B07-D030D124D2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9ED09-A6B2-4B78-8450-F048CC057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BB0A726D-4BF8-4BD4-8CD3-DD02CC327700}"/>
              </a:ext>
            </a:extLst>
          </p:cNvPr>
          <p:cNvSpPr txBox="1">
            <a:spLocks/>
          </p:cNvSpPr>
          <p:nvPr userDrawn="1"/>
        </p:nvSpPr>
        <p:spPr>
          <a:xfrm>
            <a:off x="7039987" y="93579"/>
            <a:ext cx="7315200" cy="365125"/>
          </a:xfrm>
          <a:prstGeom prst="rect">
            <a:avLst/>
          </a:prstGeom>
        </p:spPr>
        <p:txBody>
          <a:bodyPr/>
          <a:lstStyle>
            <a:defPPr>
              <a:defRPr lang="en-US"/>
            </a:defPPr>
            <a:lvl1pPr marL="0" algn="l" defTabSz="914400" rtl="0" eaLnBrk="1" latinLnBrk="0" hangingPunct="1">
              <a:defRPr sz="2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a:t>Programme de formation sur </a:t>
            </a:r>
            <a:br>
              <a:rPr lang="en-US" sz="2000"/>
            </a:br>
            <a:r>
              <a:rPr lang="en-US" sz="2000"/>
              <a:t>le test rapide du VIH au point de service</a:t>
            </a:r>
            <a:endParaRPr lang="en-US" sz="2000" dirty="0"/>
          </a:p>
        </p:txBody>
      </p:sp>
      <p:pic>
        <p:nvPicPr>
          <p:cNvPr id="8" name="Picture 7">
            <a:extLst>
              <a:ext uri="{FF2B5EF4-FFF2-40B4-BE49-F238E27FC236}">
                <a16:creationId xmlns:a16="http://schemas.microsoft.com/office/drawing/2014/main" id="{1B3D5A57-209D-43E2-A8DE-D6BA60AF4C6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183817" y="99537"/>
            <a:ext cx="737381" cy="737381"/>
          </a:xfrm>
          <a:prstGeom prst="rect">
            <a:avLst/>
          </a:prstGeom>
        </p:spPr>
      </p:pic>
      <p:sp>
        <p:nvSpPr>
          <p:cNvPr id="9" name="Slide Number Placeholder 5">
            <a:extLst>
              <a:ext uri="{FF2B5EF4-FFF2-40B4-BE49-F238E27FC236}">
                <a16:creationId xmlns:a16="http://schemas.microsoft.com/office/drawing/2014/main" id="{2E8C6C0B-4AD0-4A2C-894E-705EECAE1761}"/>
              </a:ext>
            </a:extLst>
          </p:cNvPr>
          <p:cNvSpPr>
            <a:spLocks noGrp="1"/>
          </p:cNvSpPr>
          <p:nvPr>
            <p:ph type="sldNum" sz="quarter" idx="4"/>
          </p:nvPr>
        </p:nvSpPr>
        <p:spPr>
          <a:xfrm>
            <a:off x="0" y="6492875"/>
            <a:ext cx="5176911" cy="365125"/>
          </a:xfrm>
          <a:prstGeom prst="rect">
            <a:avLst/>
          </a:prstGeom>
        </p:spPr>
        <p:txBody>
          <a:bodyPr/>
          <a:lstStyle>
            <a:lvl1pPr>
              <a:defRPr sz="1800">
                <a:solidFill>
                  <a:schemeClr val="bg2">
                    <a:lumMod val="50000"/>
                  </a:schemeClr>
                </a:solidFill>
              </a:defRPr>
            </a:lvl1pPr>
          </a:lstStyle>
          <a:p>
            <a:r>
              <a:rPr lang="en-US" dirty="0"/>
              <a:t>AIDS Bureau, Ministry of Health and Long Term Care</a:t>
            </a:r>
          </a:p>
        </p:txBody>
      </p:sp>
    </p:spTree>
    <p:extLst>
      <p:ext uri="{BB962C8B-B14F-4D97-AF65-F5344CB8AC3E}">
        <p14:creationId xmlns:p14="http://schemas.microsoft.com/office/powerpoint/2010/main" val="295610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6AB31-6799-49C8-ADE4-7C3E67E8B6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237DC3-BA90-41B2-88B2-EF6EB10569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59F0B-1EBC-4D26-9958-A4405FA2E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35D53-4F16-4ACE-8382-73FFCA8BCEED}" type="datetimeFigureOut">
              <a:rPr lang="en-US" smtClean="0"/>
              <a:t>2/12/2020</a:t>
            </a:fld>
            <a:endParaRPr lang="en-US" dirty="0"/>
          </a:p>
        </p:txBody>
      </p:sp>
      <p:sp>
        <p:nvSpPr>
          <p:cNvPr id="5" name="Footer Placeholder 4">
            <a:extLst>
              <a:ext uri="{FF2B5EF4-FFF2-40B4-BE49-F238E27FC236}">
                <a16:creationId xmlns:a16="http://schemas.microsoft.com/office/drawing/2014/main" id="{1BA7053D-A32D-4B47-9A99-B7536F88CA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2058D69-2407-4ABE-93AC-4CA10A82E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605F0-248A-4479-A9E8-D44541D8653D}" type="slidenum">
              <a:rPr lang="en-US" smtClean="0"/>
              <a:t>‹#›</a:t>
            </a:fld>
            <a:endParaRPr lang="en-US" dirty="0"/>
          </a:p>
        </p:txBody>
      </p:sp>
    </p:spTree>
    <p:extLst>
      <p:ext uri="{BB962C8B-B14F-4D97-AF65-F5344CB8AC3E}">
        <p14:creationId xmlns:p14="http://schemas.microsoft.com/office/powerpoint/2010/main" val="994303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16997" y="1207062"/>
            <a:ext cx="10874260" cy="1029994"/>
          </a:xfrm>
        </p:spPr>
        <p:txBody>
          <a:bodyPr>
            <a:normAutofit fontScale="90000"/>
          </a:bodyPr>
          <a:lstStyle/>
          <a:p>
            <a:pPr>
              <a:spcAft>
                <a:spcPts val="1800"/>
              </a:spcAft>
              <a:buClr>
                <a:srgbClr val="4A66AC"/>
              </a:buClr>
            </a:pPr>
            <a:r>
              <a:rPr lang="fr-CA" noProof="0" dirty="0"/>
              <a:t>À la fin de cette unité, vous serez en mesure de :</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92819" y="2409778"/>
            <a:ext cx="9896023" cy="4231654"/>
          </a:xfrm>
        </p:spPr>
        <p:txBody>
          <a:bodyPr>
            <a:normAutofit fontScale="92500" lnSpcReduction="20000"/>
          </a:bodyPr>
          <a:lstStyle/>
          <a:p>
            <a:pPr algn="ctr">
              <a:buClr>
                <a:srgbClr val="4A66AC"/>
              </a:buClr>
            </a:pPr>
            <a:r>
              <a:rPr lang="fr-CA" b="1" noProof="0" dirty="0"/>
              <a:t>POUR L’UTILISATION DU FORMULAIRE DE DÉPISTAGE ANONYME</a:t>
            </a:r>
          </a:p>
          <a:p>
            <a:pPr marL="342900" lvl="0" indent="-342900">
              <a:lnSpc>
                <a:spcPct val="110000"/>
              </a:lnSpc>
              <a:spcBef>
                <a:spcPts val="1800"/>
              </a:spcBef>
              <a:buClr>
                <a:srgbClr val="4A66AC"/>
              </a:buClr>
              <a:buFont typeface="Wingdings" panose="05000000000000000000" pitchFamily="2" charset="2"/>
              <a:buChar char="v"/>
            </a:pPr>
            <a:r>
              <a:rPr lang="fr-CA" noProof="0" dirty="0"/>
              <a:t>Remplir avec précision les formulaires que vous soumettrez aux Laboratoires de Santé publique Ontario (LSPO) concernant les résultats de dépistage rapide du VIH au point de service et la demande de dépistages du VIH additionnels </a:t>
            </a:r>
          </a:p>
          <a:p>
            <a:pPr marL="342900" lvl="0" indent="-342900">
              <a:lnSpc>
                <a:spcPct val="110000"/>
              </a:lnSpc>
              <a:buClr>
                <a:srgbClr val="4A66AC"/>
              </a:buClr>
              <a:buFont typeface="Wingdings" panose="05000000000000000000" pitchFamily="2" charset="2"/>
              <a:buChar char="v"/>
            </a:pPr>
            <a:r>
              <a:rPr lang="fr-CA" noProof="0" dirty="0"/>
              <a:t>Utiliser les autocollants fournis par le ministère de la Santé pour notifier le LSPO des résultats de dépistage rapide du VIH et pour demander des dépistages additionnels en laboratoire</a:t>
            </a:r>
          </a:p>
          <a:p>
            <a:pPr marL="342900" lvl="0" indent="-342900">
              <a:lnSpc>
                <a:spcPct val="110000"/>
              </a:lnSpc>
              <a:buClr>
                <a:srgbClr val="4A66AC"/>
              </a:buClr>
              <a:buFont typeface="Wingdings" panose="05000000000000000000" pitchFamily="2" charset="2"/>
              <a:buChar char="v"/>
            </a:pPr>
            <a:r>
              <a:rPr lang="fr-CA" noProof="0" dirty="0"/>
              <a:t>Remplir le registre quotidien afin de maintenir la qualité du dépistage dans votre site</a:t>
            </a:r>
          </a:p>
          <a:p>
            <a:pPr marL="342900" lvl="0" indent="-342900">
              <a:lnSpc>
                <a:spcPct val="110000"/>
              </a:lnSpc>
              <a:buClr>
                <a:srgbClr val="4A66AC"/>
              </a:buClr>
              <a:buFont typeface="Wingdings" panose="05000000000000000000" pitchFamily="2" charset="2"/>
              <a:buChar char="v"/>
            </a:pPr>
            <a:r>
              <a:rPr lang="fr-CA" noProof="0" dirty="0"/>
              <a:t>Utiliser les registres pour repérer le résultat d’</a:t>
            </a:r>
            <a:r>
              <a:rPr lang="fr-CA" noProof="0" dirty="0" err="1"/>
              <a:t>un-e</a:t>
            </a:r>
            <a:r>
              <a:rPr lang="fr-CA" noProof="0" dirty="0"/>
              <a:t> </a:t>
            </a:r>
            <a:r>
              <a:rPr lang="fr-CA" noProof="0" dirty="0" err="1"/>
              <a:t>client-e</a:t>
            </a:r>
            <a:r>
              <a:rPr lang="fr-CA" noProof="0" dirty="0"/>
              <a:t> qui a égaré son numéro de suivi</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E20532-DC6F-4F8B-8A12-ED34D366F31C}"/>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378820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Numéro d’identification perdu </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173167" y="2873310"/>
            <a:ext cx="7732294" cy="4223229"/>
          </a:xfrm>
        </p:spPr>
        <p:txBody>
          <a:bodyPr>
            <a:normAutofit/>
          </a:bodyPr>
          <a:lstStyle/>
          <a:p>
            <a:pPr>
              <a:spcBef>
                <a:spcPts val="800"/>
              </a:spcBef>
              <a:buClr>
                <a:srgbClr val="4A66AC"/>
              </a:buClr>
            </a:pPr>
            <a:r>
              <a:rPr lang="fr-CA" sz="2200" noProof="0" dirty="0">
                <a:solidFill>
                  <a:srgbClr val="23321D"/>
                </a:solidFill>
              </a:rPr>
              <a:t>Si le numéro d’identification a été perdu :</a:t>
            </a:r>
          </a:p>
          <a:p>
            <a:pPr marL="342900" indent="-342900">
              <a:spcBef>
                <a:spcPts val="800"/>
              </a:spcBef>
              <a:buClr>
                <a:srgbClr val="4A66AC"/>
              </a:buClr>
              <a:buFont typeface="Wingdings" panose="05000000000000000000" pitchFamily="2" charset="2"/>
              <a:buChar char="v"/>
            </a:pPr>
            <a:r>
              <a:rPr lang="fr-CA" sz="2200" noProof="0" dirty="0">
                <a:solidFill>
                  <a:srgbClr val="23321D"/>
                </a:solidFill>
              </a:rPr>
              <a:t>Encouragez le/la </a:t>
            </a:r>
            <a:r>
              <a:rPr lang="fr-CA" sz="2200" noProof="0" dirty="0" err="1">
                <a:solidFill>
                  <a:srgbClr val="23321D"/>
                </a:solidFill>
              </a:rPr>
              <a:t>client-e</a:t>
            </a:r>
            <a:r>
              <a:rPr lang="fr-CA" sz="2200" noProof="0" dirty="0">
                <a:solidFill>
                  <a:srgbClr val="23321D"/>
                </a:solidFill>
              </a:rPr>
              <a:t> à revenir chercher son résultat même s’il ou elle perd sa carte et son numéro. </a:t>
            </a:r>
          </a:p>
          <a:p>
            <a:pPr marL="342900" indent="-342900">
              <a:spcBef>
                <a:spcPts val="800"/>
              </a:spcBef>
              <a:buClr>
                <a:srgbClr val="4A66AC"/>
              </a:buClr>
              <a:buFont typeface="Wingdings" panose="05000000000000000000" pitchFamily="2" charset="2"/>
              <a:buChar char="v"/>
            </a:pPr>
            <a:r>
              <a:rPr lang="fr-CA" sz="2200" noProof="0" dirty="0">
                <a:solidFill>
                  <a:srgbClr val="23321D"/>
                </a:solidFill>
              </a:rPr>
              <a:t>Vous pouvez utiliser le registre quotidien de la date du dépistage et parcourir les dossiers anonymes de cette journée pour vérifier si les renseignements et facteurs de risque correspondent à ceux du ou de la </a:t>
            </a:r>
            <a:r>
              <a:rPr lang="fr-CA" sz="2200" noProof="0" dirty="0" err="1">
                <a:solidFill>
                  <a:srgbClr val="23321D"/>
                </a:solidFill>
              </a:rPr>
              <a:t>client-e</a:t>
            </a:r>
            <a:r>
              <a:rPr lang="fr-CA" sz="2200" noProof="0" dirty="0">
                <a:solidFill>
                  <a:srgbClr val="23321D"/>
                </a:solidFill>
              </a:rPr>
              <a:t>.</a:t>
            </a:r>
          </a:p>
          <a:p>
            <a:pPr marL="342900" indent="-342900">
              <a:spcBef>
                <a:spcPts val="800"/>
              </a:spcBef>
              <a:buClr>
                <a:srgbClr val="4A66AC"/>
              </a:buClr>
              <a:buFont typeface="Wingdings" panose="05000000000000000000" pitchFamily="2" charset="2"/>
              <a:buChar char="v"/>
            </a:pPr>
            <a:r>
              <a:rPr lang="fr-CA" sz="2200" noProof="0" dirty="0">
                <a:solidFill>
                  <a:srgbClr val="23321D"/>
                </a:solidFill>
              </a:rPr>
              <a:t>Les </a:t>
            </a:r>
            <a:r>
              <a:rPr lang="fr-CA" sz="2200" noProof="0" dirty="0" err="1">
                <a:solidFill>
                  <a:srgbClr val="23321D"/>
                </a:solidFill>
              </a:rPr>
              <a:t>client-es</a:t>
            </a:r>
            <a:r>
              <a:rPr lang="fr-CA" sz="2200" noProof="0" dirty="0">
                <a:solidFill>
                  <a:srgbClr val="23321D"/>
                </a:solidFill>
              </a:rPr>
              <a:t> qui craignent de perdre leur numéro peuvent vous donner un mot de code à noter dans ce dossier anonyme, pour confirmer que vous avez le bon dossier si vous le cherchez!</a:t>
            </a:r>
            <a:endParaRPr lang="fr-CA" sz="2200" noProof="0" dirty="0"/>
          </a:p>
          <a:p>
            <a:pPr>
              <a:spcBef>
                <a:spcPts val="800"/>
              </a:spcBef>
              <a:buClr>
                <a:srgbClr val="4A66AC"/>
              </a:buClr>
            </a:pPr>
            <a:endParaRPr lang="fr-CA" sz="2000" noProof="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617" y="139148"/>
            <a:ext cx="6858000" cy="6858000"/>
          </a:xfrm>
          <a:prstGeom prst="rect">
            <a:avLst/>
          </a:prstGeom>
        </p:spPr>
      </p:pic>
      <p:sp>
        <p:nvSpPr>
          <p:cNvPr id="9" name="TextBox 8">
            <a:extLst>
              <a:ext uri="{FF2B5EF4-FFF2-40B4-BE49-F238E27FC236}">
                <a16:creationId xmlns:a16="http://schemas.microsoft.com/office/drawing/2014/main" id="{7D87DAA1-1F94-480D-8C69-A91760E17B20}"/>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42724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30715" y="1308147"/>
            <a:ext cx="10494499" cy="762392"/>
          </a:xfrm>
        </p:spPr>
        <p:txBody>
          <a:bodyPr>
            <a:normAutofit/>
          </a:bodyPr>
          <a:lstStyle/>
          <a:p>
            <a:pPr>
              <a:spcAft>
                <a:spcPts val="1800"/>
              </a:spcAft>
              <a:buClr>
                <a:srgbClr val="4A66AC"/>
              </a:buClr>
            </a:pPr>
            <a:r>
              <a:rPr lang="fr-CA" noProof="0" dirty="0"/>
              <a:t>Scénarios de dépistage</a:t>
            </a:r>
            <a:endParaRPr lang="fr-CA" strike="sngStrike" noProof="0" dirty="0"/>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5" y="2209680"/>
            <a:ext cx="8866178" cy="4467472"/>
          </a:xfrm>
        </p:spPr>
        <p:txBody>
          <a:bodyPr>
            <a:normAutofit fontScale="85000" lnSpcReduction="10000"/>
          </a:bodyPr>
          <a:lstStyle/>
          <a:p>
            <a:pPr>
              <a:spcBef>
                <a:spcPts val="0"/>
              </a:spcBef>
              <a:spcAft>
                <a:spcPts val="1800"/>
              </a:spcAft>
              <a:buClr>
                <a:srgbClr val="4A66AC"/>
              </a:buClr>
            </a:pPr>
            <a:r>
              <a:rPr lang="fr-CA" noProof="0" dirty="0"/>
              <a:t>Voici quelques </a:t>
            </a:r>
            <a:r>
              <a:rPr lang="fr-CA" noProof="0"/>
              <a:t>scénarios de dépistage que </a:t>
            </a:r>
            <a:r>
              <a:rPr lang="fr-CA" noProof="0" dirty="0"/>
              <a:t>vous </a:t>
            </a:r>
            <a:r>
              <a:rPr lang="fr-CA" noProof="0"/>
              <a:t>rencontrerez </a:t>
            </a:r>
            <a:r>
              <a:rPr lang="fr-CA"/>
              <a:t>avec vos </a:t>
            </a:r>
            <a:r>
              <a:rPr lang="fr-CA" noProof="0"/>
              <a:t>client-es </a:t>
            </a:r>
            <a:r>
              <a:rPr lang="fr-CA" noProof="0" dirty="0"/>
              <a:t>: </a:t>
            </a:r>
            <a:endParaRPr lang="fr-CA" strike="sngStrike" noProof="0" dirty="0"/>
          </a:p>
          <a:p>
            <a:pPr marL="457200" indent="-457200">
              <a:spcBef>
                <a:spcPts val="0"/>
              </a:spcBef>
              <a:spcAft>
                <a:spcPts val="1800"/>
              </a:spcAft>
              <a:buClr>
                <a:srgbClr val="4A66AC"/>
              </a:buClr>
              <a:buFont typeface="+mj-lt"/>
              <a:buAutoNum type="arabicParenR"/>
            </a:pPr>
            <a:r>
              <a:rPr lang="fr-CA" noProof="0" dirty="0"/>
              <a:t>Votre </a:t>
            </a:r>
            <a:r>
              <a:rPr lang="fr-CA" noProof="0" dirty="0" err="1"/>
              <a:t>client-e</a:t>
            </a:r>
            <a:r>
              <a:rPr lang="fr-CA" noProof="0" dirty="0"/>
              <a:t> demande un dépistage standard (vous ne </a:t>
            </a:r>
            <a:r>
              <a:rPr lang="fr-CA" noProof="0"/>
              <a:t>faites donc pas </a:t>
            </a:r>
            <a:r>
              <a:rPr lang="fr-CA" noProof="0" dirty="0"/>
              <a:t>de </a:t>
            </a:r>
            <a:r>
              <a:rPr lang="fr-CA" noProof="0"/>
              <a:t>dépistage rapide).</a:t>
            </a:r>
            <a:endParaRPr lang="fr-CA" noProof="0" dirty="0"/>
          </a:p>
          <a:p>
            <a:pPr marL="457200" indent="-457200">
              <a:spcBef>
                <a:spcPts val="0"/>
              </a:spcBef>
              <a:spcAft>
                <a:spcPts val="1800"/>
              </a:spcAft>
              <a:buClr>
                <a:srgbClr val="4A66AC"/>
              </a:buClr>
              <a:buFont typeface="+mj-lt"/>
              <a:buAutoNum type="arabicParenR"/>
            </a:pPr>
            <a:r>
              <a:rPr lang="fr-CA" noProof="0"/>
              <a:t>Vous </a:t>
            </a:r>
            <a:r>
              <a:rPr lang="fr-CA" noProof="0" dirty="0"/>
              <a:t>effectuez un dépistage rapide au point de service; le résultat est non réactif </a:t>
            </a:r>
            <a:r>
              <a:rPr lang="fr-CA" noProof="0"/>
              <a:t>et le/la client-e n’est pas dans la </a:t>
            </a:r>
            <a:r>
              <a:rPr lang="fr-CA" noProof="0" dirty="0"/>
              <a:t>période fenêtre</a:t>
            </a:r>
            <a:r>
              <a:rPr lang="fr-CA" noProof="0" dirty="0">
                <a:solidFill>
                  <a:srgbClr val="23321D"/>
                </a:solidFill>
              </a:rPr>
              <a:t>. </a:t>
            </a:r>
          </a:p>
          <a:p>
            <a:pPr marL="457200" indent="-457200">
              <a:spcBef>
                <a:spcPts val="0"/>
              </a:spcBef>
              <a:spcAft>
                <a:spcPts val="1800"/>
              </a:spcAft>
              <a:buClr>
                <a:srgbClr val="4A66AC"/>
              </a:buClr>
              <a:buFont typeface="+mj-lt"/>
              <a:buAutoNum type="arabicParenR"/>
            </a:pPr>
            <a:r>
              <a:rPr lang="fr-CA" noProof="0" dirty="0"/>
              <a:t>Vous effectuez un dépistage rapide au point de service; le résultat est non réactif. Toutefois, le ou la </a:t>
            </a:r>
            <a:r>
              <a:rPr lang="fr-CA" noProof="0" dirty="0" err="1"/>
              <a:t>client-e</a:t>
            </a:r>
            <a:r>
              <a:rPr lang="fr-CA" noProof="0" dirty="0"/>
              <a:t> vient d’une population prioritaire et a eu très récemment une exposition à risque élevé (dans les 2 à </a:t>
            </a:r>
            <a:r>
              <a:rPr lang="fr-CA" noProof="0"/>
              <a:t>4 semaines précédentes), </a:t>
            </a:r>
            <a:r>
              <a:rPr lang="fr-CA" noProof="0" dirty="0"/>
              <a:t>ou il/elle présente des signes d’infection à </a:t>
            </a:r>
            <a:r>
              <a:rPr lang="fr-CA" noProof="0"/>
              <a:t>VIH aiguë.</a:t>
            </a:r>
            <a:endParaRPr lang="fr-CA" noProof="0" dirty="0"/>
          </a:p>
          <a:p>
            <a:pPr marL="457200" indent="-457200">
              <a:spcBef>
                <a:spcPts val="0"/>
              </a:spcBef>
              <a:spcAft>
                <a:spcPts val="1800"/>
              </a:spcAft>
              <a:buClr>
                <a:srgbClr val="4A66AC"/>
              </a:buClr>
              <a:buFont typeface="+mj-lt"/>
              <a:buAutoNum type="arabicParenR"/>
            </a:pPr>
            <a:r>
              <a:rPr lang="fr-CA" noProof="0" dirty="0"/>
              <a:t>Vous effectuez un dépistage rapide au point de service; le résultat est réactif. </a:t>
            </a:r>
          </a:p>
          <a:p>
            <a:pPr marL="457200" indent="-457200">
              <a:spcBef>
                <a:spcPts val="0"/>
              </a:spcBef>
              <a:spcAft>
                <a:spcPts val="1800"/>
              </a:spcAft>
              <a:buClr>
                <a:srgbClr val="4A66AC"/>
              </a:buClr>
              <a:buFont typeface="+mj-lt"/>
              <a:buAutoNum type="arabicParenR"/>
            </a:pPr>
            <a:r>
              <a:rPr lang="fr-CA" noProof="0" dirty="0"/>
              <a:t>Votre </a:t>
            </a:r>
            <a:r>
              <a:rPr lang="fr-CA" noProof="0" err="1"/>
              <a:t>client-e</a:t>
            </a:r>
            <a:r>
              <a:rPr lang="fr-CA" noProof="0"/>
              <a:t> reçoit deux </a:t>
            </a:r>
            <a:r>
              <a:rPr lang="fr-CA" noProof="0" dirty="0"/>
              <a:t>résultats non valides au dépistage au point de service; vous soumettez un prélèvement pour analyse en laboratoire.</a:t>
            </a:r>
            <a:endParaRPr lang="fr-CA" b="1" noProof="0" dirty="0">
              <a:solidFill>
                <a:srgbClr val="4A66AC"/>
              </a:solidFill>
            </a:endParaRPr>
          </a:p>
          <a:p>
            <a:pPr>
              <a:spcBef>
                <a:spcPts val="0"/>
              </a:spcBef>
              <a:spcAft>
                <a:spcPts val="1800"/>
              </a:spcAft>
              <a:buClr>
                <a:srgbClr val="4A66AC"/>
              </a:buClr>
            </a:pPr>
            <a:endParaRPr lang="fr-CA" noProof="0" dirty="0"/>
          </a:p>
          <a:p>
            <a:pPr lvl="1" algn="l">
              <a:spcBef>
                <a:spcPts val="800"/>
              </a:spcBef>
              <a:buClr>
                <a:srgbClr val="4A66AC"/>
              </a:buClr>
            </a:pPr>
            <a:endParaRPr lang="fr-CA" sz="22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20446" y="2753834"/>
            <a:ext cx="2092840" cy="2092840"/>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905461" y="3317359"/>
            <a:ext cx="1105786" cy="1105786"/>
          </a:xfrm>
          <a:prstGeom prst="rect">
            <a:avLst/>
          </a:prstGeom>
        </p:spPr>
      </p:pic>
      <p:sp>
        <p:nvSpPr>
          <p:cNvPr id="9" name="TextBox 8">
            <a:extLst>
              <a:ext uri="{FF2B5EF4-FFF2-40B4-BE49-F238E27FC236}">
                <a16:creationId xmlns:a16="http://schemas.microsoft.com/office/drawing/2014/main" id="{E46B7BCC-E818-4449-9BDD-6C3495A26DFE}"/>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3851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6399" y="1310419"/>
            <a:ext cx="10494499" cy="762392"/>
          </a:xfrm>
        </p:spPr>
        <p:txBody>
          <a:bodyPr>
            <a:normAutofit/>
          </a:bodyPr>
          <a:lstStyle/>
          <a:p>
            <a:pPr>
              <a:spcAft>
                <a:spcPts val="1800"/>
              </a:spcAft>
              <a:buClr>
                <a:srgbClr val="4A66AC"/>
              </a:buClr>
            </a:pPr>
            <a:r>
              <a:rPr lang="fr-CA" noProof="0" dirty="0"/>
              <a:t>1) Dépistage standard</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776399" y="2365199"/>
            <a:ext cx="8238857" cy="2836332"/>
          </a:xfrm>
        </p:spPr>
        <p:txBody>
          <a:bodyPr>
            <a:normAutofit fontScale="92500" lnSpcReduction="20000"/>
          </a:bodyPr>
          <a:lstStyle/>
          <a:p>
            <a:pPr>
              <a:spcBef>
                <a:spcPts val="800"/>
              </a:spcBef>
              <a:spcAft>
                <a:spcPts val="1200"/>
              </a:spcAft>
              <a:buClr>
                <a:srgbClr val="4A66AC"/>
              </a:buClr>
            </a:pPr>
            <a:r>
              <a:rPr lang="fr-CA" sz="2200" noProof="0" dirty="0" err="1"/>
              <a:t>Certain-es</a:t>
            </a:r>
            <a:r>
              <a:rPr lang="fr-CA" sz="2200" noProof="0" dirty="0"/>
              <a:t> </a:t>
            </a:r>
            <a:r>
              <a:rPr lang="fr-CA" sz="2200" noProof="0" dirty="0" err="1"/>
              <a:t>client-es</a:t>
            </a:r>
            <a:r>
              <a:rPr lang="fr-CA" sz="2200" noProof="0" dirty="0"/>
              <a:t> choisiront un dépistage standard plutôt que rapide. Après counseling et consentement :</a:t>
            </a:r>
          </a:p>
          <a:p>
            <a:pPr marL="342900" indent="-342900">
              <a:spcBef>
                <a:spcPts val="800"/>
              </a:spcBef>
              <a:spcAft>
                <a:spcPts val="1200"/>
              </a:spcAft>
              <a:buClr>
                <a:srgbClr val="4A66AC"/>
              </a:buClr>
              <a:buFont typeface="Wingdings" panose="05000000000000000000" pitchFamily="2" charset="2"/>
              <a:buChar char="v"/>
            </a:pPr>
            <a:r>
              <a:rPr lang="fr-CA" sz="2200" dirty="0"/>
              <a:t>Prélevez un échantillon de sang dans un tube (bouchon de couleur rouge) et étiquetez-le</a:t>
            </a:r>
          </a:p>
          <a:p>
            <a:pPr marL="342900" indent="-342900">
              <a:spcBef>
                <a:spcPts val="800"/>
              </a:spcBef>
              <a:spcAft>
                <a:spcPts val="1200"/>
              </a:spcAft>
              <a:buClr>
                <a:srgbClr val="4A66AC"/>
              </a:buClr>
              <a:buFont typeface="Wingdings" panose="05000000000000000000" pitchFamily="2" charset="2"/>
              <a:buChar char="v"/>
            </a:pPr>
            <a:r>
              <a:rPr lang="fr-CA" sz="2200" noProof="0" dirty="0" smtClean="0"/>
              <a:t>Remplissez </a:t>
            </a:r>
            <a:r>
              <a:rPr lang="fr-CA" sz="2200" noProof="0" dirty="0"/>
              <a:t>dûment le formulaire</a:t>
            </a:r>
          </a:p>
          <a:p>
            <a:pPr marL="342900" indent="-342900">
              <a:spcBef>
                <a:spcPts val="800"/>
              </a:spcBef>
              <a:spcAft>
                <a:spcPts val="1200"/>
              </a:spcAft>
              <a:buClr>
                <a:srgbClr val="4A66AC"/>
              </a:buClr>
              <a:buFont typeface="Wingdings" panose="05000000000000000000" pitchFamily="2" charset="2"/>
              <a:buChar char="v"/>
            </a:pPr>
            <a:r>
              <a:rPr lang="fr-CA" sz="2200" noProof="0" dirty="0"/>
              <a:t>Assurez-vous que le code d’identification et la date sur l’échantillon correspondent à ceux sur le formulaire (les deux identificateurs doivent être identiques sur l’échantillon et sur le formulaire)</a:t>
            </a:r>
          </a:p>
          <a:p>
            <a:pPr>
              <a:spcBef>
                <a:spcPts val="800"/>
              </a:spcBef>
              <a:buClr>
                <a:srgbClr val="4A66AC"/>
              </a:buClr>
            </a:pPr>
            <a:endParaRPr lang="fr-CA" sz="26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76399" y="4931185"/>
            <a:ext cx="11291777" cy="1723549"/>
          </a:xfrm>
          <a:prstGeom prst="rect">
            <a:avLst/>
          </a:prstGeom>
          <a:noFill/>
        </p:spPr>
        <p:txBody>
          <a:bodyPr wrap="square" rtlCol="0">
            <a:spAutoFit/>
          </a:bodyPr>
          <a:lstStyle/>
          <a:p>
            <a:pPr marL="342900" indent="-342900">
              <a:buClr>
                <a:srgbClr val="4A66AC"/>
              </a:buClr>
              <a:buFont typeface="Wingdings" panose="05000000000000000000" pitchFamily="2" charset="2"/>
              <a:buChar char="v"/>
            </a:pPr>
            <a:r>
              <a:rPr lang="en-US" sz="2200"/>
              <a:t>Soumettez l’échantillon et la réquisition; créez une entrée pour ce dépistage dans le registre quotidien</a:t>
            </a:r>
            <a:endParaRPr lang="en-US" sz="2200" dirty="0"/>
          </a:p>
          <a:p>
            <a:endParaRPr lang="en-US" sz="2200" b="1" dirty="0">
              <a:solidFill>
                <a:srgbClr val="4A66AC"/>
              </a:solidFill>
            </a:endParaRPr>
          </a:p>
          <a:p>
            <a:r>
              <a:rPr lang="en-US" sz="2200" b="1">
                <a:solidFill>
                  <a:srgbClr val="4A66AC"/>
                </a:solidFill>
              </a:rPr>
              <a:t>Fixez un rendez-vous avec le/la client-e dans environ une semaine pour lui donner son résultat. </a:t>
            </a:r>
            <a:endParaRPr lang="en-US" sz="2200" b="1" dirty="0">
              <a:solidFill>
                <a:srgbClr val="4A66AC"/>
              </a:solidFill>
            </a:endParaRPr>
          </a:p>
          <a:p>
            <a:endParaRPr lang="en-CA"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sp>
        <p:nvSpPr>
          <p:cNvPr id="9" name="TextBox 8"/>
          <p:cNvSpPr txBox="1"/>
          <p:nvPr/>
        </p:nvSpPr>
        <p:spPr>
          <a:xfrm>
            <a:off x="9242127" y="4288764"/>
            <a:ext cx="2369651" cy="707886"/>
          </a:xfrm>
          <a:prstGeom prst="rect">
            <a:avLst/>
          </a:prstGeom>
          <a:noFill/>
        </p:spPr>
        <p:txBody>
          <a:bodyPr wrap="square" rtlCol="0">
            <a:spAutoFit/>
          </a:bodyPr>
          <a:lstStyle/>
          <a:p>
            <a:r>
              <a:rPr lang="en-US" sz="2000" b="1">
                <a:solidFill>
                  <a:srgbClr val="4A66AC"/>
                </a:solidFill>
              </a:rPr>
              <a:t>Aucun autocollant nécessaire</a:t>
            </a:r>
            <a:endParaRPr lang="en-CA" sz="2000" b="1" dirty="0">
              <a:solidFill>
                <a:srgbClr val="4A66AC"/>
              </a:solidFill>
            </a:endParaRPr>
          </a:p>
        </p:txBody>
      </p:sp>
      <p:sp>
        <p:nvSpPr>
          <p:cNvPr id="14" name="TextBox 13">
            <a:extLst>
              <a:ext uri="{FF2B5EF4-FFF2-40B4-BE49-F238E27FC236}">
                <a16:creationId xmlns:a16="http://schemas.microsoft.com/office/drawing/2014/main" id="{9FA5C6A3-60F3-44AD-826A-CD7D115A5E7F}"/>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317202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2) Résultat non réactif </a:t>
            </a:r>
            <a:r>
              <a:rPr lang="fr-CA" noProof="0"/>
              <a:t>au DPS</a:t>
            </a:r>
            <a:endParaRPr lang="fr-CA" noProof="0" dirty="0"/>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788430" y="2744787"/>
            <a:ext cx="8238857" cy="3391787"/>
          </a:xfrm>
        </p:spPr>
        <p:txBody>
          <a:bodyPr>
            <a:normAutofit fontScale="85000" lnSpcReduction="20000"/>
          </a:bodyPr>
          <a:lstStyle/>
          <a:p>
            <a:pPr>
              <a:spcBef>
                <a:spcPts val="800"/>
              </a:spcBef>
              <a:spcAft>
                <a:spcPts val="1200"/>
              </a:spcAft>
              <a:buClr>
                <a:srgbClr val="4A66AC"/>
              </a:buClr>
            </a:pPr>
            <a:r>
              <a:rPr lang="fr-CA" sz="2200" noProof="0" dirty="0"/>
              <a:t>Après counseling et consentement :</a:t>
            </a:r>
          </a:p>
          <a:p>
            <a:pPr marL="342900" indent="-342900">
              <a:spcBef>
                <a:spcPts val="800"/>
              </a:spcBef>
              <a:spcAft>
                <a:spcPts val="1200"/>
              </a:spcAft>
              <a:buClr>
                <a:srgbClr val="4A66AC"/>
              </a:buClr>
              <a:buFont typeface="Wingdings" panose="05000000000000000000" pitchFamily="2" charset="2"/>
              <a:buChar char="v"/>
            </a:pPr>
            <a:r>
              <a:rPr lang="fr-CA" sz="2200" b="1" noProof="0" dirty="0"/>
              <a:t>Vous effectuez un dépistage au point de service; le résultat est non réactif et le/la </a:t>
            </a:r>
            <a:r>
              <a:rPr lang="fr-CA" sz="2200" b="1" noProof="0" dirty="0" err="1"/>
              <a:t>client-e</a:t>
            </a:r>
            <a:r>
              <a:rPr lang="fr-CA" sz="2200" b="1" noProof="0" dirty="0"/>
              <a:t> n’est pas dans la période fenêtre</a:t>
            </a:r>
          </a:p>
          <a:p>
            <a:pPr marL="342900" indent="-342900">
              <a:spcBef>
                <a:spcPts val="800"/>
              </a:spcBef>
              <a:spcAft>
                <a:spcPts val="1200"/>
              </a:spcAft>
              <a:buClr>
                <a:srgbClr val="4A66AC"/>
              </a:buClr>
              <a:buFont typeface="Wingdings" panose="05000000000000000000" pitchFamily="2" charset="2"/>
              <a:buChar char="v"/>
            </a:pPr>
            <a:r>
              <a:rPr lang="fr-CA" sz="2200" noProof="0" dirty="0"/>
              <a:t>Remplissez dûment le formulaire</a:t>
            </a:r>
            <a:r>
              <a:rPr lang="fr-CA" sz="2200" noProof="0"/>
              <a:t>; apposez-y </a:t>
            </a:r>
            <a:r>
              <a:rPr lang="fr-CA" sz="2200" noProof="0" dirty="0"/>
              <a:t>un autocollant VERT (« Non réactif »)</a:t>
            </a:r>
          </a:p>
          <a:p>
            <a:pPr marL="342900" indent="-342900">
              <a:spcBef>
                <a:spcPts val="800"/>
              </a:spcBef>
              <a:spcAft>
                <a:spcPts val="1200"/>
              </a:spcAft>
              <a:buClr>
                <a:srgbClr val="4A66AC"/>
              </a:buClr>
              <a:buFont typeface="Wingdings" panose="05000000000000000000" pitchFamily="2" charset="2"/>
              <a:buChar char="v"/>
            </a:pPr>
            <a:r>
              <a:rPr lang="fr-CA" sz="2200" noProof="0" dirty="0"/>
              <a:t>Soumettez la réquisition; créez une entrée pour ce dépistage dans le registre quotidien</a:t>
            </a:r>
          </a:p>
          <a:p>
            <a:pPr marL="342900" indent="-342900">
              <a:spcBef>
                <a:spcPts val="800"/>
              </a:spcBef>
              <a:spcAft>
                <a:spcPts val="1200"/>
              </a:spcAft>
              <a:buClr>
                <a:srgbClr val="4A66AC"/>
              </a:buClr>
              <a:buFont typeface="Wingdings" panose="05000000000000000000" pitchFamily="2" charset="2"/>
              <a:buChar char="v"/>
            </a:pPr>
            <a:r>
              <a:rPr lang="fr-CA" sz="2200" noProof="0" dirty="0"/>
              <a:t>Terminez le counseling post-test avec le/la </a:t>
            </a:r>
            <a:r>
              <a:rPr lang="fr-CA" sz="2200" noProof="0" dirty="0" err="1"/>
              <a:t>client-e</a:t>
            </a:r>
            <a:r>
              <a:rPr lang="fr-CA" sz="2200" noProof="0" dirty="0"/>
              <a:t>. Fournissez-lui des conseils sur le dépistage ultérieur (suivi pour une exposition à risque élevé ou dépistage </a:t>
            </a:r>
            <a:r>
              <a:rPr lang="fr-CA" sz="2200" noProof="0"/>
              <a:t>de routine)</a:t>
            </a:r>
            <a:endParaRPr lang="fr-CA" sz="2200" noProof="0" dirty="0"/>
          </a:p>
          <a:p>
            <a:pPr marL="342900" indent="-342900">
              <a:spcBef>
                <a:spcPts val="800"/>
              </a:spcBef>
              <a:spcAft>
                <a:spcPts val="1200"/>
              </a:spcAft>
              <a:buClr>
                <a:srgbClr val="4A66AC"/>
              </a:buClr>
              <a:buFont typeface="Wingdings" panose="05000000000000000000" pitchFamily="2" charset="2"/>
              <a:buChar char="v"/>
            </a:pPr>
            <a:endParaRPr lang="fr-CA" sz="2200" noProof="0" dirty="0"/>
          </a:p>
          <a:p>
            <a:pPr>
              <a:spcBef>
                <a:spcPts val="800"/>
              </a:spcBef>
              <a:buClr>
                <a:srgbClr val="4A66AC"/>
              </a:buClr>
            </a:pPr>
            <a:endParaRPr lang="fr-CA" sz="26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 name="TextBox 3"/>
          <p:cNvSpPr txBox="1"/>
          <p:nvPr/>
        </p:nvSpPr>
        <p:spPr>
          <a:xfrm>
            <a:off x="771008" y="6150114"/>
            <a:ext cx="10551043" cy="430887"/>
          </a:xfrm>
          <a:prstGeom prst="rect">
            <a:avLst/>
          </a:prstGeom>
          <a:noFill/>
        </p:spPr>
        <p:txBody>
          <a:bodyPr wrap="square" rtlCol="0">
            <a:spAutoFit/>
          </a:bodyPr>
          <a:lstStyle/>
          <a:p>
            <a:r>
              <a:rPr lang="en-US" sz="2200" b="1">
                <a:solidFill>
                  <a:srgbClr val="4A66AC"/>
                </a:solidFill>
              </a:rPr>
              <a:t>NOTE : Un rapport sera produit par le LSPO pour cette soumission; vous pouvez l’ignorer. </a:t>
            </a:r>
            <a:endParaRPr lang="en-CA" dirty="0">
              <a:solidFill>
                <a:srgbClr val="4A66AC"/>
              </a:solidFill>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49868" t="4522" r="43801" b="79123"/>
          <a:stretch/>
        </p:blipFill>
        <p:spPr>
          <a:xfrm rot="16320000">
            <a:off x="10036459" y="3383328"/>
            <a:ext cx="760259" cy="2541663"/>
          </a:xfrm>
          <a:prstGeom prst="rect">
            <a:avLst/>
          </a:prstGeom>
        </p:spPr>
      </p:pic>
      <p:sp>
        <p:nvSpPr>
          <p:cNvPr id="9" name="TextBox 8"/>
          <p:cNvSpPr txBox="1"/>
          <p:nvPr/>
        </p:nvSpPr>
        <p:spPr>
          <a:xfrm>
            <a:off x="10300771" y="2357610"/>
            <a:ext cx="1432193" cy="2308324"/>
          </a:xfrm>
          <a:prstGeom prst="rect">
            <a:avLst/>
          </a:prstGeom>
          <a:noFill/>
        </p:spPr>
        <p:txBody>
          <a:bodyPr wrap="square" rtlCol="0">
            <a:spAutoFit/>
          </a:bodyPr>
          <a:lstStyle/>
          <a:p>
            <a:r>
              <a:rPr lang="en-US" sz="14400" dirty="0">
                <a:solidFill>
                  <a:srgbClr val="4A66AC"/>
                </a:solidFill>
              </a:rPr>
              <a:t>X</a:t>
            </a:r>
            <a:endParaRPr lang="en-CA" sz="14400" dirty="0">
              <a:solidFill>
                <a:srgbClr val="4A66AC"/>
              </a:solidFill>
            </a:endParaRPr>
          </a:p>
        </p:txBody>
      </p:sp>
      <p:sp>
        <p:nvSpPr>
          <p:cNvPr id="14" name="TextBox 13">
            <a:extLst>
              <a:ext uri="{FF2B5EF4-FFF2-40B4-BE49-F238E27FC236}">
                <a16:creationId xmlns:a16="http://schemas.microsoft.com/office/drawing/2014/main" id="{C79521B2-A50C-447A-A39D-88C78693EA42}"/>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12" name="TextBox 11">
            <a:extLst>
              <a:ext uri="{FF2B5EF4-FFF2-40B4-BE49-F238E27FC236}">
                <a16:creationId xmlns:a16="http://schemas.microsoft.com/office/drawing/2014/main" id="{EF7B891C-40B9-4CD2-9041-4D82DEEBDA5E}"/>
              </a:ext>
            </a:extLst>
          </p:cNvPr>
          <p:cNvSpPr txBox="1"/>
          <p:nvPr/>
        </p:nvSpPr>
        <p:spPr>
          <a:xfrm>
            <a:off x="9459686" y="5236029"/>
            <a:ext cx="2273278" cy="646331"/>
          </a:xfrm>
          <a:prstGeom prst="rect">
            <a:avLst/>
          </a:prstGeom>
          <a:noFill/>
        </p:spPr>
        <p:txBody>
          <a:bodyPr wrap="square" rtlCol="0">
            <a:spAutoFit/>
          </a:bodyPr>
          <a:lstStyle/>
          <a:p>
            <a:r>
              <a:rPr lang="fr-CA"/>
              <a:t>Non réactif </a:t>
            </a:r>
            <a:br>
              <a:rPr lang="fr-CA"/>
            </a:br>
            <a:r>
              <a:rPr lang="fr-CA"/>
              <a:t>(PAS d’échantillon)</a:t>
            </a:r>
          </a:p>
        </p:txBody>
      </p:sp>
    </p:spTree>
    <p:extLst>
      <p:ext uri="{BB962C8B-B14F-4D97-AF65-F5344CB8AC3E}">
        <p14:creationId xmlns:p14="http://schemas.microsoft.com/office/powerpoint/2010/main" val="398543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40748" y="1234861"/>
            <a:ext cx="11176062" cy="762392"/>
          </a:xfrm>
        </p:spPr>
        <p:txBody>
          <a:bodyPr>
            <a:normAutofit/>
          </a:bodyPr>
          <a:lstStyle/>
          <a:p>
            <a:pPr>
              <a:spcAft>
                <a:spcPts val="1800"/>
              </a:spcAft>
              <a:buClr>
                <a:srgbClr val="4A66AC"/>
              </a:buClr>
            </a:pPr>
            <a:r>
              <a:rPr lang="fr-CA" noProof="0" dirty="0"/>
              <a:t>3) Résultat non réactif en période fenêtre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794366" y="2138290"/>
            <a:ext cx="8777692" cy="2551090"/>
          </a:xfrm>
        </p:spPr>
        <p:txBody>
          <a:bodyPr>
            <a:normAutofit fontScale="92500" lnSpcReduction="20000"/>
          </a:bodyPr>
          <a:lstStyle/>
          <a:p>
            <a:pPr>
              <a:spcBef>
                <a:spcPts val="800"/>
              </a:spcBef>
              <a:spcAft>
                <a:spcPts val="600"/>
              </a:spcAft>
              <a:buClr>
                <a:srgbClr val="4A66AC"/>
              </a:buClr>
            </a:pPr>
            <a:r>
              <a:rPr lang="fr-CA" sz="2200" noProof="0" dirty="0"/>
              <a:t>Après counseling et consentement, vous déterminez que :</a:t>
            </a:r>
          </a:p>
          <a:p>
            <a:pPr>
              <a:spcBef>
                <a:spcPts val="800"/>
              </a:spcBef>
              <a:spcAft>
                <a:spcPts val="600"/>
              </a:spcAft>
              <a:buClr>
                <a:srgbClr val="4A66AC"/>
              </a:buClr>
            </a:pPr>
            <a:r>
              <a:rPr lang="fr-CA" sz="2000" noProof="0" dirty="0"/>
              <a:t>Le ou la </a:t>
            </a:r>
            <a:r>
              <a:rPr lang="fr-CA" sz="2000" noProof="0" dirty="0" err="1"/>
              <a:t>client-e</a:t>
            </a:r>
            <a:r>
              <a:rPr lang="fr-CA" sz="2000" noProof="0" dirty="0"/>
              <a:t> vient d’une population prioritaire et a eu </a:t>
            </a:r>
            <a:r>
              <a:rPr lang="fr-CA" sz="2000" b="1" noProof="0" dirty="0"/>
              <a:t>très récemment </a:t>
            </a:r>
            <a:r>
              <a:rPr lang="fr-CA" sz="2000" noProof="0" dirty="0"/>
              <a:t>une exposition à risque élevé (dans les 2 à 4 dernières semaines) ou présente des signes d’infection à VIH aiguë</a:t>
            </a:r>
            <a:r>
              <a:rPr lang="fr-CA" sz="2200" noProof="0" dirty="0"/>
              <a:t>.</a:t>
            </a:r>
          </a:p>
          <a:p>
            <a:pPr marL="342900" indent="-342900">
              <a:spcBef>
                <a:spcPts val="800"/>
              </a:spcBef>
              <a:spcAft>
                <a:spcPts val="600"/>
              </a:spcAft>
              <a:buClr>
                <a:srgbClr val="4A66AC"/>
              </a:buClr>
              <a:buFont typeface="Wingdings" panose="05000000000000000000" pitchFamily="2" charset="2"/>
              <a:buChar char="v"/>
            </a:pPr>
            <a:r>
              <a:rPr lang="fr-CA" sz="2200" noProof="0" dirty="0"/>
              <a:t>Vous effectuez un dépistage au point de service; le résultat est non réactif </a:t>
            </a:r>
          </a:p>
          <a:p>
            <a:pPr marL="342900" indent="-342900">
              <a:spcBef>
                <a:spcPts val="800"/>
              </a:spcBef>
              <a:spcAft>
                <a:spcPts val="600"/>
              </a:spcAft>
              <a:buClr>
                <a:srgbClr val="4A66AC"/>
              </a:buClr>
              <a:buFont typeface="Wingdings" panose="05000000000000000000" pitchFamily="2" charset="2"/>
              <a:buChar char="v"/>
            </a:pPr>
            <a:r>
              <a:rPr lang="fr-CA" sz="2200" noProof="0" dirty="0"/>
              <a:t>Recommandez au ou à la </a:t>
            </a:r>
            <a:r>
              <a:rPr lang="fr-CA" sz="2200" noProof="0" dirty="0" err="1"/>
              <a:t>client-e</a:t>
            </a:r>
            <a:r>
              <a:rPr lang="fr-CA" sz="2200" noProof="0" dirty="0"/>
              <a:t> de soumettre un prélèvement sanguin pour un dépistage standard p24; s’il/elle accepte, </a:t>
            </a:r>
            <a:r>
              <a:rPr lang="fr-CA" sz="2200" dirty="0"/>
              <a:t>prélevez un échantillon de sang dans un tube (bouchon de couleur rouge) </a:t>
            </a:r>
            <a:endParaRPr lang="fr-CA" sz="22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89521" y="2741642"/>
            <a:ext cx="1150089" cy="1150089"/>
          </a:xfrm>
          <a:prstGeom prst="rect">
            <a:avLst/>
          </a:prstGeom>
        </p:spPr>
      </p:pic>
      <p:sp>
        <p:nvSpPr>
          <p:cNvPr id="6" name="Cross 5"/>
          <p:cNvSpPr/>
          <p:nvPr/>
        </p:nvSpPr>
        <p:spPr>
          <a:xfrm>
            <a:off x="10565181" y="309986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807959" y="2709085"/>
            <a:ext cx="1158949" cy="1158949"/>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68940" t="1795" r="25678" b="82025"/>
          <a:stretch/>
        </p:blipFill>
        <p:spPr>
          <a:xfrm rot="16200000">
            <a:off x="10509267" y="2926567"/>
            <a:ext cx="648448" cy="2522866"/>
          </a:xfrm>
          <a:prstGeom prst="rect">
            <a:avLst/>
          </a:prstGeom>
        </p:spPr>
      </p:pic>
      <p:sp>
        <p:nvSpPr>
          <p:cNvPr id="14" name="Subtitle 2">
            <a:extLst>
              <a:ext uri="{FF2B5EF4-FFF2-40B4-BE49-F238E27FC236}">
                <a16:creationId xmlns:a16="http://schemas.microsoft.com/office/drawing/2014/main" id="{8365A299-7067-41F3-96D1-6126C68ADEA1}"/>
              </a:ext>
            </a:extLst>
          </p:cNvPr>
          <p:cNvSpPr txBox="1">
            <a:spLocks/>
          </p:cNvSpPr>
          <p:nvPr/>
        </p:nvSpPr>
        <p:spPr>
          <a:xfrm>
            <a:off x="740748" y="4471386"/>
            <a:ext cx="10195209" cy="31417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spcBef>
                <a:spcPts val="800"/>
              </a:spcBef>
              <a:spcAft>
                <a:spcPts val="600"/>
              </a:spcAft>
              <a:buClr>
                <a:srgbClr val="4A66AC"/>
              </a:buClr>
              <a:buFont typeface="Wingdings" panose="05000000000000000000" pitchFamily="2" charset="2"/>
              <a:buChar char="v"/>
            </a:pPr>
            <a:r>
              <a:rPr lang="fr-CA" sz="2000"/>
              <a:t>Remplissez dûment le formulaire; apposez-y un autocollant JAUNE (« Non réactif – </a:t>
            </a:r>
            <a:br>
              <a:rPr lang="fr-CA" sz="2000"/>
            </a:br>
            <a:r>
              <a:rPr lang="fr-CA" sz="2000"/>
              <a:t>Période fenêtre »).</a:t>
            </a:r>
            <a:r>
              <a:rPr lang="en-US" sz="2000"/>
              <a:t> Assurez-vous que le numéro d’identification et la date sur </a:t>
            </a:r>
            <a:br>
              <a:rPr lang="en-US" sz="2000"/>
            </a:br>
            <a:r>
              <a:rPr lang="en-US" sz="2000"/>
              <a:t>l’échantillon correspondent à ceux sur le formulaire</a:t>
            </a:r>
            <a:endParaRPr lang="fr-CA" sz="2000"/>
          </a:p>
          <a:p>
            <a:pPr marL="342900" indent="-342900">
              <a:spcBef>
                <a:spcPts val="800"/>
              </a:spcBef>
              <a:spcAft>
                <a:spcPts val="1200"/>
              </a:spcAft>
              <a:buClr>
                <a:srgbClr val="4A66AC"/>
              </a:buClr>
              <a:buFont typeface="Wingdings" panose="05000000000000000000" pitchFamily="2" charset="2"/>
              <a:buChar char="v"/>
            </a:pPr>
            <a:r>
              <a:rPr lang="fr-CA" sz="2000"/>
              <a:t>Soumettez la réquisition; créez une entrée pour ce dépistage dans le registre quotidien</a:t>
            </a:r>
          </a:p>
          <a:p>
            <a:pPr>
              <a:spcBef>
                <a:spcPts val="800"/>
              </a:spcBef>
              <a:spcAft>
                <a:spcPts val="600"/>
              </a:spcAft>
              <a:buClr>
                <a:srgbClr val="4A66AC"/>
              </a:buClr>
            </a:pPr>
            <a:r>
              <a:rPr lang="fr-CA" sz="2200" b="1">
                <a:solidFill>
                  <a:srgbClr val="4A66AC"/>
                </a:solidFill>
              </a:rPr>
              <a:t>Terminez le counseling post-test. </a:t>
            </a:r>
            <a:r>
              <a:rPr lang="en-US" sz="2200" b="1">
                <a:solidFill>
                  <a:srgbClr val="4A66AC"/>
                </a:solidFill>
              </a:rPr>
              <a:t>Fixez un rendez-vous dans une semaine pour l’annonce du résultat</a:t>
            </a:r>
            <a:r>
              <a:rPr lang="fr-CA" sz="2200" b="1">
                <a:solidFill>
                  <a:srgbClr val="4A66AC"/>
                </a:solidFill>
              </a:rPr>
              <a:t>.</a:t>
            </a:r>
            <a:endParaRPr lang="fr-CA" sz="2200"/>
          </a:p>
          <a:p>
            <a:pPr>
              <a:spcBef>
                <a:spcPts val="800"/>
              </a:spcBef>
              <a:buClr>
                <a:srgbClr val="4A66AC"/>
              </a:buClr>
            </a:pPr>
            <a:endParaRPr lang="fr-CA" sz="2600"/>
          </a:p>
        </p:txBody>
      </p:sp>
      <p:sp>
        <p:nvSpPr>
          <p:cNvPr id="15" name="TextBox 14">
            <a:extLst>
              <a:ext uri="{FF2B5EF4-FFF2-40B4-BE49-F238E27FC236}">
                <a16:creationId xmlns:a16="http://schemas.microsoft.com/office/drawing/2014/main" id="{542174CD-A688-43CE-95C7-74F7B25ACABA}"/>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4" name="TextBox 3">
            <a:extLst>
              <a:ext uri="{FF2B5EF4-FFF2-40B4-BE49-F238E27FC236}">
                <a16:creationId xmlns:a16="http://schemas.microsoft.com/office/drawing/2014/main" id="{076F7EC6-0A3A-4049-949D-CF4CDC35B395}"/>
              </a:ext>
            </a:extLst>
          </p:cNvPr>
          <p:cNvSpPr txBox="1"/>
          <p:nvPr/>
        </p:nvSpPr>
        <p:spPr>
          <a:xfrm>
            <a:off x="9998456" y="4673540"/>
            <a:ext cx="2221581" cy="923330"/>
          </a:xfrm>
          <a:prstGeom prst="rect">
            <a:avLst/>
          </a:prstGeom>
          <a:noFill/>
        </p:spPr>
        <p:txBody>
          <a:bodyPr wrap="square" rtlCol="0">
            <a:spAutoFit/>
          </a:bodyPr>
          <a:lstStyle/>
          <a:p>
            <a:r>
              <a:rPr lang="fr-CA"/>
              <a:t>Non réactif – Période fenêtre (INCLURE échantillon)</a:t>
            </a:r>
          </a:p>
        </p:txBody>
      </p:sp>
    </p:spTree>
    <p:extLst>
      <p:ext uri="{BB962C8B-B14F-4D97-AF65-F5344CB8AC3E}">
        <p14:creationId xmlns:p14="http://schemas.microsoft.com/office/powerpoint/2010/main" val="3778091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1176062" cy="762392"/>
          </a:xfrm>
        </p:spPr>
        <p:txBody>
          <a:bodyPr>
            <a:normAutofit/>
          </a:bodyPr>
          <a:lstStyle/>
          <a:p>
            <a:pPr>
              <a:spcAft>
                <a:spcPts val="1800"/>
              </a:spcAft>
              <a:buClr>
                <a:srgbClr val="4A66AC"/>
              </a:buClr>
            </a:pPr>
            <a:r>
              <a:rPr lang="fr-CA" noProof="0" dirty="0"/>
              <a:t>4) Résultat réactif </a:t>
            </a:r>
            <a:r>
              <a:rPr lang="fr-CA" noProof="0"/>
              <a:t>au DPS</a:t>
            </a:r>
            <a:endParaRPr lang="fr-CA" noProof="0" dirty="0"/>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35587" y="2517866"/>
            <a:ext cx="8229600" cy="3403963"/>
          </a:xfrm>
        </p:spPr>
        <p:txBody>
          <a:bodyPr>
            <a:normAutofit fontScale="92500" lnSpcReduction="20000"/>
          </a:bodyPr>
          <a:lstStyle/>
          <a:p>
            <a:pPr>
              <a:spcBef>
                <a:spcPts val="800"/>
              </a:spcBef>
              <a:spcAft>
                <a:spcPts val="1200"/>
              </a:spcAft>
              <a:buClr>
                <a:srgbClr val="4A66AC"/>
              </a:buClr>
            </a:pPr>
            <a:r>
              <a:rPr lang="fr-CA" sz="2200" noProof="0" dirty="0"/>
              <a:t>Après counseling et consentement :</a:t>
            </a:r>
          </a:p>
          <a:p>
            <a:pPr marL="342900" indent="-342900">
              <a:spcBef>
                <a:spcPts val="800"/>
              </a:spcBef>
              <a:spcAft>
                <a:spcPts val="600"/>
              </a:spcAft>
              <a:buClr>
                <a:srgbClr val="4A66AC"/>
              </a:buClr>
              <a:buFont typeface="Wingdings" panose="05000000000000000000" pitchFamily="2" charset="2"/>
              <a:buChar char="v"/>
            </a:pPr>
            <a:r>
              <a:rPr lang="fr-CA" sz="2200" noProof="0" dirty="0"/>
              <a:t>Vous effectuez un dépistage au point de service; le résultat est réactif </a:t>
            </a:r>
          </a:p>
          <a:p>
            <a:pPr marL="342900" indent="-342900">
              <a:spcBef>
                <a:spcPts val="800"/>
              </a:spcBef>
              <a:spcAft>
                <a:spcPts val="1200"/>
              </a:spcAft>
              <a:buClr>
                <a:srgbClr val="4A66AC"/>
              </a:buClr>
              <a:buFont typeface="Wingdings" panose="05000000000000000000" pitchFamily="2" charset="2"/>
              <a:buChar char="v"/>
            </a:pPr>
            <a:r>
              <a:rPr lang="fr-CA" sz="2200" noProof="0" dirty="0"/>
              <a:t>Recommandez au ou à la </a:t>
            </a:r>
            <a:r>
              <a:rPr lang="fr-CA" sz="2200" noProof="0" dirty="0" err="1"/>
              <a:t>client-e</a:t>
            </a:r>
            <a:r>
              <a:rPr lang="fr-CA" sz="2200" noProof="0" dirty="0"/>
              <a:t> de soumettre un prélèvement sanguin pour un dépistage standard de confirmation; s’il/elle accepte, </a:t>
            </a:r>
            <a:r>
              <a:rPr lang="fr-CA" sz="2200" dirty="0"/>
              <a:t>prélevez de sang</a:t>
            </a:r>
          </a:p>
          <a:p>
            <a:pPr marL="342900" indent="-342900">
              <a:spcBef>
                <a:spcPts val="800"/>
              </a:spcBef>
              <a:spcAft>
                <a:spcPts val="1200"/>
              </a:spcAft>
              <a:buClr>
                <a:srgbClr val="4A66AC"/>
              </a:buClr>
              <a:buFont typeface="Wingdings" panose="05000000000000000000" pitchFamily="2" charset="2"/>
              <a:buChar char="v"/>
            </a:pPr>
            <a:r>
              <a:rPr lang="fr-CA" sz="2200" noProof="0" dirty="0" smtClean="0"/>
              <a:t>Remplissez </a:t>
            </a:r>
            <a:r>
              <a:rPr lang="fr-CA" sz="2200" noProof="0" dirty="0"/>
              <a:t>dûment le formulaire; apposez-y un autocollant ROSE (« Réactif »). Assurez-vous que le numéro d’identification et la date sur l’échantillon correspondent à ceux sur le formulaire</a:t>
            </a:r>
          </a:p>
          <a:p>
            <a:pPr marL="342900" indent="-342900">
              <a:spcBef>
                <a:spcPts val="800"/>
              </a:spcBef>
              <a:spcAft>
                <a:spcPts val="1200"/>
              </a:spcAft>
              <a:buClr>
                <a:srgbClr val="4A66AC"/>
              </a:buClr>
              <a:buFont typeface="Wingdings" panose="05000000000000000000" pitchFamily="2" charset="2"/>
              <a:buChar char="v"/>
            </a:pPr>
            <a:r>
              <a:rPr lang="fr-CA" sz="2200" noProof="0" dirty="0"/>
              <a:t>Soumettez la réquisition; créez une entrée pour ce dépistage dans le registre quotidien</a:t>
            </a:r>
          </a:p>
          <a:p>
            <a:pPr>
              <a:spcBef>
                <a:spcPts val="800"/>
              </a:spcBef>
              <a:buClr>
                <a:srgbClr val="4A66AC"/>
              </a:buClr>
            </a:pPr>
            <a:endParaRPr lang="fr-CA" sz="26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61116" y="5952950"/>
            <a:ext cx="10551043" cy="769441"/>
          </a:xfrm>
          <a:prstGeom prst="rect">
            <a:avLst/>
          </a:prstGeom>
          <a:noFill/>
        </p:spPr>
        <p:txBody>
          <a:bodyPr wrap="square" rtlCol="0">
            <a:spAutoFit/>
          </a:bodyPr>
          <a:lstStyle/>
          <a:p>
            <a:pPr>
              <a:spcBef>
                <a:spcPts val="800"/>
              </a:spcBef>
              <a:spcAft>
                <a:spcPts val="600"/>
              </a:spcAft>
              <a:buClr>
                <a:srgbClr val="4A66AC"/>
              </a:buClr>
            </a:pPr>
            <a:r>
              <a:rPr lang="fr-CA" sz="2200" b="1">
                <a:solidFill>
                  <a:srgbClr val="4A66AC"/>
                </a:solidFill>
              </a:rPr>
              <a:t>Terminez le counseling post-test. </a:t>
            </a:r>
            <a:r>
              <a:rPr lang="en-US" sz="2200" b="1">
                <a:solidFill>
                  <a:srgbClr val="4A66AC"/>
                </a:solidFill>
              </a:rPr>
              <a:t>Fixez un rendez-vous dans une semaine pour la confirmation du résultat</a:t>
            </a:r>
            <a:r>
              <a:rPr lang="fr-CA" sz="2200" b="1">
                <a:solidFill>
                  <a:srgbClr val="4A66AC"/>
                </a:solidFill>
              </a:rPr>
              <a:t>.</a:t>
            </a:r>
            <a:endParaRPr lang="fr-CA" sz="220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982739" y="3009017"/>
            <a:ext cx="1150089" cy="1150089"/>
          </a:xfrm>
          <a:prstGeom prst="rect">
            <a:avLst/>
          </a:prstGeom>
        </p:spPr>
      </p:pic>
      <p:sp>
        <p:nvSpPr>
          <p:cNvPr id="6" name="Cross 5"/>
          <p:cNvSpPr/>
          <p:nvPr/>
        </p:nvSpPr>
        <p:spPr>
          <a:xfrm>
            <a:off x="10058399" y="34236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01177" y="2987749"/>
            <a:ext cx="1158949" cy="1158949"/>
          </a:xfrm>
          <a:prstGeom prst="rect">
            <a:avLst/>
          </a:prstGeom>
        </p:spPr>
      </p:pic>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9968175" y="3107710"/>
            <a:ext cx="1110295" cy="2974661"/>
          </a:xfrm>
          <a:prstGeom prst="rect">
            <a:avLst/>
          </a:prstGeom>
        </p:spPr>
      </p:pic>
      <p:sp>
        <p:nvSpPr>
          <p:cNvPr id="14" name="TextBox 13">
            <a:extLst>
              <a:ext uri="{FF2B5EF4-FFF2-40B4-BE49-F238E27FC236}">
                <a16:creationId xmlns:a16="http://schemas.microsoft.com/office/drawing/2014/main" id="{65D94CFA-4D3E-4273-90C9-0775A0C21E54}"/>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5" name="TextBox 4">
            <a:extLst>
              <a:ext uri="{FF2B5EF4-FFF2-40B4-BE49-F238E27FC236}">
                <a16:creationId xmlns:a16="http://schemas.microsoft.com/office/drawing/2014/main" id="{227BF13F-06AB-4558-8520-9BDE36A80C73}"/>
              </a:ext>
            </a:extLst>
          </p:cNvPr>
          <p:cNvSpPr txBox="1"/>
          <p:nvPr/>
        </p:nvSpPr>
        <p:spPr>
          <a:xfrm>
            <a:off x="9265187" y="5201757"/>
            <a:ext cx="2480499" cy="646331"/>
          </a:xfrm>
          <a:prstGeom prst="rect">
            <a:avLst/>
          </a:prstGeom>
          <a:noFill/>
        </p:spPr>
        <p:txBody>
          <a:bodyPr wrap="square" rtlCol="0">
            <a:spAutoFit/>
          </a:bodyPr>
          <a:lstStyle/>
          <a:p>
            <a:r>
              <a:rPr lang="fr-CA"/>
              <a:t>Réactif</a:t>
            </a:r>
            <a:br>
              <a:rPr lang="fr-CA"/>
            </a:br>
            <a:r>
              <a:rPr lang="fr-CA"/>
              <a:t>(INCLURE échantillon)</a:t>
            </a:r>
          </a:p>
        </p:txBody>
      </p:sp>
    </p:spTree>
    <p:extLst>
      <p:ext uri="{BB962C8B-B14F-4D97-AF65-F5344CB8AC3E}">
        <p14:creationId xmlns:p14="http://schemas.microsoft.com/office/powerpoint/2010/main" val="146422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419336"/>
            <a:ext cx="10494499" cy="762392"/>
          </a:xfrm>
        </p:spPr>
        <p:txBody>
          <a:bodyPr>
            <a:normAutofit fontScale="90000"/>
          </a:bodyPr>
          <a:lstStyle/>
          <a:p>
            <a:pPr>
              <a:spcAft>
                <a:spcPts val="1800"/>
              </a:spcAft>
              <a:buClr>
                <a:srgbClr val="4A66AC"/>
              </a:buClr>
            </a:pPr>
            <a:r>
              <a:rPr lang="fr-CA" noProof="0" dirty="0"/>
              <a:t>5) Deux </a:t>
            </a:r>
            <a:r>
              <a:rPr lang="fr-CA" noProof="0"/>
              <a:t>résultats </a:t>
            </a:r>
            <a:r>
              <a:rPr lang="fr-CA"/>
              <a:t>de </a:t>
            </a:r>
            <a:r>
              <a:rPr lang="fr-CA" noProof="0" dirty="0"/>
              <a:t>dépistage </a:t>
            </a:r>
            <a:r>
              <a:rPr lang="fr-CA" noProof="0"/>
              <a:t>non valides consécutifs</a:t>
            </a:r>
            <a:endParaRPr lang="fr-CA" noProof="0" dirty="0"/>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5266" y="2197832"/>
            <a:ext cx="9521307" cy="4479319"/>
          </a:xfrm>
        </p:spPr>
        <p:txBody>
          <a:bodyPr>
            <a:normAutofit/>
          </a:bodyPr>
          <a:lstStyle/>
          <a:p>
            <a:pPr>
              <a:spcBef>
                <a:spcPts val="600"/>
              </a:spcBef>
              <a:spcAft>
                <a:spcPts val="1000"/>
              </a:spcAft>
              <a:buClr>
                <a:srgbClr val="4A66AC"/>
              </a:buClr>
            </a:pPr>
            <a:r>
              <a:rPr lang="fr-CA" sz="1700" noProof="0" dirty="0"/>
              <a:t>Après counseling et consentement :</a:t>
            </a:r>
          </a:p>
          <a:p>
            <a:pPr marL="342900" indent="-342900">
              <a:spcBef>
                <a:spcPts val="0"/>
              </a:spcBef>
              <a:spcAft>
                <a:spcPts val="1000"/>
              </a:spcAft>
              <a:buClr>
                <a:srgbClr val="4A66AC"/>
              </a:buClr>
              <a:buFont typeface="Wingdings" panose="05000000000000000000" pitchFamily="2" charset="2"/>
              <a:buChar char="v"/>
            </a:pPr>
            <a:r>
              <a:rPr lang="fr-CA" sz="1700" noProof="0" dirty="0"/>
              <a:t>Vous effectuez un dépistage au point de service; le résultat est non valide. Répétez le test; assurez-vous que l’échantillon de sang prélevé est suffisant. Si le résultat est encore non valide, ne jetez pas les membranes de test. </a:t>
            </a:r>
          </a:p>
          <a:p>
            <a:pPr marL="342900" indent="-342900">
              <a:spcBef>
                <a:spcPts val="0"/>
              </a:spcBef>
              <a:spcAft>
                <a:spcPts val="1000"/>
              </a:spcAft>
              <a:buClr>
                <a:srgbClr val="4A66AC"/>
              </a:buClr>
              <a:buFont typeface="Wingdings" panose="05000000000000000000" pitchFamily="2" charset="2"/>
              <a:buChar char="v"/>
            </a:pPr>
            <a:r>
              <a:rPr lang="fr-CA" sz="1700" noProof="0" dirty="0"/>
              <a:t>En présence de DEUX résultats non valides, demandez au ou à la </a:t>
            </a:r>
            <a:r>
              <a:rPr lang="fr-CA" sz="1700" noProof="0" dirty="0" err="1"/>
              <a:t>client-e</a:t>
            </a:r>
            <a:r>
              <a:rPr lang="fr-CA" sz="1700" noProof="0" dirty="0"/>
              <a:t> si vous pouvez prélever de son sang pour un dépistage standard. Rassurez la personne : un résultat non valide ne signifie pas qu’il y a présence de VIH. Il peut y avoir plusieurs causes sous-jacentes (le plus souvent, le prélèvement d’une quantité insuffisante de sang.) </a:t>
            </a:r>
          </a:p>
          <a:p>
            <a:pPr marL="342900" indent="-342900">
              <a:spcBef>
                <a:spcPts val="0"/>
              </a:spcBef>
              <a:spcAft>
                <a:spcPts val="1000"/>
              </a:spcAft>
              <a:buClr>
                <a:srgbClr val="4A66AC"/>
              </a:buClr>
              <a:buFont typeface="Wingdings" panose="05000000000000000000" pitchFamily="2" charset="2"/>
              <a:buChar char="v"/>
            </a:pPr>
            <a:r>
              <a:rPr lang="fr-CA" sz="1700" noProof="0" dirty="0"/>
              <a:t>Si le/la </a:t>
            </a:r>
            <a:r>
              <a:rPr lang="fr-CA" sz="1700" noProof="0" dirty="0" err="1"/>
              <a:t>client-e</a:t>
            </a:r>
            <a:r>
              <a:rPr lang="fr-CA" sz="1700" noProof="0" dirty="0"/>
              <a:t> accepte, prélevez un tube de </a:t>
            </a:r>
            <a:r>
              <a:rPr lang="fr-CA" sz="1700" noProof="0" dirty="0" smtClean="0"/>
              <a:t>sang </a:t>
            </a:r>
            <a:r>
              <a:rPr lang="fr-CA" sz="1700" noProof="0" dirty="0"/>
              <a:t>pour le dépistage standard. Assurez-vous de remplir entièrement le formulaire; aucun autocollant n’est nécessaire. Si le/la </a:t>
            </a:r>
            <a:r>
              <a:rPr lang="fr-CA" sz="1700" noProof="0" dirty="0" err="1"/>
              <a:t>client-e</a:t>
            </a:r>
            <a:r>
              <a:rPr lang="fr-CA" sz="1700" noProof="0" dirty="0"/>
              <a:t> refuse le dépistage standard, NE SOUMETTEZ PAS DE FORMULAIRE, car il n’y a pas de résultat valide.</a:t>
            </a:r>
          </a:p>
          <a:p>
            <a:pPr marL="342900" indent="-342900">
              <a:spcBef>
                <a:spcPts val="0"/>
              </a:spcBef>
              <a:spcAft>
                <a:spcPts val="1000"/>
              </a:spcAft>
              <a:buClr>
                <a:srgbClr val="4A66AC"/>
              </a:buClr>
              <a:buFont typeface="Wingdings" panose="05000000000000000000" pitchFamily="2" charset="2"/>
              <a:buChar char="v"/>
            </a:pPr>
            <a:r>
              <a:rPr lang="fr-CA" sz="1700" noProof="0" dirty="0"/>
              <a:t>Créez une entrée pour le dépistage au point de service et une autre pour le dépistage standard, dans le registre quotidien, de même qu’une entrée pour les résultats non valides dans le registre des incidents. Prenez une photo des membranes non valides et avisez-en le Bureau de lutte contre le sida.</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7328" y="6074760"/>
            <a:ext cx="11097344" cy="769441"/>
          </a:xfrm>
          <a:prstGeom prst="rect">
            <a:avLst/>
          </a:prstGeom>
          <a:noFill/>
        </p:spPr>
        <p:txBody>
          <a:bodyPr wrap="square" rtlCol="0">
            <a:spAutoFit/>
          </a:bodyPr>
          <a:lstStyle/>
          <a:p>
            <a:r>
              <a:rPr lang="fr-CA" sz="2200" b="1">
                <a:solidFill>
                  <a:srgbClr val="4A66AC"/>
                </a:solidFill>
              </a:rPr>
              <a:t>Terminez le counseling post-test. </a:t>
            </a:r>
            <a:r>
              <a:rPr lang="en-US" sz="2200" b="1">
                <a:solidFill>
                  <a:srgbClr val="4A66AC"/>
                </a:solidFill>
              </a:rPr>
              <a:t>Fixez un rendez-vous dans une semaine pour l’annonce du résultat.</a:t>
            </a:r>
            <a:endParaRPr lang="en-CA" dirty="0"/>
          </a:p>
        </p:txBody>
      </p:sp>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393908" y="2223175"/>
            <a:ext cx="1150089" cy="1150089"/>
          </a:xfrm>
          <a:prstGeom prst="rect">
            <a:avLst/>
          </a:prstGeom>
        </p:spPr>
      </p:pic>
      <p:sp>
        <p:nvSpPr>
          <p:cNvPr id="6" name="Cross 5"/>
          <p:cNvSpPr/>
          <p:nvPr/>
        </p:nvSpPr>
        <p:spPr>
          <a:xfrm>
            <a:off x="10952733" y="3367098"/>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25936" y="3590858"/>
            <a:ext cx="1158949" cy="1158949"/>
          </a:xfrm>
          <a:prstGeom prst="rect">
            <a:avLst/>
          </a:prstGeom>
        </p:spPr>
      </p:pic>
      <p:sp>
        <p:nvSpPr>
          <p:cNvPr id="16" name="TextBox 15"/>
          <p:cNvSpPr txBox="1"/>
          <p:nvPr/>
        </p:nvSpPr>
        <p:spPr>
          <a:xfrm>
            <a:off x="10617479" y="4847172"/>
            <a:ext cx="1428747" cy="1015663"/>
          </a:xfrm>
          <a:prstGeom prst="rect">
            <a:avLst/>
          </a:prstGeom>
          <a:noFill/>
        </p:spPr>
        <p:txBody>
          <a:bodyPr wrap="square" rtlCol="0">
            <a:spAutoFit/>
          </a:bodyPr>
          <a:lstStyle/>
          <a:p>
            <a:r>
              <a:rPr lang="en-US" sz="2000" b="1">
                <a:solidFill>
                  <a:srgbClr val="4A66AC"/>
                </a:solidFill>
              </a:rPr>
              <a:t>Aucun autocollant nécessaire</a:t>
            </a:r>
            <a:endParaRPr lang="en-CA" sz="2000" b="1" dirty="0">
              <a:solidFill>
                <a:srgbClr val="4A66AC"/>
              </a:solidFill>
            </a:endParaRPr>
          </a:p>
        </p:txBody>
      </p:sp>
      <p:sp>
        <p:nvSpPr>
          <p:cNvPr id="13" name="TextBox 12">
            <a:extLst>
              <a:ext uri="{FF2B5EF4-FFF2-40B4-BE49-F238E27FC236}">
                <a16:creationId xmlns:a16="http://schemas.microsoft.com/office/drawing/2014/main" id="{51176B67-4FD0-4359-BA8E-535C29694FD8}"/>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257798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596348" y="1438521"/>
            <a:ext cx="11176062" cy="762392"/>
          </a:xfrm>
        </p:spPr>
        <p:txBody>
          <a:bodyPr>
            <a:normAutofit fontScale="90000"/>
          </a:bodyPr>
          <a:lstStyle/>
          <a:p>
            <a:pPr>
              <a:spcAft>
                <a:spcPts val="1800"/>
              </a:spcAft>
              <a:buClr>
                <a:srgbClr val="4A66AC"/>
              </a:buClr>
            </a:pPr>
            <a:r>
              <a:rPr lang="fr-CA" noProof="0" dirty="0"/>
              <a:t>Formulaire sans échantillon – Quel autocollant utiliser?</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537" y="1099870"/>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a:extLst>
              <a:ext uri="{FF2B5EF4-FFF2-40B4-BE49-F238E27FC236}">
                <a16:creationId xmlns:a16="http://schemas.microsoft.com/office/drawing/2014/main" id="{8365A299-7067-41F3-96D1-6126C68ADEA1}"/>
              </a:ext>
            </a:extLst>
          </p:cNvPr>
          <p:cNvSpPr txBox="1">
            <a:spLocks/>
          </p:cNvSpPr>
          <p:nvPr/>
        </p:nvSpPr>
        <p:spPr>
          <a:xfrm>
            <a:off x="596348" y="2115959"/>
            <a:ext cx="11376716" cy="1041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200"/>
              </a:spcBef>
              <a:buClr>
                <a:srgbClr val="4A66AC"/>
              </a:buClr>
            </a:pPr>
            <a:r>
              <a:rPr lang="en-US" sz="2000"/>
              <a:t>Les autocollants prioritaires ont pour but de clarifier les gestes à poser pour le personnel du LSPO. Lorsque vous soumettez au LSPO un formulaire </a:t>
            </a:r>
            <a:r>
              <a:rPr lang="en-US" sz="2000" b="1"/>
              <a:t>SANS échantillon sanguin</a:t>
            </a:r>
            <a:r>
              <a:rPr lang="en-US" sz="2000"/>
              <a:t>,</a:t>
            </a:r>
            <a:r>
              <a:rPr lang="en-US" sz="2000" b="1"/>
              <a:t> </a:t>
            </a:r>
            <a:r>
              <a:rPr lang="en-US" sz="2000"/>
              <a:t>vous devez indiquer clairement que l’échantillon n’est pas perdu. </a:t>
            </a:r>
            <a:endParaRPr lang="en-US" sz="2000" dirty="0"/>
          </a:p>
          <a:p>
            <a:pPr>
              <a:spcBef>
                <a:spcPts val="1200"/>
              </a:spcBef>
              <a:buClr>
                <a:srgbClr val="4A66AC"/>
              </a:buClr>
            </a:pPr>
            <a:endParaRPr lang="en-US" sz="2000" b="1" dirty="0">
              <a:solidFill>
                <a:srgbClr val="4A66AC"/>
              </a:solidFill>
              <a:highlight>
                <a:srgbClr val="C0C0C0"/>
              </a:highlight>
            </a:endParaRPr>
          </a:p>
          <a:p>
            <a:pPr>
              <a:spcBef>
                <a:spcPts val="1200"/>
              </a:spcBef>
              <a:buClr>
                <a:srgbClr val="4A66AC"/>
              </a:buClr>
            </a:pPr>
            <a:endParaRPr lang="en-US" sz="2000" b="1" dirty="0">
              <a:solidFill>
                <a:srgbClr val="4A66AC"/>
              </a:solidFill>
            </a:endParaRPr>
          </a:p>
          <a:p>
            <a:pPr>
              <a:spcBef>
                <a:spcPts val="1200"/>
              </a:spcBef>
              <a:buClr>
                <a:srgbClr val="4A66AC"/>
              </a:buClr>
            </a:pPr>
            <a:endParaRPr lang="en-US" sz="2000" b="1" dirty="0">
              <a:solidFill>
                <a:srgbClr val="4A66AC"/>
              </a:solidFill>
            </a:endParaRPr>
          </a:p>
          <a:p>
            <a:pPr>
              <a:spcBef>
                <a:spcPts val="1200"/>
              </a:spcBef>
              <a:buClr>
                <a:srgbClr val="4A66AC"/>
              </a:buClr>
            </a:pPr>
            <a:endParaRPr lang="en-US" sz="400" b="1" dirty="0">
              <a:solidFill>
                <a:srgbClr val="4A66AC"/>
              </a:solidFill>
            </a:endParaRPr>
          </a:p>
          <a:p>
            <a:pPr>
              <a:spcBef>
                <a:spcPts val="1200"/>
              </a:spcBef>
              <a:buClr>
                <a:srgbClr val="4A66AC"/>
              </a:buClr>
            </a:pPr>
            <a:r>
              <a:rPr lang="en-US" sz="2000" b="1" dirty="0">
                <a:solidFill>
                  <a:srgbClr val="4A66AC"/>
                </a:solidFill>
              </a:rPr>
              <a:t>                                     </a:t>
            </a:r>
            <a:endParaRPr lang="en-US" sz="2000" b="1" dirty="0">
              <a:solidFill>
                <a:srgbClr val="4A66AC"/>
              </a:solidFill>
              <a:latin typeface="Bradley Hand ITC" panose="03070402050302030203" pitchFamily="66" charset="0"/>
            </a:endParaRPr>
          </a:p>
          <a:p>
            <a:pPr>
              <a:lnSpc>
                <a:spcPct val="100000"/>
              </a:lnSpc>
              <a:spcBef>
                <a:spcPts val="1200"/>
              </a:spcBef>
              <a:buClr>
                <a:srgbClr val="4A66AC"/>
              </a:buClr>
            </a:pPr>
            <a:endParaRPr lang="en-US" sz="2000" dirty="0"/>
          </a:p>
          <a:p>
            <a:pPr>
              <a:lnSpc>
                <a:spcPct val="100000"/>
              </a:lnSpc>
              <a:spcBef>
                <a:spcPts val="1200"/>
              </a:spcBef>
              <a:buClr>
                <a:srgbClr val="4A66AC"/>
              </a:buClr>
            </a:pPr>
            <a:endParaRPr lang="en-US" sz="2000" dirty="0"/>
          </a:p>
          <a:p>
            <a:pPr>
              <a:lnSpc>
                <a:spcPct val="100000"/>
              </a:lnSpc>
              <a:spcBef>
                <a:spcPts val="1200"/>
              </a:spcBef>
              <a:buClr>
                <a:srgbClr val="4A66AC"/>
              </a:buClr>
            </a:pPr>
            <a:endParaRPr lang="en-US" sz="2000" dirty="0"/>
          </a:p>
        </p:txBody>
      </p:sp>
      <p:grpSp>
        <p:nvGrpSpPr>
          <p:cNvPr id="22" name="Group 21"/>
          <p:cNvGrpSpPr/>
          <p:nvPr/>
        </p:nvGrpSpPr>
        <p:grpSpPr>
          <a:xfrm>
            <a:off x="10344825" y="2807976"/>
            <a:ext cx="1628239" cy="618337"/>
            <a:chOff x="4895850" y="3676262"/>
            <a:chExt cx="1371600" cy="400437"/>
          </a:xfrm>
        </p:grpSpPr>
        <p:sp>
          <p:nvSpPr>
            <p:cNvPr id="23" name="Rounded Rectangle 22"/>
            <p:cNvSpPr/>
            <p:nvPr/>
          </p:nvSpPr>
          <p:spPr>
            <a:xfrm>
              <a:off x="4895850" y="3676262"/>
              <a:ext cx="1371600" cy="400437"/>
            </a:xfrm>
            <a:prstGeom prst="roundRect">
              <a:avLst/>
            </a:prstGeom>
            <a:solidFill>
              <a:srgbClr val="88A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a:extLst>
                <a:ext uri="{FF2B5EF4-FFF2-40B4-BE49-F238E27FC236}">
                  <a16:creationId xmlns:a16="http://schemas.microsoft.com/office/drawing/2014/main" id="{CE42D8BB-F26D-4431-946B-7713C4D00703}"/>
                </a:ext>
              </a:extLst>
            </p:cNvPr>
            <p:cNvPicPr>
              <a:picLocks noChangeAspect="1"/>
            </p:cNvPicPr>
            <p:nvPr/>
          </p:nvPicPr>
          <p:blipFill rotWithShape="1">
            <a:blip r:embed="rId4">
              <a:clrChange>
                <a:clrFrom>
                  <a:srgbClr val="FEFFFC"/>
                </a:clrFrom>
                <a:clrTo>
                  <a:srgbClr val="FEFFFC">
                    <a:alpha val="0"/>
                  </a:srgbClr>
                </a:clrTo>
              </a:clrChange>
            </a:blip>
            <a:srcRect l="10447" t="9270" r="9372" b="6391"/>
            <a:stretch/>
          </p:blipFill>
          <p:spPr>
            <a:xfrm rot="60000">
              <a:off x="5033464" y="3752757"/>
              <a:ext cx="1126053" cy="274635"/>
            </a:xfrm>
            <a:prstGeom prst="rect">
              <a:avLst/>
            </a:prstGeom>
          </p:spPr>
        </p:pic>
      </p:grpSp>
      <p:sp>
        <p:nvSpPr>
          <p:cNvPr id="15" name="Subtitle 2">
            <a:extLst>
              <a:ext uri="{FF2B5EF4-FFF2-40B4-BE49-F238E27FC236}">
                <a16:creationId xmlns:a16="http://schemas.microsoft.com/office/drawing/2014/main" id="{8365A299-7067-41F3-96D1-6126C68ADEA1}"/>
              </a:ext>
            </a:extLst>
          </p:cNvPr>
          <p:cNvSpPr txBox="1">
            <a:spLocks/>
          </p:cNvSpPr>
          <p:nvPr/>
        </p:nvSpPr>
        <p:spPr>
          <a:xfrm>
            <a:off x="996429" y="3003887"/>
            <a:ext cx="9508160" cy="1041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spcBef>
                <a:spcPts val="1200"/>
              </a:spcBef>
              <a:buClr>
                <a:srgbClr val="4A66AC"/>
              </a:buClr>
              <a:buFont typeface="Wingdings" panose="05000000000000000000" pitchFamily="2" charset="2"/>
              <a:buChar char="v"/>
            </a:pPr>
            <a:r>
              <a:rPr lang="fr-CA" sz="2000"/>
              <a:t>Le scénario « sans échantillon » le plus fréquent est celui d’un résultat non réactif où le/la client-e n’est pas dans la période fenêtre et où aucun autre test n’est requis. Apposez l’autocollant </a:t>
            </a:r>
            <a:r>
              <a:rPr lang="fr-CA" sz="2000" b="1"/>
              <a:t>VERT</a:t>
            </a:r>
            <a:r>
              <a:rPr lang="fr-CA" sz="2000"/>
              <a:t>.</a:t>
            </a:r>
          </a:p>
          <a:p>
            <a:pPr marL="285750" indent="-285750">
              <a:spcBef>
                <a:spcPts val="1200"/>
              </a:spcBef>
              <a:buClr>
                <a:srgbClr val="4A66AC"/>
              </a:buClr>
              <a:buFont typeface="Wingdings" panose="05000000000000000000" pitchFamily="2" charset="2"/>
              <a:buChar char="v"/>
            </a:pPr>
            <a:r>
              <a:rPr lang="fr-CA" sz="2000"/>
              <a:t>Dans d’autres cas, on combine l’autocollant blanc à un autocollant d’une autre </a:t>
            </a:r>
            <a:br>
              <a:rPr lang="fr-CA" sz="2000"/>
            </a:br>
            <a:r>
              <a:rPr lang="fr-CA" sz="2000"/>
              <a:t>couleur pour clarifier que l’absence d’échantillon est intentionnelle :</a:t>
            </a:r>
          </a:p>
          <a:p>
            <a:pPr marL="576263" lvl="1" indent="-287338" algn="l">
              <a:spcBef>
                <a:spcPts val="600"/>
              </a:spcBef>
              <a:buClr>
                <a:srgbClr val="4A66AC"/>
              </a:buClr>
              <a:buFont typeface="Wingdings" panose="05000000000000000000" pitchFamily="2" charset="2"/>
              <a:buChar char="§"/>
            </a:pPr>
            <a:r>
              <a:rPr lang="fr-CA" sz="1800"/>
              <a:t>Le/la client-e a reçu un résultat réactif au DPS et a refusé le prélèvement sanguin </a:t>
            </a:r>
            <a:br>
              <a:rPr lang="fr-CA" sz="1800"/>
            </a:br>
            <a:r>
              <a:rPr lang="fr-CA" sz="1800"/>
              <a:t>(ROSE + BLANC)</a:t>
            </a:r>
          </a:p>
          <a:p>
            <a:pPr marL="576263" lvl="1" indent="-287338" algn="l">
              <a:spcBef>
                <a:spcPts val="600"/>
              </a:spcBef>
              <a:buClr>
                <a:srgbClr val="4A66AC"/>
              </a:buClr>
              <a:buFont typeface="Wingdings" panose="05000000000000000000" pitchFamily="2" charset="2"/>
              <a:buChar char="§"/>
            </a:pPr>
            <a:r>
              <a:rPr lang="fr-CA" sz="1800"/>
              <a:t>Le/la client-e vient d’une population prioritaire, a eu très récemment une exposition à risque élevé (3-4 semaines) et a refusé le prélèvement sanguin (JAUNE + BLANC)</a:t>
            </a:r>
          </a:p>
          <a:p>
            <a:pPr marL="576263" lvl="1" indent="-287338" algn="l">
              <a:spcBef>
                <a:spcPts val="600"/>
              </a:spcBef>
              <a:buClr>
                <a:srgbClr val="4A66AC"/>
              </a:buClr>
              <a:buFont typeface="Wingdings" panose="05000000000000000000" pitchFamily="2" charset="2"/>
              <a:buChar char="§"/>
            </a:pPr>
            <a:r>
              <a:rPr lang="fr-CA" sz="1800"/>
              <a:t>Le/la client-e vient d’une population prioritaire et se fait dépister six semaines après une exposition à risque élevé (JAUNE + BLANC)</a:t>
            </a:r>
          </a:p>
          <a:p>
            <a:pPr marL="576263" lvl="1" indent="-287338" algn="l">
              <a:spcBef>
                <a:spcPts val="600"/>
              </a:spcBef>
              <a:buClr>
                <a:srgbClr val="4A66AC"/>
              </a:buClr>
              <a:buFont typeface="Wingdings" panose="05000000000000000000" pitchFamily="2" charset="2"/>
              <a:buChar char="§"/>
            </a:pPr>
            <a:r>
              <a:rPr lang="fr-CA" sz="1800"/>
              <a:t>Le/la client-e ne vient pas d’une population prioritaire et est dans la période fenêtre, mais le prélèvement sanguin est reporté (VERT + BLANC)</a:t>
            </a:r>
          </a:p>
        </p:txBody>
      </p:sp>
      <p:sp>
        <p:nvSpPr>
          <p:cNvPr id="13" name="Rounded Rectangle 12"/>
          <p:cNvSpPr/>
          <p:nvPr/>
        </p:nvSpPr>
        <p:spPr>
          <a:xfrm>
            <a:off x="9720469" y="4138066"/>
            <a:ext cx="1610139" cy="626718"/>
          </a:xfrm>
          <a:prstGeom prst="round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Échantillon sanguin non inclus</a:t>
            </a:r>
            <a:endParaRPr lang="en-CA" sz="1500" dirty="0">
              <a:latin typeface="Arial" panose="020B0604020202020204" pitchFamily="34" charset="0"/>
              <a:cs typeface="Arial" panose="020B0604020202020204" pitchFamily="34" charset="0"/>
            </a:endParaRPr>
          </a:p>
        </p:txBody>
      </p:sp>
      <p:sp>
        <p:nvSpPr>
          <p:cNvPr id="17" name="Cross 16"/>
          <p:cNvSpPr/>
          <p:nvPr/>
        </p:nvSpPr>
        <p:spPr>
          <a:xfrm>
            <a:off x="11494593" y="4179483"/>
            <a:ext cx="350875" cy="393405"/>
          </a:xfrm>
          <a:prstGeom prst="plus">
            <a:avLst>
              <a:gd name="adj" fmla="val 37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7BB5E566-3F0A-479E-8C36-BFA0CC82710F}"/>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3" name="TextBox 2">
            <a:extLst>
              <a:ext uri="{FF2B5EF4-FFF2-40B4-BE49-F238E27FC236}">
                <a16:creationId xmlns:a16="http://schemas.microsoft.com/office/drawing/2014/main" id="{2F98FD09-C674-4C11-987D-322B30E81710}"/>
              </a:ext>
            </a:extLst>
          </p:cNvPr>
          <p:cNvSpPr txBox="1"/>
          <p:nvPr/>
        </p:nvSpPr>
        <p:spPr>
          <a:xfrm>
            <a:off x="10321788" y="3491735"/>
            <a:ext cx="1855027" cy="646331"/>
          </a:xfrm>
          <a:prstGeom prst="rect">
            <a:avLst/>
          </a:prstGeom>
          <a:noFill/>
        </p:spPr>
        <p:txBody>
          <a:bodyPr wrap="square" rtlCol="0">
            <a:spAutoFit/>
          </a:bodyPr>
          <a:lstStyle/>
          <a:p>
            <a:r>
              <a:rPr lang="fr-CA"/>
              <a:t>Non réactif (PAS d’échantillon)</a:t>
            </a:r>
          </a:p>
        </p:txBody>
      </p:sp>
    </p:spTree>
    <p:extLst>
      <p:ext uri="{BB962C8B-B14F-4D97-AF65-F5344CB8AC3E}">
        <p14:creationId xmlns:p14="http://schemas.microsoft.com/office/powerpoint/2010/main" val="106561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99262" y="1760568"/>
            <a:ext cx="5598100" cy="762392"/>
          </a:xfrm>
        </p:spPr>
        <p:txBody>
          <a:bodyPr>
            <a:normAutofit fontScale="90000"/>
          </a:bodyPr>
          <a:lstStyle/>
          <a:p>
            <a:pPr>
              <a:spcAft>
                <a:spcPts val="1800"/>
              </a:spcAft>
              <a:buClr>
                <a:srgbClr val="4A66AC"/>
              </a:buClr>
            </a:pPr>
            <a:r>
              <a:rPr lang="fr-CA" sz="2700" i="1" noProof="0" dirty="0"/>
              <a:t>Sommaire</a:t>
            </a:r>
            <a:r>
              <a:rPr lang="fr-CA" sz="4400" noProof="0" dirty="0"/>
              <a:t/>
            </a:r>
            <a:br>
              <a:rPr lang="fr-CA" sz="4400" noProof="0" dirty="0"/>
            </a:br>
            <a:r>
              <a:rPr lang="fr-CA" sz="4400" noProof="0" dirty="0"/>
              <a:t>Réquisition de sérologie du VIH anonyme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01288" y="2379246"/>
            <a:ext cx="5658984" cy="3299072"/>
          </a:xfrm>
        </p:spPr>
        <p:txBody>
          <a:bodyPr>
            <a:normAutofit/>
          </a:bodyPr>
          <a:lstStyle/>
          <a:p>
            <a:pPr>
              <a:spcBef>
                <a:spcPts val="800"/>
              </a:spcBef>
              <a:buClr>
                <a:srgbClr val="4A66AC"/>
              </a:buClr>
            </a:pPr>
            <a:r>
              <a:rPr lang="fr-CA" sz="2000" noProof="0" dirty="0">
                <a:solidFill>
                  <a:srgbClr val="23321D"/>
                </a:solidFill>
              </a:rPr>
              <a:t>Remplissez un formulaire </a:t>
            </a:r>
            <a:r>
              <a:rPr lang="fr-CA" sz="2000" noProof="0">
                <a:solidFill>
                  <a:srgbClr val="23321D"/>
                </a:solidFill>
              </a:rPr>
              <a:t>pour chaque dépistage </a:t>
            </a:r>
            <a:r>
              <a:rPr lang="fr-CA" sz="2000" noProof="0" dirty="0">
                <a:solidFill>
                  <a:srgbClr val="23321D"/>
                </a:solidFill>
              </a:rPr>
              <a:t>au point de service et apposez-y les autocollants appropriés</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9868" t="4522" r="43801" b="79123"/>
          <a:stretch/>
        </p:blipFill>
        <p:spPr>
          <a:xfrm rot="16320000">
            <a:off x="1634571" y="2496398"/>
            <a:ext cx="750679" cy="2509638"/>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68940" t="1795" r="25678" b="82025"/>
          <a:stretch/>
        </p:blipFill>
        <p:spPr>
          <a:xfrm rot="16200000">
            <a:off x="1685687" y="3370625"/>
            <a:ext cx="648448" cy="2522866"/>
          </a:xfrm>
          <a:prstGeom prst="rect">
            <a:avLst/>
          </a:prstGeom>
        </p:spPr>
      </p:pic>
      <p:pic>
        <p:nvPicPr>
          <p:cNvPr id="13" name="Picture 1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1591781" y="3934613"/>
            <a:ext cx="1110295" cy="2974661"/>
          </a:xfrm>
          <a:prstGeom prst="rect">
            <a:avLst/>
          </a:prstGeom>
        </p:spPr>
      </p:pic>
      <p:pic>
        <p:nvPicPr>
          <p:cNvPr id="15" name="Picture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1001" y="635843"/>
            <a:ext cx="4594106" cy="5955457"/>
          </a:xfrm>
          <a:prstGeom prst="rect">
            <a:avLst/>
          </a:prstGeom>
        </p:spPr>
      </p:pic>
      <p:pic>
        <p:nvPicPr>
          <p:cNvPr id="16" name="Picture 15"/>
          <p:cNvPicPr>
            <a:picLocks noChangeAspect="1"/>
          </p:cNvPicPr>
          <p:nvPr/>
        </p:nvPicPr>
        <p:blipFill rotWithShape="1">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rcRect l="88033" t="25185" r="2573" b="55369"/>
          <a:stretch/>
        </p:blipFill>
        <p:spPr>
          <a:xfrm rot="16320000">
            <a:off x="10440961" y="3611310"/>
            <a:ext cx="408533" cy="1094527"/>
          </a:xfrm>
          <a:prstGeom prst="rect">
            <a:avLst/>
          </a:prstGeom>
        </p:spPr>
      </p:pic>
      <p:sp>
        <p:nvSpPr>
          <p:cNvPr id="17" name="Rounded Rectangle 16"/>
          <p:cNvSpPr/>
          <p:nvPr/>
        </p:nvSpPr>
        <p:spPr>
          <a:xfrm>
            <a:off x="2200940" y="6028660"/>
            <a:ext cx="2424223" cy="659219"/>
          </a:xfrm>
          <a:prstGeom prst="roundRect">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Arial" panose="020B0604020202020204" pitchFamily="34" charset="0"/>
                <a:cs typeface="Arial" panose="020B0604020202020204" pitchFamily="34" charset="0"/>
              </a:rPr>
              <a:t>Le/la client-e a refusé le prélèvement sanguin</a:t>
            </a:r>
            <a:endParaRPr lang="en-CA" sz="16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9592391" y="5930440"/>
            <a:ext cx="1643934" cy="583434"/>
          </a:xfrm>
          <a:prstGeom prst="roundRect">
            <a:avLst>
              <a:gd name="adj" fmla="val 0"/>
            </a:avLst>
          </a:prstGeom>
          <a:solidFill>
            <a:srgbClr val="FFFF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Arial" panose="020B0604020202020204" pitchFamily="34" charset="0"/>
                <a:cs typeface="Arial" panose="020B0604020202020204" pitchFamily="34" charset="0"/>
              </a:rPr>
              <a:t>Le/la client-e a refusé le prélèvement sanguin</a:t>
            </a:r>
            <a:endParaRPr lang="en-CA" sz="1200"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4784651" y="6203521"/>
            <a:ext cx="5137191" cy="1760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69376" y="5288738"/>
            <a:ext cx="1707614" cy="1631216"/>
          </a:xfrm>
          <a:prstGeom prst="rect">
            <a:avLst/>
          </a:prstGeom>
          <a:noFill/>
        </p:spPr>
        <p:txBody>
          <a:bodyPr wrap="square" rtlCol="0">
            <a:spAutoFit/>
          </a:bodyPr>
          <a:lstStyle/>
          <a:p>
            <a:pPr algn="r"/>
            <a:r>
              <a:rPr lang="en-US" sz="2000"/>
              <a:t>Apposez le deuxième autocollant blanc ici, au besoin</a:t>
            </a:r>
            <a:endParaRPr lang="en-CA" sz="2000" dirty="0"/>
          </a:p>
        </p:txBody>
      </p:sp>
      <p:sp>
        <p:nvSpPr>
          <p:cNvPr id="21" name="TextBox 20">
            <a:extLst>
              <a:ext uri="{FF2B5EF4-FFF2-40B4-BE49-F238E27FC236}">
                <a16:creationId xmlns:a16="http://schemas.microsoft.com/office/drawing/2014/main" id="{67116240-DD94-4200-BF68-2CFF7E542D01}"/>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4" name="TextBox 3">
            <a:extLst>
              <a:ext uri="{FF2B5EF4-FFF2-40B4-BE49-F238E27FC236}">
                <a16:creationId xmlns:a16="http://schemas.microsoft.com/office/drawing/2014/main" id="{373A0B94-3F09-4612-BA86-1A8E1D065ABD}"/>
              </a:ext>
            </a:extLst>
          </p:cNvPr>
          <p:cNvSpPr txBox="1"/>
          <p:nvPr/>
        </p:nvSpPr>
        <p:spPr>
          <a:xfrm>
            <a:off x="3314279" y="3494183"/>
            <a:ext cx="1707614" cy="646331"/>
          </a:xfrm>
          <a:prstGeom prst="rect">
            <a:avLst/>
          </a:prstGeom>
          <a:noFill/>
        </p:spPr>
        <p:txBody>
          <a:bodyPr wrap="square" rtlCol="0">
            <a:spAutoFit/>
          </a:bodyPr>
          <a:lstStyle/>
          <a:p>
            <a:r>
              <a:rPr lang="fr-CA"/>
              <a:t>Non réactif (PAS d’échantillon)</a:t>
            </a:r>
          </a:p>
        </p:txBody>
      </p:sp>
      <p:sp>
        <p:nvSpPr>
          <p:cNvPr id="5" name="TextBox 4">
            <a:extLst>
              <a:ext uri="{FF2B5EF4-FFF2-40B4-BE49-F238E27FC236}">
                <a16:creationId xmlns:a16="http://schemas.microsoft.com/office/drawing/2014/main" id="{71613329-7BDD-4C82-93AC-B52B72674250}"/>
              </a:ext>
            </a:extLst>
          </p:cNvPr>
          <p:cNvSpPr txBox="1"/>
          <p:nvPr/>
        </p:nvSpPr>
        <p:spPr>
          <a:xfrm>
            <a:off x="3278621" y="4340934"/>
            <a:ext cx="3041293" cy="646331"/>
          </a:xfrm>
          <a:prstGeom prst="rect">
            <a:avLst/>
          </a:prstGeom>
          <a:noFill/>
        </p:spPr>
        <p:txBody>
          <a:bodyPr wrap="square" rtlCol="0">
            <a:spAutoFit/>
          </a:bodyPr>
          <a:lstStyle/>
          <a:p>
            <a:r>
              <a:rPr lang="fr-CA"/>
              <a:t>Non réactif – Période fenêtre (INCLURE échantillon)</a:t>
            </a:r>
          </a:p>
        </p:txBody>
      </p:sp>
      <p:sp>
        <p:nvSpPr>
          <p:cNvPr id="6" name="TextBox 5">
            <a:extLst>
              <a:ext uri="{FF2B5EF4-FFF2-40B4-BE49-F238E27FC236}">
                <a16:creationId xmlns:a16="http://schemas.microsoft.com/office/drawing/2014/main" id="{A0AA10C3-55CC-427B-8A45-C662FD631FC3}"/>
              </a:ext>
            </a:extLst>
          </p:cNvPr>
          <p:cNvSpPr txBox="1"/>
          <p:nvPr/>
        </p:nvSpPr>
        <p:spPr>
          <a:xfrm>
            <a:off x="3250424" y="5153144"/>
            <a:ext cx="2226275" cy="646331"/>
          </a:xfrm>
          <a:prstGeom prst="rect">
            <a:avLst/>
          </a:prstGeom>
          <a:noFill/>
        </p:spPr>
        <p:txBody>
          <a:bodyPr wrap="square" rtlCol="0">
            <a:spAutoFit/>
          </a:bodyPr>
          <a:lstStyle/>
          <a:p>
            <a:r>
              <a:rPr lang="fr-CA"/>
              <a:t>Réactif</a:t>
            </a:r>
            <a:br>
              <a:rPr lang="fr-CA"/>
            </a:br>
            <a:r>
              <a:rPr lang="fr-CA"/>
              <a:t>(INCLURE échantillon)</a:t>
            </a:r>
          </a:p>
        </p:txBody>
      </p:sp>
    </p:spTree>
    <p:extLst>
      <p:ext uri="{BB962C8B-B14F-4D97-AF65-F5344CB8AC3E}">
        <p14:creationId xmlns:p14="http://schemas.microsoft.com/office/powerpoint/2010/main" val="213495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fontScale="90000"/>
          </a:bodyPr>
          <a:lstStyle/>
          <a:p>
            <a:pPr>
              <a:spcAft>
                <a:spcPts val="1800"/>
              </a:spcAft>
              <a:buClr>
                <a:srgbClr val="4A66AC"/>
              </a:buClr>
            </a:pPr>
            <a:r>
              <a:rPr lang="fr-CA" noProof="0" dirty="0"/>
              <a:t>Stockage des résultats et dossiers anonymes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84932" y="2634771"/>
            <a:ext cx="8068568" cy="2889729"/>
          </a:xfrm>
        </p:spPr>
        <p:txBody>
          <a:bodyPr>
            <a:normAutofit fontScale="92500" lnSpcReduction="10000"/>
          </a:bodyPr>
          <a:lstStyle/>
          <a:p>
            <a:pPr>
              <a:spcBef>
                <a:spcPts val="1800"/>
              </a:spcBef>
              <a:buClr>
                <a:srgbClr val="4A66AC"/>
              </a:buClr>
            </a:pPr>
            <a:r>
              <a:rPr lang="fr-CA" noProof="0" dirty="0">
                <a:solidFill>
                  <a:srgbClr val="23321D"/>
                </a:solidFill>
              </a:rPr>
              <a:t>Plusieurs sites de dépistage anonyme du VIH offrent d’autres formes </a:t>
            </a:r>
            <a:r>
              <a:rPr lang="fr-CA" noProof="0">
                <a:solidFill>
                  <a:srgbClr val="23321D"/>
                </a:solidFill>
              </a:rPr>
              <a:t>de dépistage, </a:t>
            </a:r>
            <a:r>
              <a:rPr lang="fr-CA" noProof="0" dirty="0">
                <a:solidFill>
                  <a:srgbClr val="23321D"/>
                </a:solidFill>
              </a:rPr>
              <a:t>mais les </a:t>
            </a:r>
            <a:r>
              <a:rPr lang="fr-CA" noProof="0">
                <a:solidFill>
                  <a:srgbClr val="23321D"/>
                </a:solidFill>
              </a:rPr>
              <a:t>résultats du </a:t>
            </a:r>
            <a:r>
              <a:rPr lang="fr-CA" noProof="0" dirty="0">
                <a:solidFill>
                  <a:srgbClr val="23321D"/>
                </a:solidFill>
              </a:rPr>
              <a:t>dépistage anonyme du VIH doivent être conservés </a:t>
            </a:r>
            <a:r>
              <a:rPr lang="fr-CA" noProof="0">
                <a:solidFill>
                  <a:srgbClr val="23321D"/>
                </a:solidFill>
              </a:rPr>
              <a:t>séparément :</a:t>
            </a:r>
            <a:endParaRPr lang="fr-CA" noProof="0" dirty="0">
              <a:solidFill>
                <a:srgbClr val="23321D"/>
              </a:solidFill>
            </a:endParaRPr>
          </a:p>
          <a:p>
            <a:pPr marL="342900" indent="-342900">
              <a:spcBef>
                <a:spcPts val="1800"/>
              </a:spcBef>
              <a:buClr>
                <a:srgbClr val="4A66AC"/>
              </a:buClr>
              <a:buFont typeface="Wingdings" panose="05000000000000000000" pitchFamily="2" charset="2"/>
              <a:buChar char="v"/>
            </a:pPr>
            <a:r>
              <a:rPr lang="fr-CA" noProof="0" dirty="0">
                <a:solidFill>
                  <a:srgbClr val="23321D"/>
                </a:solidFill>
              </a:rPr>
              <a:t>Le numéro de dépistage anonyme d’un individu ne devrait jamais être consigné dans un dossier nominatif que votre site conserve pour des dépistages d’ITS ou autres tests.</a:t>
            </a:r>
          </a:p>
          <a:p>
            <a:pPr marL="342900" indent="-342900">
              <a:spcBef>
                <a:spcPts val="1800"/>
              </a:spcBef>
              <a:buClr>
                <a:srgbClr val="4A66AC"/>
              </a:buClr>
              <a:buFont typeface="Wingdings" panose="05000000000000000000" pitchFamily="2" charset="2"/>
              <a:buChar char="v"/>
            </a:pPr>
            <a:r>
              <a:rPr lang="fr-CA" noProof="0" dirty="0">
                <a:solidFill>
                  <a:srgbClr val="23321D"/>
                </a:solidFill>
              </a:rPr>
              <a:t>Les dossiers de dépistage anonyme doivent être conservés pendant jusqu’à dix ans.  </a:t>
            </a:r>
            <a:endParaRPr lang="fr-CA" noProof="0" dirty="0"/>
          </a:p>
          <a:p>
            <a:pPr>
              <a:spcBef>
                <a:spcPts val="800"/>
              </a:spcBef>
              <a:buClr>
                <a:srgbClr val="4A66AC"/>
              </a:buClr>
            </a:pPr>
            <a:endParaRPr lang="fr-CA" sz="2000" noProof="0" dirty="0">
              <a:solidFill>
                <a:srgbClr val="23321D"/>
              </a:solidFill>
            </a:endParaRPr>
          </a:p>
          <a:p>
            <a:pPr>
              <a:spcBef>
                <a:spcPts val="800"/>
              </a:spcBef>
              <a:buClr>
                <a:srgbClr val="4A66AC"/>
              </a:buClr>
            </a:pPr>
            <a:endParaRPr lang="fr-CA" sz="2000" noProof="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75700" y="2628900"/>
            <a:ext cx="2895600" cy="2895600"/>
          </a:xfrm>
          <a:prstGeom prst="rect">
            <a:avLst/>
          </a:prstGeom>
        </p:spPr>
      </p:pic>
      <p:sp>
        <p:nvSpPr>
          <p:cNvPr id="5" name="TextBox 4"/>
          <p:cNvSpPr txBox="1"/>
          <p:nvPr/>
        </p:nvSpPr>
        <p:spPr>
          <a:xfrm>
            <a:off x="889000" y="5689600"/>
            <a:ext cx="10972800" cy="984885"/>
          </a:xfrm>
          <a:prstGeom prst="rect">
            <a:avLst/>
          </a:prstGeom>
          <a:noFill/>
        </p:spPr>
        <p:txBody>
          <a:bodyPr wrap="square" rtlCol="0">
            <a:spAutoFit/>
          </a:bodyPr>
          <a:lstStyle/>
          <a:p>
            <a:pPr algn="ctr"/>
            <a:r>
              <a:rPr lang="en-US" sz="2000" b="1">
                <a:solidFill>
                  <a:srgbClr val="4A66AC"/>
                </a:solidFill>
              </a:rPr>
              <a:t>Si une personne dépistée de manière anonyme reçoit un résultat positif, son médecin pourrait lui demander de passer un test nominatif (utilisant son nom) au moment de son entrée dans les soins. </a:t>
            </a:r>
            <a:endParaRPr lang="en-US" sz="2000" b="1" dirty="0">
              <a:solidFill>
                <a:srgbClr val="4A66AC"/>
              </a:solidFill>
            </a:endParaRPr>
          </a:p>
          <a:p>
            <a:endParaRPr lang="en-CA" dirty="0"/>
          </a:p>
        </p:txBody>
      </p:sp>
      <p:sp>
        <p:nvSpPr>
          <p:cNvPr id="9" name="TextBox 8">
            <a:extLst>
              <a:ext uri="{FF2B5EF4-FFF2-40B4-BE49-F238E27FC236}">
                <a16:creationId xmlns:a16="http://schemas.microsoft.com/office/drawing/2014/main" id="{2AB86C6C-BA3E-4E0A-AC6F-1CFD3BFABC45}"/>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65924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La tenue de dossiers est essentielle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6" y="2390528"/>
            <a:ext cx="10675484" cy="4467472"/>
          </a:xfrm>
        </p:spPr>
        <p:txBody>
          <a:bodyPr>
            <a:normAutofit fontScale="92500" lnSpcReduction="10000"/>
          </a:bodyPr>
          <a:lstStyle/>
          <a:p>
            <a:pPr>
              <a:spcBef>
                <a:spcPts val="0"/>
              </a:spcBef>
              <a:spcAft>
                <a:spcPts val="1800"/>
              </a:spcAft>
              <a:buClr>
                <a:srgbClr val="4A66AC"/>
              </a:buClr>
            </a:pPr>
            <a:r>
              <a:rPr lang="fr-CA" noProof="0" dirty="0"/>
              <a:t>Chaque fois que vous effectuez un test rapide du VIH au point de service</a:t>
            </a:r>
            <a:br>
              <a:rPr lang="fr-CA" noProof="0" dirty="0"/>
            </a:br>
            <a:r>
              <a:rPr lang="fr-CA" noProof="0" dirty="0"/>
              <a:t>pour </a:t>
            </a:r>
            <a:r>
              <a:rPr lang="fr-CA" noProof="0" dirty="0" err="1"/>
              <a:t>un-e</a:t>
            </a:r>
            <a:r>
              <a:rPr lang="fr-CA" noProof="0" dirty="0"/>
              <a:t> client, vous </a:t>
            </a:r>
            <a:r>
              <a:rPr lang="fr-CA" u="sng" noProof="0" dirty="0"/>
              <a:t>DEVEZ</a:t>
            </a:r>
            <a:r>
              <a:rPr lang="fr-CA" noProof="0" dirty="0"/>
              <a:t> :</a:t>
            </a:r>
          </a:p>
          <a:p>
            <a:pPr marL="342900" indent="-342900">
              <a:spcBef>
                <a:spcPts val="0"/>
              </a:spcBef>
              <a:spcAft>
                <a:spcPts val="1800"/>
              </a:spcAft>
              <a:buClr>
                <a:srgbClr val="4A66AC"/>
              </a:buClr>
              <a:buFont typeface="Wingdings" panose="05000000000000000000" pitchFamily="2" charset="2"/>
              <a:buChar char="v"/>
            </a:pPr>
            <a:r>
              <a:rPr lang="fr-CA" noProof="0" dirty="0"/>
              <a:t>Remplir un Formulaire de réquisition de sérologie du VIH anonyme</a:t>
            </a:r>
          </a:p>
          <a:p>
            <a:pPr marL="342900" indent="-342900">
              <a:spcBef>
                <a:spcPts val="0"/>
              </a:spcBef>
              <a:spcAft>
                <a:spcPts val="1800"/>
              </a:spcAft>
              <a:buClr>
                <a:srgbClr val="4A66AC"/>
              </a:buClr>
              <a:buFont typeface="Wingdings" panose="05000000000000000000" pitchFamily="2" charset="2"/>
              <a:buChar char="v"/>
            </a:pPr>
            <a:r>
              <a:rPr lang="fr-CA" noProof="0" dirty="0"/>
              <a:t>Créer une entrée pour ce test dans le registre quotidien de votre site</a:t>
            </a:r>
          </a:p>
          <a:p>
            <a:pPr marL="342900" indent="-342900">
              <a:spcBef>
                <a:spcPts val="0"/>
              </a:spcBef>
              <a:spcAft>
                <a:spcPts val="1800"/>
              </a:spcAft>
              <a:buClr>
                <a:srgbClr val="4A66AC"/>
              </a:buClr>
              <a:buFont typeface="Wingdings" panose="05000000000000000000" pitchFamily="2" charset="2"/>
              <a:buChar char="v"/>
            </a:pPr>
            <a:r>
              <a:rPr lang="fr-CA" noProof="0" dirty="0"/>
              <a:t>Préparer une carte à emporter pour le ou la </a:t>
            </a:r>
            <a:r>
              <a:rPr lang="fr-CA" noProof="0" dirty="0" err="1"/>
              <a:t>client-e</a:t>
            </a:r>
            <a:r>
              <a:rPr lang="fr-CA" noProof="0" dirty="0"/>
              <a:t>, indiquant son numéro d’identification anonyme</a:t>
            </a:r>
          </a:p>
          <a:p>
            <a:pPr>
              <a:spcBef>
                <a:spcPts val="0"/>
              </a:spcBef>
              <a:spcAft>
                <a:spcPts val="1800"/>
              </a:spcAft>
              <a:buClr>
                <a:srgbClr val="4A66AC"/>
              </a:buClr>
            </a:pPr>
            <a:r>
              <a:rPr lang="fr-CA" noProof="0" dirty="0"/>
              <a:t>Ces étapes de la tenue de dossier sont essentielles à la fourniture de résultats exacts à vos </a:t>
            </a:r>
            <a:r>
              <a:rPr lang="fr-CA" noProof="0" dirty="0" err="1"/>
              <a:t>client-es</a:t>
            </a:r>
            <a:r>
              <a:rPr lang="fr-CA" noProof="0" dirty="0"/>
              <a:t> et au maintien des normes de qualité dans votre site de dépistage.</a:t>
            </a:r>
          </a:p>
          <a:p>
            <a:pPr marL="0" lvl="1" algn="l">
              <a:spcBef>
                <a:spcPts val="0"/>
              </a:spcBef>
              <a:spcAft>
                <a:spcPts val="1800"/>
              </a:spcAft>
              <a:buClr>
                <a:srgbClr val="4A66AC"/>
              </a:buClr>
            </a:pPr>
            <a:r>
              <a:rPr lang="fr-CA" sz="2400" noProof="0" dirty="0"/>
              <a:t>Toute erreur dans la tenue de dossier sera considérée comme un incident nécessitant une enquête dans votre site</a:t>
            </a:r>
            <a:r>
              <a:rPr lang="fr-CA" sz="2400" noProof="0"/>
              <a:t>. En somme, une tenue de dossiers </a:t>
            </a:r>
            <a:r>
              <a:rPr lang="fr-CA" sz="2400"/>
              <a:t>efficace est </a:t>
            </a:r>
            <a:r>
              <a:rPr lang="fr-CA" sz="2400" noProof="0" dirty="0"/>
              <a:t>nécessaire au maintien de l’approbation de votre site en tant que </a:t>
            </a:r>
            <a:r>
              <a:rPr lang="fr-CA" sz="2400" noProof="0"/>
              <a:t>fournisseur du </a:t>
            </a:r>
            <a:r>
              <a:rPr lang="fr-CA" sz="2400" noProof="0" dirty="0"/>
              <a:t>dépistage.</a:t>
            </a:r>
          </a:p>
          <a:p>
            <a:pPr>
              <a:spcBef>
                <a:spcPts val="0"/>
              </a:spcBef>
              <a:spcAft>
                <a:spcPts val="1800"/>
              </a:spcAft>
              <a:buClr>
                <a:srgbClr val="4A66AC"/>
              </a:buClr>
            </a:pPr>
            <a:endParaRPr lang="fr-CA" noProof="0" dirty="0"/>
          </a:p>
          <a:p>
            <a:pPr lvl="1" algn="l">
              <a:spcBef>
                <a:spcPts val="800"/>
              </a:spcBef>
              <a:buClr>
                <a:srgbClr val="4A66AC"/>
              </a:buClr>
            </a:pPr>
            <a:endParaRPr lang="fr-CA" sz="22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22635" r="48036" b="21550"/>
          <a:stretch/>
        </p:blipFill>
        <p:spPr>
          <a:xfrm>
            <a:off x="8865782" y="1297171"/>
            <a:ext cx="2404730" cy="2582903"/>
          </a:xfrm>
          <a:prstGeom prst="rect">
            <a:avLst/>
          </a:prstGeom>
        </p:spPr>
      </p:pic>
      <p:sp>
        <p:nvSpPr>
          <p:cNvPr id="10" name="TextBox 9">
            <a:extLst>
              <a:ext uri="{FF2B5EF4-FFF2-40B4-BE49-F238E27FC236}">
                <a16:creationId xmlns:a16="http://schemas.microsoft.com/office/drawing/2014/main" id="{BEAAC213-C10B-446C-AFF0-BC1D6253326E}"/>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361910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3" cstate="screen">
            <a:extLst>
              <a:ext uri="{28A0092B-C50C-407E-A947-70E740481C1C}">
                <a14:useLocalDpi xmlns:a14="http://schemas.microsoft.com/office/drawing/2010/main"/>
              </a:ext>
            </a:extLst>
          </a:blip>
          <a:srcRect t="7382" b="9460"/>
          <a:stretch/>
        </p:blipFill>
        <p:spPr bwMode="auto">
          <a:xfrm>
            <a:off x="1133061" y="3021496"/>
            <a:ext cx="10843591" cy="227606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Registre quotidien</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 name="Subtitle 2">
            <a:extLst>
              <a:ext uri="{FF2B5EF4-FFF2-40B4-BE49-F238E27FC236}">
                <a16:creationId xmlns:a16="http://schemas.microsoft.com/office/drawing/2014/main" id="{8365A299-7067-41F3-96D1-6126C68ADEA1}"/>
              </a:ext>
            </a:extLst>
          </p:cNvPr>
          <p:cNvSpPr txBox="1">
            <a:spLocks/>
          </p:cNvSpPr>
          <p:nvPr/>
        </p:nvSpPr>
        <p:spPr>
          <a:xfrm>
            <a:off x="877869" y="2490077"/>
            <a:ext cx="9892911" cy="1187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sz="2000"/>
              <a:t>Voici une capture d’écran du modèle de registre quotidien</a:t>
            </a:r>
            <a:r>
              <a:rPr lang="en-US" sz="2000"/>
              <a:t>. </a:t>
            </a:r>
            <a:r>
              <a:rPr lang="fr-CA" sz="2000"/>
              <a:t>Vous devez créer une nouvelle entrée pour chaque test effectué</a:t>
            </a:r>
            <a:r>
              <a:rPr lang="en-US" sz="2000"/>
              <a:t>.</a:t>
            </a:r>
            <a:endParaRPr lang="en-US" sz="2000" dirty="0"/>
          </a:p>
        </p:txBody>
      </p:sp>
      <p:sp>
        <p:nvSpPr>
          <p:cNvPr id="12" name="Left Brace 11"/>
          <p:cNvSpPr/>
          <p:nvPr/>
        </p:nvSpPr>
        <p:spPr>
          <a:xfrm rot="16200000">
            <a:off x="2829508" y="3681033"/>
            <a:ext cx="293612" cy="3726713"/>
          </a:xfrm>
          <a:prstGeom prst="leftBrace">
            <a:avLst>
              <a:gd name="adj1" fmla="val 8333"/>
              <a:gd name="adj2" fmla="val 180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6" name="Subtitle 2">
            <a:extLst>
              <a:ext uri="{FF2B5EF4-FFF2-40B4-BE49-F238E27FC236}">
                <a16:creationId xmlns:a16="http://schemas.microsoft.com/office/drawing/2014/main" id="{8365A299-7067-41F3-96D1-6126C68ADEA1}"/>
              </a:ext>
            </a:extLst>
          </p:cNvPr>
          <p:cNvSpPr txBox="1">
            <a:spLocks/>
          </p:cNvSpPr>
          <p:nvPr/>
        </p:nvSpPr>
        <p:spPr>
          <a:xfrm>
            <a:off x="771990" y="6028661"/>
            <a:ext cx="3810644" cy="6485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sz="2000"/>
              <a:t>Cette partie du registre sert à consigner tout DPS</a:t>
            </a:r>
            <a:r>
              <a:rPr lang="en-US" sz="2000"/>
              <a:t>.</a:t>
            </a:r>
            <a:endParaRPr lang="en-US" sz="2000" dirty="0"/>
          </a:p>
        </p:txBody>
      </p:sp>
      <p:sp>
        <p:nvSpPr>
          <p:cNvPr id="17" name="Left Brace 16"/>
          <p:cNvSpPr/>
          <p:nvPr/>
        </p:nvSpPr>
        <p:spPr>
          <a:xfrm rot="16200000">
            <a:off x="7471762" y="2884814"/>
            <a:ext cx="306344" cy="5390247"/>
          </a:xfrm>
          <a:prstGeom prst="leftBrace">
            <a:avLst>
              <a:gd name="adj1" fmla="val 8333"/>
              <a:gd name="adj2" fmla="val 180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4801629" y="6004751"/>
            <a:ext cx="5295017" cy="82579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sz="2000"/>
              <a:t>Cette partie du registre sert au suivi des tests transmis au Laboratoire de Santé publique Ontario (LSPO) et à l’analyse des résultats reçus</a:t>
            </a:r>
            <a:r>
              <a:rPr lang="en-US" sz="2000"/>
              <a:t>. </a:t>
            </a:r>
            <a:endParaRPr lang="en-US" sz="2000" dirty="0"/>
          </a:p>
        </p:txBody>
      </p:sp>
      <p:sp>
        <p:nvSpPr>
          <p:cNvPr id="19" name="Subtitle 2">
            <a:extLst>
              <a:ext uri="{FF2B5EF4-FFF2-40B4-BE49-F238E27FC236}">
                <a16:creationId xmlns:a16="http://schemas.microsoft.com/office/drawing/2014/main" id="{8365A299-7067-41F3-96D1-6126C68ADEA1}"/>
              </a:ext>
            </a:extLst>
          </p:cNvPr>
          <p:cNvSpPr txBox="1">
            <a:spLocks/>
          </p:cNvSpPr>
          <p:nvPr/>
        </p:nvSpPr>
        <p:spPr>
          <a:xfrm>
            <a:off x="10542567" y="5579293"/>
            <a:ext cx="1485657" cy="1102241"/>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a:t>Pour chaque entrée, assurez-vous de signer et d’indiquer la date </a:t>
            </a:r>
            <a:r>
              <a:rPr lang="en-US" sz="2000"/>
              <a:t>.</a:t>
            </a:r>
            <a:endParaRPr lang="en-US" sz="2000" dirty="0"/>
          </a:p>
        </p:txBody>
      </p:sp>
      <p:sp>
        <p:nvSpPr>
          <p:cNvPr id="5" name="Oval 4"/>
          <p:cNvSpPr/>
          <p:nvPr/>
        </p:nvSpPr>
        <p:spPr>
          <a:xfrm>
            <a:off x="10164726" y="3115340"/>
            <a:ext cx="1711840" cy="2179673"/>
          </a:xfrm>
          <a:custGeom>
            <a:avLst/>
            <a:gdLst>
              <a:gd name="connsiteX0" fmla="*/ 0 w 1754372"/>
              <a:gd name="connsiteY0" fmla="*/ 1307805 h 2615609"/>
              <a:gd name="connsiteX1" fmla="*/ 877186 w 1754372"/>
              <a:gd name="connsiteY1" fmla="*/ 0 h 2615609"/>
              <a:gd name="connsiteX2" fmla="*/ 1754372 w 1754372"/>
              <a:gd name="connsiteY2" fmla="*/ 1307805 h 2615609"/>
              <a:gd name="connsiteX3" fmla="*/ 877186 w 1754372"/>
              <a:gd name="connsiteY3" fmla="*/ 2615610 h 2615609"/>
              <a:gd name="connsiteX4" fmla="*/ 0 w 1754372"/>
              <a:gd name="connsiteY4" fmla="*/ 1307805 h 2615609"/>
              <a:gd name="connsiteX0" fmla="*/ 877186 w 1754372"/>
              <a:gd name="connsiteY0" fmla="*/ 0 h 2615610"/>
              <a:gd name="connsiteX1" fmla="*/ 1754372 w 1754372"/>
              <a:gd name="connsiteY1" fmla="*/ 1307805 h 2615610"/>
              <a:gd name="connsiteX2" fmla="*/ 877186 w 1754372"/>
              <a:gd name="connsiteY2" fmla="*/ 2615610 h 2615610"/>
              <a:gd name="connsiteX3" fmla="*/ 0 w 1754372"/>
              <a:gd name="connsiteY3" fmla="*/ 1307805 h 2615610"/>
              <a:gd name="connsiteX4" fmla="*/ 968626 w 1754372"/>
              <a:gd name="connsiteY4" fmla="*/ 91440 h 2615610"/>
              <a:gd name="connsiteX0" fmla="*/ 878181 w 1755367"/>
              <a:gd name="connsiteY0" fmla="*/ 0 h 2615610"/>
              <a:gd name="connsiteX1" fmla="*/ 1755367 w 1755367"/>
              <a:gd name="connsiteY1" fmla="*/ 1307805 h 2615610"/>
              <a:gd name="connsiteX2" fmla="*/ 878181 w 1755367"/>
              <a:gd name="connsiteY2" fmla="*/ 2615610 h 2615610"/>
              <a:gd name="connsiteX3" fmla="*/ 995 w 1755367"/>
              <a:gd name="connsiteY3" fmla="*/ 1307805 h 2615610"/>
              <a:gd name="connsiteX4" fmla="*/ 1022784 w 1755367"/>
              <a:gd name="connsiteY4" fmla="*/ 187721 h 261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367" h="2615610">
                <a:moveTo>
                  <a:pt x="878181" y="0"/>
                </a:moveTo>
                <a:cubicBezTo>
                  <a:pt x="1362637" y="0"/>
                  <a:pt x="1755367" y="585524"/>
                  <a:pt x="1755367" y="1307805"/>
                </a:cubicBezTo>
                <a:cubicBezTo>
                  <a:pt x="1755367" y="2030086"/>
                  <a:pt x="1362637" y="2615610"/>
                  <a:pt x="878181" y="2615610"/>
                </a:cubicBezTo>
                <a:cubicBezTo>
                  <a:pt x="393725" y="2615610"/>
                  <a:pt x="-23106" y="1712453"/>
                  <a:pt x="995" y="1307805"/>
                </a:cubicBezTo>
                <a:cubicBezTo>
                  <a:pt x="25096" y="903157"/>
                  <a:pt x="446888" y="96281"/>
                  <a:pt x="1022784" y="187721"/>
                </a:cubicBezTo>
              </a:path>
            </a:pathLst>
          </a:custGeom>
          <a:noFill/>
          <a:ln w="38100">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a:extLst>
              <a:ext uri="{FF2B5EF4-FFF2-40B4-BE49-F238E27FC236}">
                <a16:creationId xmlns:a16="http://schemas.microsoft.com/office/drawing/2014/main" id="{88446311-0B71-4F32-B260-3DBC728430F1}"/>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082605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screen">
            <a:extLst>
              <a:ext uri="{28A0092B-C50C-407E-A947-70E740481C1C}">
                <a14:useLocalDpi xmlns:a14="http://schemas.microsoft.com/office/drawing/2010/main"/>
              </a:ext>
            </a:extLst>
          </a:blip>
          <a:srcRect t="10506" r="60221" b="25550"/>
          <a:stretch/>
        </p:blipFill>
        <p:spPr bwMode="auto">
          <a:xfrm>
            <a:off x="1299748" y="2325756"/>
            <a:ext cx="8241817" cy="222636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09136" y="1511700"/>
            <a:ext cx="10494499" cy="762392"/>
          </a:xfrm>
        </p:spPr>
        <p:txBody>
          <a:bodyPr>
            <a:normAutofit fontScale="90000"/>
          </a:bodyPr>
          <a:lstStyle/>
          <a:p>
            <a:pPr>
              <a:spcAft>
                <a:spcPts val="1800"/>
              </a:spcAft>
              <a:buClr>
                <a:srgbClr val="4A66AC"/>
              </a:buClr>
            </a:pPr>
            <a:r>
              <a:rPr lang="fr-CA" noProof="0" dirty="0"/>
              <a:t>Registre quotidien – Entrée d’un dépistage au point de service</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 name="Rectangle 2"/>
          <p:cNvSpPr/>
          <p:nvPr/>
        </p:nvSpPr>
        <p:spPr>
          <a:xfrm>
            <a:off x="1421295" y="2753138"/>
            <a:ext cx="4552122" cy="1755067"/>
          </a:xfrm>
          <a:prstGeom prst="rect">
            <a:avLst/>
          </a:prstGeom>
          <a:noFill/>
          <a:ln w="57150">
            <a:solidFill>
              <a:srgbClr val="4A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ubtitle 2">
            <a:extLst>
              <a:ext uri="{FF2B5EF4-FFF2-40B4-BE49-F238E27FC236}">
                <a16:creationId xmlns:a16="http://schemas.microsoft.com/office/drawing/2014/main" id="{8365A299-7067-41F3-96D1-6126C68ADEA1}"/>
              </a:ext>
            </a:extLst>
          </p:cNvPr>
          <p:cNvSpPr txBox="1">
            <a:spLocks/>
          </p:cNvSpPr>
          <p:nvPr/>
        </p:nvSpPr>
        <p:spPr>
          <a:xfrm>
            <a:off x="1201480" y="4671237"/>
            <a:ext cx="7006855" cy="185478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sz="2000"/>
              <a:t>Remplissez ces quatre champs pour chaque test </a:t>
            </a:r>
            <a:r>
              <a:rPr lang="en-US" sz="2000"/>
              <a:t>:</a:t>
            </a:r>
            <a:endParaRPr lang="en-US" sz="2000" dirty="0"/>
          </a:p>
          <a:p>
            <a:pPr marL="342900" indent="-342900">
              <a:spcBef>
                <a:spcPts val="800"/>
              </a:spcBef>
              <a:buClr>
                <a:srgbClr val="4A66AC"/>
              </a:buClr>
              <a:buFont typeface="Wingdings" panose="05000000000000000000" pitchFamily="2" charset="2"/>
              <a:buChar char="§"/>
            </a:pPr>
            <a:r>
              <a:rPr lang="fr-CA" sz="2000"/>
              <a:t>La date à laquelle vous avez effectué le test</a:t>
            </a:r>
            <a:endParaRPr lang="en-US" sz="2000"/>
          </a:p>
          <a:p>
            <a:pPr marL="342900" indent="-342900">
              <a:spcBef>
                <a:spcPts val="800"/>
              </a:spcBef>
              <a:buClr>
                <a:srgbClr val="4A66AC"/>
              </a:buClr>
              <a:buFont typeface="Wingdings" panose="05000000000000000000" pitchFamily="2" charset="2"/>
              <a:buChar char="§"/>
            </a:pPr>
            <a:r>
              <a:rPr lang="fr-CA" sz="2000"/>
              <a:t>Pour qui vous avez effectué le test </a:t>
            </a:r>
            <a:r>
              <a:rPr lang="en-US" sz="2000"/>
              <a:t>(numéro d’identification anonyme)</a:t>
            </a:r>
            <a:endParaRPr lang="en-US" sz="2000" dirty="0"/>
          </a:p>
          <a:p>
            <a:pPr marL="342900" indent="-342900">
              <a:spcBef>
                <a:spcPts val="800"/>
              </a:spcBef>
              <a:buClr>
                <a:srgbClr val="4A66AC"/>
              </a:buClr>
              <a:buFont typeface="Wingdings" panose="05000000000000000000" pitchFamily="2" charset="2"/>
              <a:buChar char="§"/>
            </a:pPr>
            <a:r>
              <a:rPr lang="fr-CA" sz="2000"/>
              <a:t>Les facteurs de risque (utilisez les abréviations HRSH, ACN, PID, etc.</a:t>
            </a:r>
            <a:r>
              <a:rPr lang="en-US" sz="2000"/>
              <a:t>)</a:t>
            </a:r>
            <a:endParaRPr lang="en-US" sz="2000" dirty="0"/>
          </a:p>
          <a:p>
            <a:pPr marL="342900" indent="-342900">
              <a:spcBef>
                <a:spcPts val="800"/>
              </a:spcBef>
              <a:buClr>
                <a:srgbClr val="4A66AC"/>
              </a:buClr>
              <a:buFont typeface="Wingdings" panose="05000000000000000000" pitchFamily="2" charset="2"/>
              <a:buChar char="§"/>
            </a:pPr>
            <a:r>
              <a:rPr lang="fr-CA" sz="2000"/>
              <a:t>Le numéro de lot et la date d’expiration de la trousse utilisée </a:t>
            </a:r>
            <a:endParaRPr lang="en-US" sz="2000"/>
          </a:p>
          <a:p>
            <a:pPr marL="342900" indent="-342900">
              <a:spcBef>
                <a:spcPts val="800"/>
              </a:spcBef>
              <a:buClr>
                <a:srgbClr val="4A66AC"/>
              </a:buClr>
              <a:buFont typeface="Wingdings" panose="05000000000000000000" pitchFamily="2" charset="2"/>
              <a:buChar char="§"/>
            </a:pPr>
            <a:endParaRPr lang="en-US" sz="2000" dirty="0"/>
          </a:p>
        </p:txBody>
      </p:sp>
      <p:sp>
        <p:nvSpPr>
          <p:cNvPr id="21" name="Left Brace 20"/>
          <p:cNvSpPr/>
          <p:nvPr/>
        </p:nvSpPr>
        <p:spPr>
          <a:xfrm flipH="1">
            <a:off x="8059478" y="5374304"/>
            <a:ext cx="138223" cy="62245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Subtitle 2">
            <a:extLst>
              <a:ext uri="{FF2B5EF4-FFF2-40B4-BE49-F238E27FC236}">
                <a16:creationId xmlns:a16="http://schemas.microsoft.com/office/drawing/2014/main" id="{8365A299-7067-41F3-96D1-6126C68ADEA1}"/>
              </a:ext>
            </a:extLst>
          </p:cNvPr>
          <p:cNvSpPr txBox="1">
            <a:spLocks/>
          </p:cNvSpPr>
          <p:nvPr/>
        </p:nvSpPr>
        <p:spPr>
          <a:xfrm>
            <a:off x="8469716" y="5339899"/>
            <a:ext cx="3587603" cy="1124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Pour les tests de compétence et d’exercice, ou en cas d’erreur ou de défectuosité, indiquez dans ces champs à quoi le test a servi</a:t>
            </a:r>
            <a:endParaRPr lang="en-US" sz="2000" dirty="0"/>
          </a:p>
        </p:txBody>
      </p:sp>
      <p:sp>
        <p:nvSpPr>
          <p:cNvPr id="23" name="Subtitle 2">
            <a:extLst>
              <a:ext uri="{FF2B5EF4-FFF2-40B4-BE49-F238E27FC236}">
                <a16:creationId xmlns:a16="http://schemas.microsoft.com/office/drawing/2014/main" id="{8365A299-7067-41F3-96D1-6126C68ADEA1}"/>
              </a:ext>
            </a:extLst>
          </p:cNvPr>
          <p:cNvSpPr txBox="1">
            <a:spLocks/>
          </p:cNvSpPr>
          <p:nvPr/>
        </p:nvSpPr>
        <p:spPr>
          <a:xfrm>
            <a:off x="10160539" y="2498652"/>
            <a:ext cx="1882606" cy="244548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fr-CA" sz="2000"/>
              <a:t>Indiquez le résultat dans l’un de ces trois champs.</a:t>
            </a:r>
          </a:p>
          <a:p>
            <a:pPr>
              <a:spcBef>
                <a:spcPts val="800"/>
              </a:spcBef>
              <a:buClr>
                <a:srgbClr val="4A66AC"/>
              </a:buClr>
            </a:pPr>
            <a:r>
              <a:rPr lang="fr-CA" sz="2000"/>
              <a:t>Si un échantillon est transmis au LSPO, écrivez oui dans le dernier champ, comme illustré ici.</a:t>
            </a:r>
          </a:p>
        </p:txBody>
      </p:sp>
      <p:cxnSp>
        <p:nvCxnSpPr>
          <p:cNvPr id="6" name="Straight Arrow Connector 5"/>
          <p:cNvCxnSpPr/>
          <p:nvPr/>
        </p:nvCxnSpPr>
        <p:spPr>
          <a:xfrm flipH="1">
            <a:off x="8219661" y="2774405"/>
            <a:ext cx="1998461" cy="207334"/>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749FF6D-C02F-44B8-B7D8-8B04ADFD0757}"/>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339917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rotWithShape="1">
          <a:blip r:embed="rId3" cstate="screen">
            <a:extLst>
              <a:ext uri="{28A0092B-C50C-407E-A947-70E740481C1C}">
                <a14:useLocalDpi xmlns:a14="http://schemas.microsoft.com/office/drawing/2010/main"/>
              </a:ext>
            </a:extLst>
          </a:blip>
          <a:srcRect l="34205" t="20850" r="2532" b="20378"/>
          <a:stretch/>
        </p:blipFill>
        <p:spPr bwMode="auto">
          <a:xfrm>
            <a:off x="1590261" y="2574235"/>
            <a:ext cx="8428382" cy="2126974"/>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1141859" cy="762392"/>
          </a:xfrm>
        </p:spPr>
        <p:txBody>
          <a:bodyPr>
            <a:normAutofit fontScale="90000"/>
          </a:bodyPr>
          <a:lstStyle/>
          <a:p>
            <a:pPr>
              <a:spcAft>
                <a:spcPts val="1800"/>
              </a:spcAft>
              <a:buClr>
                <a:srgbClr val="4A66AC"/>
              </a:buClr>
            </a:pPr>
            <a:r>
              <a:rPr lang="fr-CA" noProof="0" dirty="0"/>
              <a:t>Registre quotidien – Entrée d’un échantillon transmis au LSPO</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Subtitle 2">
            <a:extLst>
              <a:ext uri="{FF2B5EF4-FFF2-40B4-BE49-F238E27FC236}">
                <a16:creationId xmlns:a16="http://schemas.microsoft.com/office/drawing/2014/main" id="{8365A299-7067-41F3-96D1-6126C68ADEA1}"/>
              </a:ext>
            </a:extLst>
          </p:cNvPr>
          <p:cNvSpPr txBox="1">
            <a:spLocks/>
          </p:cNvSpPr>
          <p:nvPr/>
        </p:nvSpPr>
        <p:spPr>
          <a:xfrm>
            <a:off x="10105990" y="4057939"/>
            <a:ext cx="1882606" cy="37213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Dater et signer.</a:t>
            </a:r>
            <a:endParaRPr lang="en-US" sz="2000" dirty="0"/>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248093" y="4958317"/>
            <a:ext cx="1410586"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Écrivez oui si un échantillon est transmis au LSPO</a:t>
            </a:r>
            <a:endParaRPr lang="en-US" sz="2000" dirty="0"/>
          </a:p>
        </p:txBody>
      </p:sp>
      <p:sp>
        <p:nvSpPr>
          <p:cNvPr id="19" name="Subtitle 2">
            <a:extLst>
              <a:ext uri="{FF2B5EF4-FFF2-40B4-BE49-F238E27FC236}">
                <a16:creationId xmlns:a16="http://schemas.microsoft.com/office/drawing/2014/main" id="{8365A299-7067-41F3-96D1-6126C68ADEA1}"/>
              </a:ext>
            </a:extLst>
          </p:cNvPr>
          <p:cNvSpPr txBox="1">
            <a:spLocks/>
          </p:cNvSpPr>
          <p:nvPr/>
        </p:nvSpPr>
        <p:spPr>
          <a:xfrm>
            <a:off x="1909866" y="5117246"/>
            <a:ext cx="2278912"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Dans la plupart des cas, vous remplirez ceci si la personne est dépistée tôt dans la période fenêtre</a:t>
            </a:r>
            <a:endParaRPr lang="en-US" sz="2000" dirty="0"/>
          </a:p>
        </p:txBody>
      </p:sp>
      <p:sp>
        <p:nvSpPr>
          <p:cNvPr id="20" name="Left Brace 19"/>
          <p:cNvSpPr/>
          <p:nvPr/>
        </p:nvSpPr>
        <p:spPr>
          <a:xfrm rot="16200000">
            <a:off x="4753563" y="3754331"/>
            <a:ext cx="461823" cy="2534481"/>
          </a:xfrm>
          <a:prstGeom prst="leftBrace">
            <a:avLst>
              <a:gd name="adj1" fmla="val 8333"/>
              <a:gd name="adj2" fmla="val 802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4" name="Straight Arrow Connector 23"/>
          <p:cNvCxnSpPr/>
          <p:nvPr/>
        </p:nvCxnSpPr>
        <p:spPr>
          <a:xfrm flipV="1">
            <a:off x="999460" y="4369983"/>
            <a:ext cx="754913" cy="616687"/>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2782957" y="4273826"/>
            <a:ext cx="133909" cy="1014102"/>
          </a:xfrm>
          <a:prstGeom prst="straightConnector1">
            <a:avLst/>
          </a:prstGeom>
          <a:ln w="3810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26" name="Subtitle 2">
            <a:extLst>
              <a:ext uri="{FF2B5EF4-FFF2-40B4-BE49-F238E27FC236}">
                <a16:creationId xmlns:a16="http://schemas.microsoft.com/office/drawing/2014/main" id="{8365A299-7067-41F3-96D1-6126C68ADEA1}"/>
              </a:ext>
            </a:extLst>
          </p:cNvPr>
          <p:cNvSpPr txBox="1">
            <a:spLocks/>
          </p:cNvSpPr>
          <p:nvPr/>
        </p:nvSpPr>
        <p:spPr>
          <a:xfrm>
            <a:off x="4439965" y="5444166"/>
            <a:ext cx="2700670"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Remplissez ces champs à l’aide du résultat reçu du LSPO (1 semaine).</a:t>
            </a:r>
            <a:endParaRPr lang="en-US" sz="2000" dirty="0"/>
          </a:p>
        </p:txBody>
      </p:sp>
      <p:sp>
        <p:nvSpPr>
          <p:cNvPr id="27" name="Left Brace 26"/>
          <p:cNvSpPr/>
          <p:nvPr/>
        </p:nvSpPr>
        <p:spPr>
          <a:xfrm rot="16200000">
            <a:off x="7227716" y="3888165"/>
            <a:ext cx="95459" cy="1888435"/>
          </a:xfrm>
          <a:prstGeom prst="leftBrace">
            <a:avLst>
              <a:gd name="adj1" fmla="val 8333"/>
              <a:gd name="adj2" fmla="val 8024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8" name="Subtitle 2">
            <a:extLst>
              <a:ext uri="{FF2B5EF4-FFF2-40B4-BE49-F238E27FC236}">
                <a16:creationId xmlns:a16="http://schemas.microsoft.com/office/drawing/2014/main" id="{8365A299-7067-41F3-96D1-6126C68ADEA1}"/>
              </a:ext>
            </a:extLst>
          </p:cNvPr>
          <p:cNvSpPr txBox="1">
            <a:spLocks/>
          </p:cNvSpPr>
          <p:nvPr/>
        </p:nvSpPr>
        <p:spPr>
          <a:xfrm>
            <a:off x="7249887" y="4916292"/>
            <a:ext cx="4738710" cy="159813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Notez </a:t>
            </a:r>
            <a:r>
              <a:rPr lang="fr-CA" sz="2000"/>
              <a:t>toute disparité entre un résultat de test rapide et un résultat de test de laboratoire (ceci peut être fait par le ou la responsable de l’assurance de la qualité dans le cadre du sommaire mensuel).</a:t>
            </a:r>
            <a:r>
              <a:rPr lang="en-US" sz="2000"/>
              <a:t> </a:t>
            </a:r>
            <a:r>
              <a:rPr lang="en-US" sz="2000" b="1">
                <a:solidFill>
                  <a:srgbClr val="4A66AC"/>
                </a:solidFill>
              </a:rPr>
              <a:t>Renseignez-vous sur les pratiques en vigueur dans votre site.</a:t>
            </a:r>
            <a:endParaRPr lang="en-US" sz="2000" b="1" dirty="0">
              <a:solidFill>
                <a:srgbClr val="4A66AC"/>
              </a:solidFill>
            </a:endParaRPr>
          </a:p>
        </p:txBody>
      </p:sp>
      <p:sp>
        <p:nvSpPr>
          <p:cNvPr id="17" name="TextBox 16">
            <a:extLst>
              <a:ext uri="{FF2B5EF4-FFF2-40B4-BE49-F238E27FC236}">
                <a16:creationId xmlns:a16="http://schemas.microsoft.com/office/drawing/2014/main" id="{7DF70FE2-FD0B-400E-B72B-AF0534391E2D}"/>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74658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Registre quotidien</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 name="Subtitle 2">
            <a:extLst>
              <a:ext uri="{FF2B5EF4-FFF2-40B4-BE49-F238E27FC236}">
                <a16:creationId xmlns:a16="http://schemas.microsoft.com/office/drawing/2014/main" id="{8365A299-7067-41F3-96D1-6126C68ADEA1}"/>
              </a:ext>
            </a:extLst>
          </p:cNvPr>
          <p:cNvSpPr txBox="1">
            <a:spLocks/>
          </p:cNvSpPr>
          <p:nvPr/>
        </p:nvSpPr>
        <p:spPr>
          <a:xfrm>
            <a:off x="762001" y="4911945"/>
            <a:ext cx="11429999" cy="194605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200"/>
              <a:t>La tenue de dossier à l’aide du registre quotidien est importante : </a:t>
            </a:r>
          </a:p>
          <a:p>
            <a:pPr marL="342900" indent="-342900">
              <a:spcBef>
                <a:spcPts val="800"/>
              </a:spcBef>
              <a:buClr>
                <a:srgbClr val="4A66AC"/>
              </a:buClr>
              <a:buFont typeface="Wingdings" panose="05000000000000000000" pitchFamily="2" charset="2"/>
              <a:buChar char="v"/>
            </a:pPr>
            <a:r>
              <a:rPr lang="en-US" sz="2200"/>
              <a:t>Elle permet de faire le suivi </a:t>
            </a:r>
            <a:r>
              <a:rPr lang="fr-CA" sz="2200"/>
              <a:t>des échantillons transmis au LSPO pour analyse, pour vérifier que tous les résultats sont retournés. </a:t>
            </a:r>
            <a:endParaRPr lang="en-US" sz="2200"/>
          </a:p>
          <a:p>
            <a:pPr marL="342900" indent="-342900">
              <a:spcBef>
                <a:spcPts val="800"/>
              </a:spcBef>
              <a:buClr>
                <a:srgbClr val="4A66AC"/>
              </a:buClr>
              <a:buFont typeface="Wingdings" panose="05000000000000000000" pitchFamily="2" charset="2"/>
              <a:buChar char="v"/>
            </a:pPr>
            <a:r>
              <a:rPr lang="en-US" sz="2200"/>
              <a:t>Elle aide à calculer le nombre total de trousses utilisées dans votre site, une information nécessaire pour commander de nouvelles trousses par le biais du Portail de gestion de l’inventaire (</a:t>
            </a:r>
            <a:r>
              <a:rPr lang="en-US" sz="2200" dirty="0"/>
              <a:t>www.hivpoct.</a:t>
            </a:r>
            <a:r>
              <a:rPr lang="en-US" sz="2200"/>
              <a:t>ca). </a:t>
            </a:r>
            <a:endParaRPr lang="en-US" sz="2200" dirty="0"/>
          </a:p>
          <a:p>
            <a:pPr marL="342900" indent="-342900">
              <a:spcBef>
                <a:spcPts val="800"/>
              </a:spcBef>
              <a:buClr>
                <a:srgbClr val="4A66AC"/>
              </a:buClr>
              <a:buFont typeface="Wingdings" panose="05000000000000000000" pitchFamily="2" charset="2"/>
              <a:buChar char="v"/>
            </a:pPr>
            <a:r>
              <a:rPr lang="en-US" sz="2200"/>
              <a:t>Elle contribue à l’assurance de la qualité dans votre site, en aidant à identifier toute </a:t>
            </a:r>
            <a:r>
              <a:rPr lang="fr-CA" sz="2200"/>
              <a:t>disparité entre les résultats de test rapide et les résultats de test de laboratoire.</a:t>
            </a:r>
            <a:endParaRPr lang="en-US" sz="2000" dirty="0"/>
          </a:p>
        </p:txBody>
      </p:sp>
      <p:pic>
        <p:nvPicPr>
          <p:cNvPr id="9" name="Picture 8"/>
          <p:cNvPicPr/>
          <p:nvPr/>
        </p:nvPicPr>
        <p:blipFill rotWithShape="1">
          <a:blip r:embed="rId3" cstate="screen">
            <a:extLst>
              <a:ext uri="{28A0092B-C50C-407E-A947-70E740481C1C}">
                <a14:useLocalDpi xmlns:a14="http://schemas.microsoft.com/office/drawing/2010/main"/>
              </a:ext>
            </a:extLst>
          </a:blip>
          <a:srcRect t="7382" b="9460"/>
          <a:stretch/>
        </p:blipFill>
        <p:spPr bwMode="auto">
          <a:xfrm>
            <a:off x="944217" y="2484783"/>
            <a:ext cx="10843591" cy="2276060"/>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A76A87E1-0589-4B45-9324-7A799060799C}"/>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57357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67300" y="1447673"/>
            <a:ext cx="10494499" cy="762392"/>
          </a:xfrm>
        </p:spPr>
        <p:txBody>
          <a:bodyPr>
            <a:normAutofit/>
          </a:bodyPr>
          <a:lstStyle/>
          <a:p>
            <a:pPr>
              <a:spcAft>
                <a:spcPts val="1800"/>
              </a:spcAft>
              <a:buClr>
                <a:srgbClr val="4A66AC"/>
              </a:buClr>
            </a:pPr>
            <a:r>
              <a:rPr lang="fr-CA" noProof="0" dirty="0"/>
              <a:t>Réquisition de sérologie du VIH anonyme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30715" y="2390528"/>
            <a:ext cx="7377113" cy="4467472"/>
          </a:xfrm>
        </p:spPr>
        <p:txBody>
          <a:bodyPr>
            <a:normAutofit fontScale="85000" lnSpcReduction="20000"/>
          </a:bodyPr>
          <a:lstStyle/>
          <a:p>
            <a:pPr>
              <a:lnSpc>
                <a:spcPct val="110000"/>
              </a:lnSpc>
              <a:spcBef>
                <a:spcPts val="0"/>
              </a:spcBef>
              <a:spcAft>
                <a:spcPts val="600"/>
              </a:spcAft>
              <a:buClr>
                <a:srgbClr val="4A66AC"/>
              </a:buClr>
            </a:pPr>
            <a:r>
              <a:rPr lang="fr-CA" sz="2200" noProof="0" dirty="0"/>
              <a:t>Ce formulaire est utilisé </a:t>
            </a:r>
            <a:r>
              <a:rPr lang="fr-CA" sz="2200" b="1" noProof="0" dirty="0">
                <a:solidFill>
                  <a:srgbClr val="4A66AC"/>
                </a:solidFill>
              </a:rPr>
              <a:t>UNIQUEMENT PAR LES SITES DE DÉPISTAGE ANONYME DÉSIGNÉS.   </a:t>
            </a:r>
          </a:p>
          <a:p>
            <a:pPr>
              <a:lnSpc>
                <a:spcPct val="110000"/>
              </a:lnSpc>
              <a:spcBef>
                <a:spcPts val="0"/>
              </a:spcBef>
              <a:spcAft>
                <a:spcPts val="600"/>
              </a:spcAft>
              <a:buClr>
                <a:srgbClr val="4A66AC"/>
              </a:buClr>
            </a:pPr>
            <a:r>
              <a:rPr lang="fr-CA" sz="2200" noProof="0" dirty="0"/>
              <a:t>Ce formulaire est le </a:t>
            </a:r>
            <a:r>
              <a:rPr lang="fr-CA" sz="2200" noProof="0"/>
              <a:t>seul qu’on doit remplir </a:t>
            </a:r>
            <a:r>
              <a:rPr lang="fr-CA" sz="2200" noProof="0" dirty="0"/>
              <a:t>lorsqu’</a:t>
            </a:r>
            <a:r>
              <a:rPr lang="fr-CA" sz="2200" noProof="0" dirty="0" err="1"/>
              <a:t>un-e</a:t>
            </a:r>
            <a:r>
              <a:rPr lang="fr-CA" sz="2200" noProof="0" dirty="0"/>
              <a:t> </a:t>
            </a:r>
            <a:r>
              <a:rPr lang="fr-CA" sz="2200" noProof="0" dirty="0" err="1"/>
              <a:t>client-e</a:t>
            </a:r>
            <a:r>
              <a:rPr lang="fr-CA" sz="2200" noProof="0" dirty="0"/>
              <a:t> demande un dépistage anonyme, y compris :</a:t>
            </a:r>
          </a:p>
          <a:p>
            <a:pPr marL="342900" indent="-342900">
              <a:lnSpc>
                <a:spcPct val="100000"/>
              </a:lnSpc>
              <a:spcBef>
                <a:spcPts val="0"/>
              </a:spcBef>
              <a:spcAft>
                <a:spcPts val="200"/>
              </a:spcAft>
              <a:buClr>
                <a:srgbClr val="4A66AC"/>
              </a:buClr>
              <a:buFont typeface="Arial" panose="020B0604020202020204" pitchFamily="34" charset="0"/>
              <a:buChar char="•"/>
            </a:pPr>
            <a:r>
              <a:rPr lang="fr-CA" noProof="0" dirty="0"/>
              <a:t>Un dépistage rapide au point de service effectué dans votre site</a:t>
            </a:r>
          </a:p>
          <a:p>
            <a:pPr marL="342900" indent="-342900">
              <a:lnSpc>
                <a:spcPct val="100000"/>
              </a:lnSpc>
              <a:spcBef>
                <a:spcPts val="0"/>
              </a:spcBef>
              <a:spcAft>
                <a:spcPts val="200"/>
              </a:spcAft>
              <a:buClr>
                <a:srgbClr val="4A66AC"/>
              </a:buClr>
              <a:buFont typeface="Arial" panose="020B0604020202020204" pitchFamily="34" charset="0"/>
              <a:buChar char="•"/>
            </a:pPr>
            <a:r>
              <a:rPr lang="fr-CA" noProof="0" dirty="0"/>
              <a:t>Un dépistage </a:t>
            </a:r>
            <a:r>
              <a:rPr lang="fr-CA" noProof="0"/>
              <a:t>standard du Laboratoire </a:t>
            </a:r>
            <a:r>
              <a:rPr lang="fr-CA" noProof="0" dirty="0"/>
              <a:t>de Santé publique Ontario (LSPO) </a:t>
            </a:r>
            <a:endParaRPr lang="fr-CA" sz="2200" noProof="0" dirty="0"/>
          </a:p>
          <a:p>
            <a:pPr>
              <a:lnSpc>
                <a:spcPct val="110000"/>
              </a:lnSpc>
              <a:spcBef>
                <a:spcPts val="800"/>
              </a:spcBef>
              <a:buClr>
                <a:srgbClr val="4A66AC"/>
              </a:buClr>
            </a:pPr>
            <a:r>
              <a:rPr lang="fr-CA" sz="2200" noProof="0" dirty="0"/>
              <a:t>Chaque fois que vous effectuez un dépistage au point de service dont le résultat est valide, vous </a:t>
            </a:r>
            <a:r>
              <a:rPr lang="fr-CA" sz="2200" u="sng" noProof="0" dirty="0"/>
              <a:t>devez</a:t>
            </a:r>
            <a:r>
              <a:rPr lang="fr-CA" sz="2200" noProof="0" dirty="0"/>
              <a:t> soumettre un </a:t>
            </a:r>
            <a:r>
              <a:rPr lang="fr-CA" sz="2200" noProof="0"/>
              <a:t>formulaire au </a:t>
            </a:r>
            <a:r>
              <a:rPr lang="fr-CA" sz="2200" noProof="0" dirty="0"/>
              <a:t>LSPO. Assurez-vous de remplir dûment </a:t>
            </a:r>
            <a:r>
              <a:rPr lang="fr-CA" sz="2200" b="1" noProof="0" dirty="0"/>
              <a:t>tous les champs</a:t>
            </a:r>
            <a:r>
              <a:rPr lang="fr-CA" sz="2200" noProof="0" dirty="0"/>
              <a:t> </a:t>
            </a:r>
            <a:r>
              <a:rPr lang="fr-CA" sz="2200" noProof="0"/>
              <a:t>du formulaire. </a:t>
            </a:r>
            <a:endParaRPr lang="fr-CA" sz="2200" noProof="0" dirty="0"/>
          </a:p>
          <a:p>
            <a:pPr>
              <a:lnSpc>
                <a:spcPct val="110000"/>
              </a:lnSpc>
              <a:spcBef>
                <a:spcPts val="800"/>
              </a:spcBef>
              <a:buClr>
                <a:srgbClr val="4A66AC"/>
              </a:buClr>
            </a:pPr>
            <a:r>
              <a:rPr lang="fr-CA" sz="2200" noProof="0" dirty="0"/>
              <a:t>Vous soumettrez </a:t>
            </a:r>
            <a:r>
              <a:rPr lang="fr-CA" sz="2200" b="1" noProof="0" dirty="0"/>
              <a:t>UN</a:t>
            </a:r>
            <a:r>
              <a:rPr lang="fr-CA" sz="2200" noProof="0" dirty="0"/>
              <a:t> seul formulaire par </a:t>
            </a:r>
            <a:r>
              <a:rPr lang="fr-CA" sz="2200" noProof="0" dirty="0" err="1"/>
              <a:t>client-e</a:t>
            </a:r>
            <a:r>
              <a:rPr lang="fr-CA" sz="2200" noProof="0" dirty="0"/>
              <a:t>, même si</a:t>
            </a:r>
            <a:r>
              <a:rPr lang="fr-CA" noProof="0" dirty="0"/>
              <a:t> </a:t>
            </a:r>
            <a:r>
              <a:rPr lang="fr-CA" sz="2200" noProof="0" dirty="0"/>
              <a:t>vous déclarez un résultat de dépistage au point de </a:t>
            </a:r>
            <a:r>
              <a:rPr lang="fr-CA" sz="2200" noProof="0"/>
              <a:t>service et demandez </a:t>
            </a:r>
            <a:r>
              <a:rPr lang="fr-CA" sz="2200" noProof="0" dirty="0"/>
              <a:t>un test de suivi pour fins de confirmation ou de dépistage ultérieur pendant la période fenêtre.</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60027" y="2210803"/>
            <a:ext cx="3330180" cy="4316997"/>
          </a:xfrm>
          <a:prstGeom prst="rect">
            <a:avLst/>
          </a:prstGeom>
        </p:spPr>
      </p:pic>
      <p:sp>
        <p:nvSpPr>
          <p:cNvPr id="10" name="TextBox 9">
            <a:extLst>
              <a:ext uri="{FF2B5EF4-FFF2-40B4-BE49-F238E27FC236}">
                <a16:creationId xmlns:a16="http://schemas.microsoft.com/office/drawing/2014/main" id="{68351974-C139-4CE2-A8CF-E28CDE4F26A7}"/>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2592370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Réquisition de sérologie du VIH anonyme</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1083365" y="2786319"/>
            <a:ext cx="5844209" cy="3047951"/>
          </a:xfrm>
        </p:spPr>
        <p:txBody>
          <a:bodyPr>
            <a:normAutofit fontScale="85000" lnSpcReduction="10000"/>
          </a:bodyPr>
          <a:lstStyle/>
          <a:p>
            <a:pPr marL="342900" indent="-342900">
              <a:lnSpc>
                <a:spcPct val="100000"/>
              </a:lnSpc>
              <a:spcBef>
                <a:spcPts val="1200"/>
              </a:spcBef>
              <a:buClr>
                <a:srgbClr val="4A66AC"/>
              </a:buClr>
              <a:buFont typeface="Wingdings" panose="05000000000000000000" pitchFamily="2" charset="2"/>
              <a:buChar char="v"/>
            </a:pPr>
            <a:r>
              <a:rPr lang="fr-CA" sz="2000" noProof="0" dirty="0"/>
              <a:t>La plupart du temps</a:t>
            </a:r>
            <a:r>
              <a:rPr lang="fr-CA" sz="2000" noProof="0"/>
              <a:t>, </a:t>
            </a:r>
            <a:r>
              <a:rPr lang="fr-CA" sz="2000"/>
              <a:t>la clinique mettra à votre disposition </a:t>
            </a:r>
            <a:r>
              <a:rPr lang="fr-CA" sz="2000" noProof="0"/>
              <a:t>des </a:t>
            </a:r>
            <a:r>
              <a:rPr lang="fr-CA" sz="2000" noProof="0" dirty="0"/>
              <a:t>formulaires pré-imprimés où cette </a:t>
            </a:r>
            <a:r>
              <a:rPr lang="fr-CA" sz="2000" noProof="0"/>
              <a:t>section est </a:t>
            </a:r>
            <a:r>
              <a:rPr lang="fr-CA" sz="2000" noProof="0" dirty="0"/>
              <a:t>déjà remplie. </a:t>
            </a:r>
          </a:p>
          <a:p>
            <a:pPr marL="342900" indent="-342900">
              <a:lnSpc>
                <a:spcPct val="100000"/>
              </a:lnSpc>
              <a:spcBef>
                <a:spcPts val="1200"/>
              </a:spcBef>
              <a:buClr>
                <a:srgbClr val="4A66AC"/>
              </a:buClr>
              <a:buFont typeface="Wingdings" panose="05000000000000000000" pitchFamily="2" charset="2"/>
              <a:buChar char="v"/>
            </a:pPr>
            <a:r>
              <a:rPr lang="fr-CA" sz="2000" noProof="0" dirty="0"/>
              <a:t>Si </a:t>
            </a:r>
            <a:r>
              <a:rPr lang="fr-CA" sz="2000" noProof="0"/>
              <a:t>vous devez la remplir vous-même : </a:t>
            </a:r>
            <a:r>
              <a:rPr lang="fr-CA" sz="2000" noProof="0" dirty="0"/>
              <a:t>le nom du médecin correspond à celui de la personne titulaire de la directive médicale de </a:t>
            </a:r>
            <a:r>
              <a:rPr lang="fr-CA" sz="2000" noProof="0"/>
              <a:t>votre site</a:t>
            </a:r>
            <a:r>
              <a:rPr lang="fr-CA" sz="2000"/>
              <a:t>;</a:t>
            </a:r>
            <a:r>
              <a:rPr lang="fr-CA" sz="2000" noProof="0"/>
              <a:t> indiquez le </a:t>
            </a:r>
            <a:r>
              <a:rPr lang="fr-CA" sz="2000" noProof="0" dirty="0"/>
              <a:t>numéro de l’Ordre des médecins et chirurgiens de l’Ontario (</a:t>
            </a:r>
            <a:r>
              <a:rPr lang="fr-CA" sz="2000" noProof="0"/>
              <a:t>CPSO) de cette personne.</a:t>
            </a:r>
            <a:endParaRPr lang="fr-CA" sz="2000" noProof="0" dirty="0"/>
          </a:p>
          <a:p>
            <a:pPr>
              <a:lnSpc>
                <a:spcPct val="100000"/>
              </a:lnSpc>
              <a:spcBef>
                <a:spcPts val="1200"/>
              </a:spcBef>
              <a:buClr>
                <a:srgbClr val="4A66AC"/>
              </a:buClr>
            </a:pPr>
            <a:r>
              <a:rPr lang="fr-CA" sz="2000" noProof="0"/>
              <a:t>Comment faire pour vous </a:t>
            </a:r>
            <a:r>
              <a:rPr lang="fr-CA" sz="2000" noProof="0" dirty="0"/>
              <a:t>procurer des formulaires lorsque vous en avez </a:t>
            </a:r>
            <a:r>
              <a:rPr lang="fr-CA" sz="2000" noProof="0"/>
              <a:t>besoin ou que </a:t>
            </a:r>
            <a:r>
              <a:rPr lang="fr-CA" sz="2000" noProof="0" dirty="0"/>
              <a:t>vos réserves </a:t>
            </a:r>
            <a:r>
              <a:rPr lang="fr-CA" sz="2000" noProof="0"/>
              <a:t>sont épuisées? </a:t>
            </a:r>
            <a:r>
              <a:rPr lang="fr-CA" sz="2000" noProof="0" dirty="0"/>
              <a:t>Renseignez-vous </a:t>
            </a:r>
            <a:r>
              <a:rPr lang="fr-CA" sz="2000" noProof="0"/>
              <a:t>sur les pratiques </a:t>
            </a:r>
            <a:r>
              <a:rPr lang="fr-CA" sz="2000" noProof="0" dirty="0"/>
              <a:t>en vigueur dans votre site.</a:t>
            </a:r>
          </a:p>
          <a:p>
            <a:pPr>
              <a:spcBef>
                <a:spcPts val="800"/>
              </a:spcBef>
              <a:buClr>
                <a:srgbClr val="4A66AC"/>
              </a:buClr>
            </a:pPr>
            <a:endParaRPr lang="fr-CA" sz="20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33" name="Group 32"/>
          <p:cNvGrpSpPr/>
          <p:nvPr/>
        </p:nvGrpSpPr>
        <p:grpSpPr>
          <a:xfrm>
            <a:off x="7593496" y="2518569"/>
            <a:ext cx="3900671" cy="3941866"/>
            <a:chOff x="8274911" y="2604294"/>
            <a:chExt cx="3133531" cy="3032125"/>
          </a:xfrm>
        </p:grpSpPr>
        <p:grpSp>
          <p:nvGrpSpPr>
            <p:cNvPr id="12" name="Group 11"/>
            <p:cNvGrpSpPr/>
            <p:nvPr/>
          </p:nvGrpSpPr>
          <p:grpSpPr>
            <a:xfrm>
              <a:off x="8274911" y="2604294"/>
              <a:ext cx="3133531" cy="3032125"/>
              <a:chOff x="8201093" y="2273300"/>
              <a:chExt cx="3133531" cy="3032125"/>
            </a:xfrm>
          </p:grpSpPr>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r="49439" b="62259"/>
              <a:stretch/>
            </p:blipFill>
            <p:spPr>
              <a:xfrm>
                <a:off x="8201093" y="2273300"/>
                <a:ext cx="3133531" cy="3032125"/>
              </a:xfrm>
              <a:prstGeom prst="rect">
                <a:avLst/>
              </a:prstGeom>
            </p:spPr>
          </p:pic>
          <p:sp>
            <p:nvSpPr>
              <p:cNvPr id="9" name="Rectangle 8"/>
              <p:cNvSpPr/>
              <p:nvPr/>
            </p:nvSpPr>
            <p:spPr>
              <a:xfrm>
                <a:off x="9613937" y="4692004"/>
                <a:ext cx="1175507" cy="99072"/>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8629650" y="3705226"/>
                <a:ext cx="2200718" cy="657224"/>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8659056" y="4939654"/>
                <a:ext cx="2173250" cy="139552"/>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8673344" y="5177780"/>
                <a:ext cx="2330412" cy="91927"/>
              </a:xfrm>
              <a:prstGeom prst="rect">
                <a:avLst/>
              </a:prstGeom>
              <a:solidFill>
                <a:srgbClr val="D7FFC8"/>
              </a:solidFill>
              <a:ln>
                <a:solidFill>
                  <a:srgbClr val="D7FF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3" name="Straight Connector 22"/>
            <p:cNvCxnSpPr/>
            <p:nvPr/>
          </p:nvCxnSpPr>
          <p:spPr>
            <a:xfrm>
              <a:off x="9663113" y="5072063"/>
              <a:ext cx="1235868" cy="4762"/>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617745" y="5345907"/>
              <a:ext cx="2633661" cy="7143"/>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765382" y="5500688"/>
              <a:ext cx="1166812" cy="0"/>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136982" y="5514975"/>
              <a:ext cx="1166812" cy="0"/>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96326" y="5584032"/>
              <a:ext cx="2495549" cy="9524"/>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686926" y="5014913"/>
              <a:ext cx="1531143" cy="9525"/>
            </a:xfrm>
            <a:prstGeom prst="line">
              <a:avLst/>
            </a:prstGeom>
            <a:ln>
              <a:solidFill>
                <a:srgbClr val="23321D"/>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4CA134E9-5755-4CF1-BEC9-100C0CEBE74D}"/>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406929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830716" y="1138447"/>
            <a:ext cx="10494499" cy="762392"/>
          </a:xfrm>
        </p:spPr>
        <p:txBody>
          <a:bodyPr>
            <a:normAutofit/>
          </a:bodyPr>
          <a:lstStyle/>
          <a:p>
            <a:pPr>
              <a:spcAft>
                <a:spcPts val="1800"/>
              </a:spcAft>
              <a:buClr>
                <a:srgbClr val="4A66AC"/>
              </a:buClr>
            </a:pPr>
            <a:r>
              <a:rPr lang="fr-CA" noProof="0" dirty="0"/>
              <a:t>Étiquetage et réquisitions anonymes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54637" y="1955586"/>
            <a:ext cx="7094084" cy="5098844"/>
          </a:xfrm>
        </p:spPr>
        <p:txBody>
          <a:bodyPr>
            <a:normAutofit fontScale="55000" lnSpcReduction="20000"/>
          </a:bodyPr>
          <a:lstStyle/>
          <a:p>
            <a:pPr>
              <a:lnSpc>
                <a:spcPct val="120000"/>
              </a:lnSpc>
              <a:spcBef>
                <a:spcPts val="0"/>
              </a:spcBef>
              <a:spcAft>
                <a:spcPts val="800"/>
              </a:spcAft>
              <a:buClr>
                <a:srgbClr val="4A66AC"/>
              </a:buClr>
            </a:pPr>
            <a:r>
              <a:rPr lang="fr-CA" sz="3200" noProof="0" dirty="0"/>
              <a:t>Les chiffres en caractères gras au bas du formulaire sont un aspect important du processus. Ils servent à maintenir la confidentialité du/de la </a:t>
            </a:r>
            <a:r>
              <a:rPr lang="fr-CA" sz="3200" noProof="0" dirty="0" err="1"/>
              <a:t>client-e</a:t>
            </a:r>
            <a:r>
              <a:rPr lang="fr-CA" sz="3200" noProof="0" dirty="0"/>
              <a:t>, tout en lui assurant un résultat exact :</a:t>
            </a:r>
          </a:p>
          <a:p>
            <a:pPr>
              <a:lnSpc>
                <a:spcPct val="120000"/>
              </a:lnSpc>
              <a:spcBef>
                <a:spcPts val="0"/>
              </a:spcBef>
              <a:spcAft>
                <a:spcPts val="200"/>
              </a:spcAft>
              <a:buClr>
                <a:srgbClr val="4A66AC"/>
              </a:buClr>
            </a:pPr>
            <a:r>
              <a:rPr lang="fr-CA" sz="3200" noProof="0" dirty="0"/>
              <a:t>Décollez les étiquettes à numéros amovibles. Utilisez :</a:t>
            </a:r>
          </a:p>
          <a:p>
            <a:pPr marL="457200" indent="-457200">
              <a:lnSpc>
                <a:spcPct val="120000"/>
              </a:lnSpc>
              <a:spcBef>
                <a:spcPts val="0"/>
              </a:spcBef>
              <a:spcAft>
                <a:spcPts val="200"/>
              </a:spcAft>
              <a:buClr>
                <a:srgbClr val="4A66AC"/>
              </a:buClr>
              <a:buFont typeface="Arial" panose="020B0604020202020204" pitchFamily="34" charset="0"/>
              <a:buChar char="•"/>
            </a:pPr>
            <a:r>
              <a:rPr lang="fr-CA" sz="3200" noProof="0" dirty="0"/>
              <a:t>une étiquette pour identifier l’échantillon sanguin (le cas échéant);</a:t>
            </a:r>
          </a:p>
          <a:p>
            <a:pPr marL="457200" indent="-457200">
              <a:lnSpc>
                <a:spcPct val="120000"/>
              </a:lnSpc>
              <a:spcBef>
                <a:spcPts val="0"/>
              </a:spcBef>
              <a:spcAft>
                <a:spcPts val="200"/>
              </a:spcAft>
              <a:buClr>
                <a:srgbClr val="4A66AC"/>
              </a:buClr>
              <a:buFont typeface="Arial" panose="020B0604020202020204" pitchFamily="34" charset="0"/>
              <a:buChar char="•"/>
            </a:pPr>
            <a:r>
              <a:rPr lang="fr-CA" sz="3200" spc="-10" noProof="0" dirty="0">
                <a:latin typeface="Calibri" panose="020F0502020204030204" pitchFamily="34" charset="0"/>
                <a:ea typeface="Calibri" panose="020F0502020204030204" pitchFamily="34" charset="0"/>
                <a:cs typeface="Times New Roman" panose="02020603050405020304" pitchFamily="18" charset="0"/>
              </a:rPr>
              <a:t>une étiquette pour identifier la membrane du DPS (s’il s’agit d’un DPS);</a:t>
            </a:r>
          </a:p>
          <a:p>
            <a:pPr marL="457200" indent="-457200">
              <a:lnSpc>
                <a:spcPct val="120000"/>
              </a:lnSpc>
              <a:spcBef>
                <a:spcPts val="0"/>
              </a:spcBef>
              <a:spcAft>
                <a:spcPts val="200"/>
              </a:spcAft>
              <a:buClr>
                <a:srgbClr val="4A66AC"/>
              </a:buClr>
              <a:buFont typeface="Arial" panose="020B0604020202020204" pitchFamily="34" charset="0"/>
              <a:buChar char="•"/>
            </a:pPr>
            <a:r>
              <a:rPr lang="fr-CA" sz="3200" spc="-10" noProof="0" dirty="0">
                <a:latin typeface="Calibri" panose="020F0502020204030204" pitchFamily="34" charset="0"/>
                <a:ea typeface="Calibri" panose="020F0502020204030204" pitchFamily="34" charset="0"/>
                <a:cs typeface="Times New Roman" panose="02020603050405020304" pitchFamily="18" charset="0"/>
              </a:rPr>
              <a:t>une étiquette pour remplir la carte à emporter du/de la </a:t>
            </a:r>
            <a:r>
              <a:rPr lang="fr-CA" sz="3200" spc="-10" noProof="0" dirty="0" err="1">
                <a:latin typeface="Calibri" panose="020F0502020204030204" pitchFamily="34" charset="0"/>
                <a:ea typeface="Calibri" panose="020F0502020204030204" pitchFamily="34" charset="0"/>
                <a:cs typeface="Times New Roman" panose="02020603050405020304" pitchFamily="18" charset="0"/>
              </a:rPr>
              <a:t>client-e</a:t>
            </a:r>
            <a:r>
              <a:rPr lang="fr-CA" sz="3200" spc="-10" noProof="0" dirty="0">
                <a:latin typeface="Calibri" panose="020F0502020204030204" pitchFamily="34" charset="0"/>
                <a:ea typeface="Calibri" panose="020F0502020204030204" pitchFamily="34" charset="0"/>
                <a:cs typeface="Times New Roman" panose="02020603050405020304" pitchFamily="18" charset="0"/>
              </a:rPr>
              <a:t>.</a:t>
            </a:r>
          </a:p>
          <a:p>
            <a:pPr>
              <a:lnSpc>
                <a:spcPct val="120000"/>
              </a:lnSpc>
              <a:spcBef>
                <a:spcPts val="0"/>
              </a:spcBef>
              <a:spcAft>
                <a:spcPts val="200"/>
              </a:spcAft>
              <a:buClr>
                <a:srgbClr val="4A66AC"/>
              </a:buClr>
            </a:pPr>
            <a:endParaRPr lang="fr-CA" sz="3200" noProof="0" dirty="0"/>
          </a:p>
          <a:p>
            <a:pPr>
              <a:lnSpc>
                <a:spcPct val="120000"/>
              </a:lnSpc>
              <a:spcBef>
                <a:spcPts val="0"/>
              </a:spcBef>
              <a:spcAft>
                <a:spcPts val="200"/>
              </a:spcAft>
              <a:buClr>
                <a:srgbClr val="4A66AC"/>
              </a:buClr>
            </a:pPr>
            <a:r>
              <a:rPr lang="fr-CA" sz="3200" noProof="0" dirty="0"/>
              <a:t>Le numéro indiqué sur l’échantillon sanguin </a:t>
            </a:r>
            <a:r>
              <a:rPr lang="fr-CA" sz="3200" u="sng" noProof="0" dirty="0"/>
              <a:t>doit être identique à celui</a:t>
            </a:r>
            <a:r>
              <a:rPr lang="fr-CA" sz="3200" noProof="0" dirty="0"/>
              <a:t> sur le formulaire de réquisition, sans quoi le laboratoire ne le traitera pas. La date du prélèvement doit également être </a:t>
            </a:r>
            <a:r>
              <a:rPr lang="fr-CA" sz="3200" noProof="0"/>
              <a:t>indiquée sur </a:t>
            </a:r>
            <a:r>
              <a:rPr lang="fr-CA" sz="3200" noProof="0" dirty="0"/>
              <a:t>le </a:t>
            </a:r>
            <a:r>
              <a:rPr lang="fr-CA" sz="3200" noProof="0"/>
              <a:t>formulaire et </a:t>
            </a:r>
            <a:r>
              <a:rPr lang="fr-CA" sz="3200" noProof="0" dirty="0"/>
              <a:t>l’échantillon. </a:t>
            </a:r>
          </a:p>
          <a:p>
            <a:pPr>
              <a:lnSpc>
                <a:spcPct val="120000"/>
              </a:lnSpc>
              <a:spcBef>
                <a:spcPts val="0"/>
              </a:spcBef>
              <a:spcAft>
                <a:spcPts val="800"/>
              </a:spcAft>
              <a:buClr>
                <a:srgbClr val="4A66AC"/>
              </a:buClr>
            </a:pPr>
            <a:r>
              <a:rPr lang="fr-CA" sz="3200" noProof="0" dirty="0"/>
              <a:t>Un dossier de </a:t>
            </a:r>
            <a:r>
              <a:rPr lang="fr-CA" sz="3200" noProof="0" dirty="0" err="1"/>
              <a:t>client-e</a:t>
            </a:r>
            <a:r>
              <a:rPr lang="fr-CA" sz="3200" noProof="0" dirty="0"/>
              <a:t> devrait être créé à l’aide de ce numéro d’identification et conservé séparément des autres </a:t>
            </a:r>
            <a:r>
              <a:rPr lang="fr-CA" sz="3200" noProof="0"/>
              <a:t>dossiers du/de la client-e</a:t>
            </a:r>
            <a:r>
              <a:rPr lang="fr-CA" sz="3200" noProof="0" dirty="0"/>
              <a:t>.</a:t>
            </a:r>
          </a:p>
          <a:p>
            <a:pPr lvl="1" algn="l">
              <a:spcBef>
                <a:spcPts val="800"/>
              </a:spcBef>
              <a:buClr>
                <a:srgbClr val="4A66AC"/>
              </a:buClr>
            </a:pPr>
            <a:endParaRPr lang="fr-CA" sz="2200" noProof="0" dirty="0"/>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650" y="1038225"/>
            <a:ext cx="1922463"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08237" y="2273300"/>
            <a:ext cx="3281969" cy="4254500"/>
          </a:xfrm>
          <a:prstGeom prst="rect">
            <a:avLst/>
          </a:prstGeom>
        </p:spPr>
      </p:pic>
      <p:cxnSp>
        <p:nvCxnSpPr>
          <p:cNvPr id="6" name="Curved Connector 5"/>
          <p:cNvCxnSpPr>
            <a:cxnSpLocks/>
          </p:cNvCxnSpPr>
          <p:nvPr/>
        </p:nvCxnSpPr>
        <p:spPr>
          <a:xfrm rot="16200000" flipH="1">
            <a:off x="7448185" y="3523885"/>
            <a:ext cx="2611564" cy="1980215"/>
          </a:xfrm>
          <a:prstGeom prst="curvedConnector3">
            <a:avLst>
              <a:gd name="adj1" fmla="val 50000"/>
            </a:avLst>
          </a:prstGeom>
          <a:ln w="38100">
            <a:solidFill>
              <a:srgbClr val="4A66AC"/>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FC2FDD2-4A91-41B0-8DE6-061F63D61835}"/>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310995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67300" y="1437734"/>
            <a:ext cx="10494499" cy="762392"/>
          </a:xfrm>
        </p:spPr>
        <p:txBody>
          <a:bodyPr>
            <a:normAutofit/>
          </a:bodyPr>
          <a:lstStyle/>
          <a:p>
            <a:pPr>
              <a:spcAft>
                <a:spcPts val="1800"/>
              </a:spcAft>
              <a:buClr>
                <a:srgbClr val="4A66AC"/>
              </a:buClr>
            </a:pPr>
            <a:r>
              <a:rPr lang="fr-CA" noProof="0" dirty="0"/>
              <a:t>Champs obligatoires</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934628" y="2295938"/>
            <a:ext cx="5714651" cy="3528393"/>
          </a:xfrm>
        </p:spPr>
        <p:txBody>
          <a:bodyPr>
            <a:normAutofit/>
          </a:bodyPr>
          <a:lstStyle/>
          <a:p>
            <a:pPr>
              <a:lnSpc>
                <a:spcPct val="100000"/>
              </a:lnSpc>
              <a:spcBef>
                <a:spcPts val="200"/>
              </a:spcBef>
              <a:buClr>
                <a:srgbClr val="4A66AC"/>
              </a:buClr>
            </a:pPr>
            <a:r>
              <a:rPr lang="fr-CA" sz="2000" noProof="0" dirty="0"/>
              <a:t>Relativement peu d’informations doivent être inscrites dans la section sur les renseignements personnels du ou de la </a:t>
            </a:r>
            <a:r>
              <a:rPr lang="fr-CA" sz="2000" noProof="0" dirty="0" err="1"/>
              <a:t>patient-e</a:t>
            </a:r>
            <a:r>
              <a:rPr lang="fr-CA" sz="2000" noProof="0" dirty="0"/>
              <a:t> : </a:t>
            </a:r>
          </a:p>
          <a:p>
            <a:pPr marL="342900" indent="-342900">
              <a:lnSpc>
                <a:spcPct val="100000"/>
              </a:lnSpc>
              <a:spcBef>
                <a:spcPts val="200"/>
              </a:spcBef>
              <a:buClr>
                <a:srgbClr val="4A66AC"/>
              </a:buClr>
              <a:buFont typeface="Arial" panose="020B0604020202020204" pitchFamily="34" charset="0"/>
              <a:buChar char="•"/>
            </a:pPr>
            <a:r>
              <a:rPr lang="fr-CA" sz="2000" noProof="0" dirty="0">
                <a:solidFill>
                  <a:srgbClr val="23321D"/>
                </a:solidFill>
              </a:rPr>
              <a:t>Année de naissance du ou de la </a:t>
            </a:r>
            <a:r>
              <a:rPr lang="fr-CA" sz="2000" noProof="0" dirty="0" err="1">
                <a:solidFill>
                  <a:srgbClr val="23321D"/>
                </a:solidFill>
              </a:rPr>
              <a:t>client-e</a:t>
            </a:r>
            <a:r>
              <a:rPr lang="fr-CA" sz="2000" noProof="0" dirty="0">
                <a:solidFill>
                  <a:srgbClr val="23321D"/>
                </a:solidFill>
              </a:rPr>
              <a:t> (pas de mois ni de jour)</a:t>
            </a:r>
          </a:p>
          <a:p>
            <a:pPr marL="342900" indent="-342900">
              <a:lnSpc>
                <a:spcPct val="100000"/>
              </a:lnSpc>
              <a:spcBef>
                <a:spcPts val="200"/>
              </a:spcBef>
              <a:buClr>
                <a:srgbClr val="4A66AC"/>
              </a:buClr>
              <a:buFont typeface="Arial" panose="020B0604020202020204" pitchFamily="34" charset="0"/>
              <a:buChar char="•"/>
            </a:pPr>
            <a:r>
              <a:rPr lang="fr-CA" sz="2000" noProof="0" dirty="0">
                <a:solidFill>
                  <a:srgbClr val="23321D"/>
                </a:solidFill>
              </a:rPr>
              <a:t>Sexe du ou de la </a:t>
            </a:r>
            <a:r>
              <a:rPr lang="fr-CA" sz="2000" noProof="0" dirty="0" err="1">
                <a:solidFill>
                  <a:srgbClr val="23321D"/>
                </a:solidFill>
              </a:rPr>
              <a:t>client-e</a:t>
            </a:r>
            <a:endParaRPr lang="fr-CA" sz="2000" noProof="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13" name="Picture 12"/>
          <p:cNvPicPr>
            <a:picLocks noChangeAspect="1"/>
          </p:cNvPicPr>
          <p:nvPr/>
        </p:nvPicPr>
        <p:blipFill rotWithShape="1">
          <a:blip r:embed="rId3" cstate="hqprint">
            <a:extLst>
              <a:ext uri="{28A0092B-C50C-407E-A947-70E740481C1C}">
                <a14:useLocalDpi xmlns:a14="http://schemas.microsoft.com/office/drawing/2010/main" val="0"/>
              </a:ext>
            </a:extLst>
          </a:blip>
          <a:srcRect l="49724" t="13268" b="68066"/>
          <a:stretch/>
        </p:blipFill>
        <p:spPr>
          <a:xfrm>
            <a:off x="6589644" y="1769717"/>
            <a:ext cx="4749248" cy="2285834"/>
          </a:xfrm>
          <a:prstGeom prst="rect">
            <a:avLst/>
          </a:prstGeom>
        </p:spPr>
      </p:pic>
      <p:sp>
        <p:nvSpPr>
          <p:cNvPr id="4" name="TextBox 3"/>
          <p:cNvSpPr txBox="1"/>
          <p:nvPr/>
        </p:nvSpPr>
        <p:spPr>
          <a:xfrm>
            <a:off x="924338" y="4562062"/>
            <a:ext cx="8617227" cy="1600438"/>
          </a:xfrm>
          <a:prstGeom prst="rect">
            <a:avLst/>
          </a:prstGeom>
          <a:noFill/>
        </p:spPr>
        <p:txBody>
          <a:bodyPr wrap="square" rtlCol="0">
            <a:spAutoFit/>
          </a:bodyPr>
          <a:lstStyle/>
          <a:p>
            <a:r>
              <a:rPr lang="en-US" sz="2000">
                <a:solidFill>
                  <a:srgbClr val="23321D"/>
                </a:solidFill>
              </a:rPr>
              <a:t>Demandez à votre client-e s’il ou elle possède encore le code d’identification d’un dépistage anonyme antérieur dans votre clinique. Si oui, il est utile d’ajouter ce numéro au dossier pour aider votre site et le Ministère à mieux comprendre si les client-es se font dépister régulièrement ou non. </a:t>
            </a:r>
            <a:endParaRPr lang="en-US" sz="2000" dirty="0">
              <a:solidFill>
                <a:srgbClr val="23321D"/>
              </a:solidFill>
            </a:endParaRPr>
          </a:p>
          <a:p>
            <a:endParaRPr lang="en-CA" dirty="0"/>
          </a:p>
        </p:txBody>
      </p:sp>
      <p:sp>
        <p:nvSpPr>
          <p:cNvPr id="9" name="TextBox 8">
            <a:extLst>
              <a:ext uri="{FF2B5EF4-FFF2-40B4-BE49-F238E27FC236}">
                <a16:creationId xmlns:a16="http://schemas.microsoft.com/office/drawing/2014/main" id="{749E5AE5-FC44-4104-9BC0-89ED6222FDE6}"/>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275443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hqprint">
            <a:extLst>
              <a:ext uri="{28A0092B-C50C-407E-A947-70E740481C1C}">
                <a14:useLocalDpi xmlns:a14="http://schemas.microsoft.com/office/drawing/2010/main" val="0"/>
              </a:ext>
            </a:extLst>
          </a:blip>
          <a:srcRect b="38641"/>
          <a:stretch/>
        </p:blipFill>
        <p:spPr>
          <a:xfrm>
            <a:off x="6182000" y="918682"/>
            <a:ext cx="4619488" cy="2222083"/>
          </a:xfrm>
          <a:prstGeom prst="rect">
            <a:avLst/>
          </a:prstGeom>
        </p:spPr>
      </p:pic>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538700" y="1288647"/>
            <a:ext cx="10494499" cy="762392"/>
          </a:xfrm>
        </p:spPr>
        <p:txBody>
          <a:bodyPr>
            <a:normAutofit/>
          </a:bodyPr>
          <a:lstStyle/>
          <a:p>
            <a:pPr>
              <a:spcAft>
                <a:spcPts val="1800"/>
              </a:spcAft>
              <a:buClr>
                <a:srgbClr val="4A66AC"/>
              </a:buClr>
            </a:pPr>
            <a:r>
              <a:rPr lang="fr-CA" noProof="0" dirty="0"/>
              <a:t>Champs obligatoires</a:t>
            </a: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 name="TextBox 25"/>
          <p:cNvSpPr txBox="1"/>
          <p:nvPr/>
        </p:nvSpPr>
        <p:spPr>
          <a:xfrm>
            <a:off x="6400680" y="1269574"/>
            <a:ext cx="363557" cy="461665"/>
          </a:xfrm>
          <a:prstGeom prst="rect">
            <a:avLst/>
          </a:prstGeom>
          <a:noFill/>
        </p:spPr>
        <p:txBody>
          <a:bodyPr wrap="square" rtlCol="0">
            <a:spAutoFit/>
          </a:bodyPr>
          <a:lstStyle/>
          <a:p>
            <a:r>
              <a:rPr lang="en-US" sz="2400" b="1" dirty="0">
                <a:solidFill>
                  <a:srgbClr val="4A66AC"/>
                </a:solidFill>
              </a:rPr>
              <a:t>x</a:t>
            </a:r>
            <a:endParaRPr lang="en-CA" sz="2400" b="1" dirty="0">
              <a:solidFill>
                <a:srgbClr val="4A66AC"/>
              </a:solidFill>
            </a:endParaRPr>
          </a:p>
        </p:txBody>
      </p:sp>
      <p:sp>
        <p:nvSpPr>
          <p:cNvPr id="27" name="Subtitle 2">
            <a:extLst>
              <a:ext uri="{FF2B5EF4-FFF2-40B4-BE49-F238E27FC236}">
                <a16:creationId xmlns:a16="http://schemas.microsoft.com/office/drawing/2014/main" id="{8365A299-7067-41F3-96D1-6126C68ADEA1}"/>
              </a:ext>
            </a:extLst>
          </p:cNvPr>
          <p:cNvSpPr txBox="1">
            <a:spLocks/>
          </p:cNvSpPr>
          <p:nvPr/>
        </p:nvSpPr>
        <p:spPr>
          <a:xfrm>
            <a:off x="427383" y="2028246"/>
            <a:ext cx="4949687" cy="160947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Dans la plupart des cas, il s’agira d’un dépistage de </a:t>
            </a:r>
            <a:r>
              <a:rPr lang="en-US" sz="2000" b="1">
                <a:solidFill>
                  <a:srgbClr val="4A66AC"/>
                </a:solidFill>
              </a:rPr>
              <a:t>routine</a:t>
            </a:r>
            <a:r>
              <a:rPr lang="en-US" sz="2000"/>
              <a:t> – mais vous pourriez identifier d’autres motifs de dépistage, lors de votre entretien avec le ou la client-e, comme l’agression sexuelle ou des symptômes d’infection à VIH aiguë.</a:t>
            </a:r>
            <a:endParaRPr lang="en-US" sz="2000" b="1" dirty="0">
              <a:solidFill>
                <a:srgbClr val="4A66AC"/>
              </a:solidFill>
            </a:endParaRPr>
          </a:p>
        </p:txBody>
      </p:sp>
      <p:cxnSp>
        <p:nvCxnSpPr>
          <p:cNvPr id="29" name="Straight Arrow Connector 28"/>
          <p:cNvCxnSpPr/>
          <p:nvPr/>
        </p:nvCxnSpPr>
        <p:spPr>
          <a:xfrm flipV="1">
            <a:off x="5357191" y="1610139"/>
            <a:ext cx="1033670" cy="536713"/>
          </a:xfrm>
          <a:prstGeom prst="straightConnector1">
            <a:avLst/>
          </a:prstGeom>
          <a:ln w="57150">
            <a:solidFill>
              <a:srgbClr val="4A66AC"/>
            </a:solidFill>
            <a:tailEnd type="triangle"/>
          </a:ln>
        </p:spPr>
        <p:style>
          <a:lnRef idx="1">
            <a:schemeClr val="accent1"/>
          </a:lnRef>
          <a:fillRef idx="0">
            <a:schemeClr val="accent1"/>
          </a:fillRef>
          <a:effectRef idx="0">
            <a:schemeClr val="accent1"/>
          </a:effectRef>
          <a:fontRef idx="minor">
            <a:schemeClr val="tx1"/>
          </a:fontRef>
        </p:style>
      </p:cxnSp>
      <p:sp>
        <p:nvSpPr>
          <p:cNvPr id="31" name="Subtitle 2">
            <a:extLst>
              <a:ext uri="{FF2B5EF4-FFF2-40B4-BE49-F238E27FC236}">
                <a16:creationId xmlns:a16="http://schemas.microsoft.com/office/drawing/2014/main" id="{8365A299-7067-41F3-96D1-6126C68ADEA1}"/>
              </a:ext>
            </a:extLst>
          </p:cNvPr>
          <p:cNvSpPr txBox="1">
            <a:spLocks/>
          </p:cNvSpPr>
          <p:nvPr/>
        </p:nvSpPr>
        <p:spPr>
          <a:xfrm>
            <a:off x="178905" y="3681053"/>
            <a:ext cx="1918252" cy="155686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Remplissez cette section en vous basant sur les dossiers du ou de la client-e dans votre site OU sur ce que la personne vous dit de ses antécédents.</a:t>
            </a:r>
            <a:endParaRPr lang="en-US" sz="2000" dirty="0"/>
          </a:p>
        </p:txBody>
      </p:sp>
      <p:sp>
        <p:nvSpPr>
          <p:cNvPr id="32" name="Left Brace 31"/>
          <p:cNvSpPr/>
          <p:nvPr/>
        </p:nvSpPr>
        <p:spPr>
          <a:xfrm>
            <a:off x="2027702" y="3620685"/>
            <a:ext cx="214829" cy="1374748"/>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4" name="Subtitle 2">
            <a:extLst>
              <a:ext uri="{FF2B5EF4-FFF2-40B4-BE49-F238E27FC236}">
                <a16:creationId xmlns:a16="http://schemas.microsoft.com/office/drawing/2014/main" id="{8365A299-7067-41F3-96D1-6126C68ADEA1}"/>
              </a:ext>
            </a:extLst>
          </p:cNvPr>
          <p:cNvSpPr txBox="1">
            <a:spLocks/>
          </p:cNvSpPr>
          <p:nvPr/>
        </p:nvSpPr>
        <p:spPr>
          <a:xfrm>
            <a:off x="2743200" y="5670098"/>
            <a:ext cx="3906078" cy="11879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800"/>
              </a:spcBef>
              <a:buClr>
                <a:srgbClr val="4A66AC"/>
              </a:buClr>
            </a:pPr>
            <a:r>
              <a:rPr lang="en-US" sz="2000"/>
              <a:t>Cette information se trouve souvent dans le </a:t>
            </a:r>
            <a:r>
              <a:rPr lang="fr-CA" sz="2000"/>
              <a:t>formulaire d’admission de votre site</a:t>
            </a:r>
            <a:r>
              <a:rPr lang="en-US" sz="2000"/>
              <a:t>. </a:t>
            </a:r>
            <a:endParaRPr lang="en-US" sz="2000" dirty="0"/>
          </a:p>
        </p:txBody>
      </p:sp>
      <p:sp>
        <p:nvSpPr>
          <p:cNvPr id="25" name="Left Brace 24"/>
          <p:cNvSpPr/>
          <p:nvPr/>
        </p:nvSpPr>
        <p:spPr>
          <a:xfrm>
            <a:off x="6947452" y="3315884"/>
            <a:ext cx="317653" cy="3313516"/>
          </a:xfrm>
          <a:prstGeom prst="leftBrace">
            <a:avLst>
              <a:gd name="adj1" fmla="val 8333"/>
              <a:gd name="adj2" fmla="val 7609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8" name="Picture 17"/>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2289879" y="3627783"/>
            <a:ext cx="4458791" cy="1455136"/>
          </a:xfrm>
          <a:prstGeom prst="rect">
            <a:avLst/>
          </a:prstGeom>
        </p:spPr>
      </p:pic>
      <p:pic>
        <p:nvPicPr>
          <p:cNvPr id="19" name="Picture 18"/>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7265504" y="3448878"/>
            <a:ext cx="4444245" cy="3130826"/>
          </a:xfrm>
          <a:prstGeom prst="rect">
            <a:avLst/>
          </a:prstGeom>
        </p:spPr>
      </p:pic>
      <p:sp>
        <p:nvSpPr>
          <p:cNvPr id="17" name="TextBox 16">
            <a:extLst>
              <a:ext uri="{FF2B5EF4-FFF2-40B4-BE49-F238E27FC236}">
                <a16:creationId xmlns:a16="http://schemas.microsoft.com/office/drawing/2014/main" id="{DACEDBCE-8313-4257-8FEE-47F608FD2F4B}"/>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25405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 name="TextBox 13">
            <a:extLst>
              <a:ext uri="{FF2B5EF4-FFF2-40B4-BE49-F238E27FC236}">
                <a16:creationId xmlns:a16="http://schemas.microsoft.com/office/drawing/2014/main" id="{E7F87B47-126E-4B67-9A5E-3A12176B2C68}"/>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
        <p:nvSpPr>
          <p:cNvPr id="22" name="Subtitle 2">
            <a:extLst>
              <a:ext uri="{FF2B5EF4-FFF2-40B4-BE49-F238E27FC236}">
                <a16:creationId xmlns:a16="http://schemas.microsoft.com/office/drawing/2014/main" id="{8365A299-7067-41F3-96D1-6126C68ADEA1}"/>
              </a:ext>
            </a:extLst>
          </p:cNvPr>
          <p:cNvSpPr txBox="1">
            <a:spLocks/>
          </p:cNvSpPr>
          <p:nvPr/>
        </p:nvSpPr>
        <p:spPr>
          <a:xfrm>
            <a:off x="2117036" y="2874878"/>
            <a:ext cx="3274942" cy="1124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800"/>
              </a:spcBef>
              <a:buClr>
                <a:srgbClr val="4A66AC"/>
              </a:buClr>
            </a:pPr>
            <a:r>
              <a:rPr lang="en-US" sz="2000"/>
              <a:t>Informations recueillies lors de l’évaluation du risque du ou de la client-e</a:t>
            </a:r>
            <a:endParaRPr lang="en-US" sz="2000" dirty="0"/>
          </a:p>
        </p:txBody>
      </p:sp>
      <p:pic>
        <p:nvPicPr>
          <p:cNvPr id="17" name="Picture 16"/>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6389958" y="1198218"/>
            <a:ext cx="5174721" cy="3911600"/>
          </a:xfrm>
          <a:prstGeom prst="rect">
            <a:avLst/>
          </a:prstGeom>
        </p:spPr>
      </p:pic>
      <p:sp>
        <p:nvSpPr>
          <p:cNvPr id="12" name="Title 1">
            <a:extLst>
              <a:ext uri="{FF2B5EF4-FFF2-40B4-BE49-F238E27FC236}">
                <a16:creationId xmlns:a16="http://schemas.microsoft.com/office/drawing/2014/main" id="{09314636-9D80-4715-BE49-B94F50E6C43C}"/>
              </a:ext>
            </a:extLst>
          </p:cNvPr>
          <p:cNvSpPr>
            <a:spLocks noGrp="1"/>
          </p:cNvSpPr>
          <p:nvPr>
            <p:ph type="ctrTitle"/>
          </p:nvPr>
        </p:nvSpPr>
        <p:spPr>
          <a:xfrm>
            <a:off x="538700" y="1288647"/>
            <a:ext cx="10494499" cy="762392"/>
          </a:xfrm>
        </p:spPr>
        <p:txBody>
          <a:bodyPr>
            <a:normAutofit/>
          </a:bodyPr>
          <a:lstStyle/>
          <a:p>
            <a:pPr>
              <a:spcAft>
                <a:spcPts val="1800"/>
              </a:spcAft>
              <a:buClr>
                <a:srgbClr val="4A66AC"/>
              </a:buClr>
            </a:pPr>
            <a:r>
              <a:rPr lang="fr-CA" noProof="0" dirty="0"/>
              <a:t>Champs obligatoires</a:t>
            </a:r>
          </a:p>
        </p:txBody>
      </p:sp>
      <p:sp>
        <p:nvSpPr>
          <p:cNvPr id="19" name="Left Brace 18"/>
          <p:cNvSpPr/>
          <p:nvPr/>
        </p:nvSpPr>
        <p:spPr>
          <a:xfrm>
            <a:off x="5883965" y="1139213"/>
            <a:ext cx="387227" cy="3909865"/>
          </a:xfrm>
          <a:prstGeom prst="leftBrace">
            <a:avLst>
              <a:gd name="adj1" fmla="val 8333"/>
              <a:gd name="adj2" fmla="val 51946"/>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0" name="Subtitle 2">
            <a:extLst>
              <a:ext uri="{FF2B5EF4-FFF2-40B4-BE49-F238E27FC236}">
                <a16:creationId xmlns:a16="http://schemas.microsoft.com/office/drawing/2014/main" id="{8365A299-7067-41F3-96D1-6126C68ADEA1}"/>
              </a:ext>
            </a:extLst>
          </p:cNvPr>
          <p:cNvSpPr txBox="1">
            <a:spLocks/>
          </p:cNvSpPr>
          <p:nvPr/>
        </p:nvSpPr>
        <p:spPr>
          <a:xfrm>
            <a:off x="417443" y="4154558"/>
            <a:ext cx="5406887" cy="208721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800"/>
              </a:spcBef>
              <a:buClr>
                <a:srgbClr val="4A66AC"/>
              </a:buClr>
            </a:pPr>
            <a:r>
              <a:rPr lang="en-US" sz="2200" b="1">
                <a:solidFill>
                  <a:srgbClr val="4A66AC"/>
                </a:solidFill>
              </a:rPr>
              <a:t>Toutes les sections </a:t>
            </a:r>
            <a:r>
              <a:rPr lang="en-US" sz="2200" b="1" u="sng">
                <a:solidFill>
                  <a:srgbClr val="4A66AC"/>
                </a:solidFill>
              </a:rPr>
              <a:t>obligatoires</a:t>
            </a:r>
            <a:r>
              <a:rPr lang="en-US" sz="2200" b="1">
                <a:solidFill>
                  <a:srgbClr val="4A66AC"/>
                </a:solidFill>
              </a:rPr>
              <a:t> du formulaire sont importantes pour aider les responsables provinciaux de la planification à comprendre la répartition des besoins de services de prévention et de soins pour le VIH. Elles ne servent pas au suivi des patient-es. </a:t>
            </a:r>
            <a:endParaRPr lang="en-US" sz="2000" dirty="0"/>
          </a:p>
        </p:txBody>
      </p:sp>
    </p:spTree>
    <p:extLst>
      <p:ext uri="{BB962C8B-B14F-4D97-AF65-F5344CB8AC3E}">
        <p14:creationId xmlns:p14="http://schemas.microsoft.com/office/powerpoint/2010/main" val="304085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4636-9D80-4715-BE49-B94F50E6C43C}"/>
              </a:ext>
            </a:extLst>
          </p:cNvPr>
          <p:cNvSpPr>
            <a:spLocks noGrp="1"/>
          </p:cNvSpPr>
          <p:nvPr>
            <p:ph type="ctrTitle"/>
          </p:nvPr>
        </p:nvSpPr>
        <p:spPr>
          <a:xfrm>
            <a:off x="777239" y="1596760"/>
            <a:ext cx="10494499" cy="762392"/>
          </a:xfrm>
        </p:spPr>
        <p:txBody>
          <a:bodyPr>
            <a:normAutofit/>
          </a:bodyPr>
          <a:lstStyle/>
          <a:p>
            <a:pPr>
              <a:spcAft>
                <a:spcPts val="1800"/>
              </a:spcAft>
              <a:buClr>
                <a:srgbClr val="4A66AC"/>
              </a:buClr>
            </a:pPr>
            <a:r>
              <a:rPr lang="fr-CA" noProof="0" dirty="0"/>
              <a:t>Soumission d’un échantillon</a:t>
            </a:r>
          </a:p>
        </p:txBody>
      </p:sp>
      <p:sp>
        <p:nvSpPr>
          <p:cNvPr id="3" name="Subtitle 2">
            <a:extLst>
              <a:ext uri="{FF2B5EF4-FFF2-40B4-BE49-F238E27FC236}">
                <a16:creationId xmlns:a16="http://schemas.microsoft.com/office/drawing/2014/main" id="{8365A299-7067-41F3-96D1-6126C68ADEA1}"/>
              </a:ext>
            </a:extLst>
          </p:cNvPr>
          <p:cNvSpPr>
            <a:spLocks noGrp="1"/>
          </p:cNvSpPr>
          <p:nvPr>
            <p:ph type="subTitle" idx="1"/>
          </p:nvPr>
        </p:nvSpPr>
        <p:spPr>
          <a:xfrm>
            <a:off x="884932" y="2634771"/>
            <a:ext cx="6798015" cy="4223229"/>
          </a:xfrm>
        </p:spPr>
        <p:txBody>
          <a:bodyPr>
            <a:normAutofit/>
          </a:bodyPr>
          <a:lstStyle/>
          <a:p>
            <a:pPr>
              <a:lnSpc>
                <a:spcPct val="110000"/>
              </a:lnSpc>
              <a:spcBef>
                <a:spcPts val="400"/>
              </a:spcBef>
              <a:buClr>
                <a:srgbClr val="4A66AC"/>
              </a:buClr>
            </a:pPr>
            <a:r>
              <a:rPr lang="fr-CA" sz="2000" noProof="0" dirty="0">
                <a:solidFill>
                  <a:srgbClr val="23321D"/>
                </a:solidFill>
              </a:rPr>
              <a:t>Lorsque vous commandez un dépistage standard de suivi après un DPS ou un dépistage tôt dans la période fenêtre, remplissez la section sur les détails du spécimen : </a:t>
            </a:r>
          </a:p>
          <a:p>
            <a:pPr marL="342900" indent="-342900">
              <a:lnSpc>
                <a:spcPct val="110000"/>
              </a:lnSpc>
              <a:spcBef>
                <a:spcPts val="400"/>
              </a:spcBef>
              <a:buClr>
                <a:srgbClr val="4A66AC"/>
              </a:buClr>
              <a:buFont typeface="Arial" panose="020B0604020202020204" pitchFamily="34" charset="0"/>
              <a:buChar char="•"/>
            </a:pPr>
            <a:r>
              <a:rPr lang="fr-CA" sz="2000" noProof="0" dirty="0">
                <a:solidFill>
                  <a:srgbClr val="23321D"/>
                </a:solidFill>
              </a:rPr>
              <a:t>Assurez-vous d’indiquer la date du prélèvement</a:t>
            </a:r>
          </a:p>
          <a:p>
            <a:pPr marL="342900" indent="-342900">
              <a:lnSpc>
                <a:spcPct val="110000"/>
              </a:lnSpc>
              <a:spcBef>
                <a:spcPts val="400"/>
              </a:spcBef>
              <a:spcAft>
                <a:spcPts val="1800"/>
              </a:spcAft>
              <a:buClr>
                <a:srgbClr val="4A66AC"/>
              </a:buClr>
              <a:buFont typeface="Arial" panose="020B0604020202020204" pitchFamily="34" charset="0"/>
              <a:buChar char="•"/>
            </a:pPr>
            <a:r>
              <a:rPr lang="fr-CA" sz="2000" noProof="0" dirty="0"/>
              <a:t>Vous soumettrez habituellement un échantillon de sang </a:t>
            </a:r>
            <a:r>
              <a:rPr lang="fr-FR" sz="2000" dirty="0"/>
              <a:t>sérum </a:t>
            </a:r>
            <a:r>
              <a:rPr lang="fr-CA" sz="2000" dirty="0"/>
              <a:t>(bouchon de couleur rouge)</a:t>
            </a:r>
            <a:r>
              <a:rPr lang="fr-CA" sz="2000" noProof="0" dirty="0" smtClean="0"/>
              <a:t> </a:t>
            </a:r>
            <a:r>
              <a:rPr lang="fr-CA" sz="2000" noProof="0" dirty="0"/>
              <a:t>et demanderez un dépistage du VIH1/VIH2. </a:t>
            </a:r>
            <a:r>
              <a:rPr lang="fr-CA" sz="2000" noProof="0" dirty="0">
                <a:solidFill>
                  <a:srgbClr val="23321D"/>
                </a:solidFill>
              </a:rPr>
              <a:t> </a:t>
            </a:r>
          </a:p>
          <a:p>
            <a:pPr>
              <a:spcBef>
                <a:spcPts val="800"/>
              </a:spcBef>
              <a:buClr>
                <a:srgbClr val="4A66AC"/>
              </a:buClr>
            </a:pPr>
            <a:r>
              <a:rPr lang="fr-CA" sz="2000" noProof="0" dirty="0">
                <a:latin typeface="Calibri" panose="020F0502020204030204" pitchFamily="34" charset="0"/>
                <a:ea typeface="Calibri" panose="020F0502020204030204" pitchFamily="34" charset="0"/>
                <a:cs typeface="Times New Roman" panose="02020603050405020304" pitchFamily="18" charset="0"/>
              </a:rPr>
              <a:t>Assurez-vous que le/la </a:t>
            </a:r>
            <a:r>
              <a:rPr lang="fr-CA" sz="2000" noProof="0" dirty="0" err="1">
                <a:latin typeface="Calibri" panose="020F0502020204030204" pitchFamily="34" charset="0"/>
                <a:ea typeface="Calibri" panose="020F0502020204030204" pitchFamily="34" charset="0"/>
                <a:cs typeface="Times New Roman" panose="02020603050405020304" pitchFamily="18" charset="0"/>
              </a:rPr>
              <a:t>client-e</a:t>
            </a:r>
            <a:r>
              <a:rPr lang="fr-CA" sz="2000" noProof="0" dirty="0">
                <a:latin typeface="Calibri" panose="020F0502020204030204" pitchFamily="34" charset="0"/>
                <a:ea typeface="Calibri" panose="020F0502020204030204" pitchFamily="34" charset="0"/>
                <a:cs typeface="Times New Roman" panose="02020603050405020304" pitchFamily="18" charset="0"/>
              </a:rPr>
              <a:t> conserve sa carte à emporter, où vous aurez apposé son numéro d’identification. C’est par ce moyen que vous trouverez son résultat lors de sa prochaine visite</a:t>
            </a:r>
            <a:r>
              <a:rPr lang="fr-CA" sz="2000" noProof="0" dirty="0">
                <a:solidFill>
                  <a:srgbClr val="23321D"/>
                </a:solidFill>
              </a:rPr>
              <a:t>.</a:t>
            </a:r>
          </a:p>
          <a:p>
            <a:pPr>
              <a:spcBef>
                <a:spcPts val="800"/>
              </a:spcBef>
              <a:buClr>
                <a:srgbClr val="4A66AC"/>
              </a:buClr>
            </a:pPr>
            <a:endParaRPr lang="fr-CA" sz="2000" noProof="0" dirty="0">
              <a:solidFill>
                <a:srgbClr val="23321D"/>
              </a:solidFill>
            </a:endParaRPr>
          </a:p>
        </p:txBody>
      </p:sp>
      <p:sp>
        <p:nvSpPr>
          <p:cNvPr id="11" name="Arrow: Pentagon 10">
            <a:extLst>
              <a:ext uri="{FF2B5EF4-FFF2-40B4-BE49-F238E27FC236}">
                <a16:creationId xmlns:a16="http://schemas.microsoft.com/office/drawing/2014/main" id="{B06204AF-4D11-4CA7-97CF-B7E0BCA9D797}"/>
              </a:ext>
            </a:extLst>
          </p:cNvPr>
          <p:cNvSpPr/>
          <p:nvPr/>
        </p:nvSpPr>
        <p:spPr>
          <a:xfrm>
            <a:off x="214506" y="180848"/>
            <a:ext cx="6199546" cy="70236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utoShape 3"/>
          <p:cNvSpPr>
            <a:spLocks noChangeAspect="1" noChangeArrowheads="1" noTextEdit="1"/>
          </p:cNvSpPr>
          <p:nvPr/>
        </p:nvSpPr>
        <p:spPr bwMode="auto">
          <a:xfrm>
            <a:off x="10280650" y="1038225"/>
            <a:ext cx="19113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1256" t="82997" r="66945" b="9761"/>
          <a:stretch/>
        </p:blipFill>
        <p:spPr>
          <a:xfrm>
            <a:off x="7682947" y="5158410"/>
            <a:ext cx="2322874" cy="685800"/>
          </a:xfrm>
          <a:prstGeom prst="rect">
            <a:avLst/>
          </a:prstGeom>
        </p:spPr>
      </p:pic>
      <p:pic>
        <p:nvPicPr>
          <p:cNvPr id="10" name="Picture 9"/>
          <p:cNvPicPr>
            <a:picLocks noChangeAspect="1"/>
          </p:cNvPicPr>
          <p:nvPr/>
        </p:nvPicPr>
        <p:blipFill rotWithShape="1">
          <a:blip r:embed="rId3" cstate="hqprint">
            <a:extLst>
              <a:ext uri="{28A0092B-C50C-407E-A947-70E740481C1C}">
                <a14:useLocalDpi xmlns:a14="http://schemas.microsoft.com/office/drawing/2010/main" val="0"/>
              </a:ext>
            </a:extLst>
          </a:blip>
          <a:srcRect l="3487" t="37398" r="56382" b="47625"/>
          <a:stretch/>
        </p:blipFill>
        <p:spPr>
          <a:xfrm>
            <a:off x="7592636" y="2447912"/>
            <a:ext cx="4324350" cy="2092051"/>
          </a:xfrm>
          <a:prstGeom prst="rect">
            <a:avLst/>
          </a:prstGeom>
        </p:spPr>
      </p:pic>
      <p:sp>
        <p:nvSpPr>
          <p:cNvPr id="13" name="TextBox 12"/>
          <p:cNvSpPr txBox="1"/>
          <p:nvPr/>
        </p:nvSpPr>
        <p:spPr>
          <a:xfrm>
            <a:off x="10335612" y="2965920"/>
            <a:ext cx="315656" cy="288846"/>
          </a:xfrm>
          <a:prstGeom prst="rect">
            <a:avLst/>
          </a:prstGeom>
          <a:noFill/>
        </p:spPr>
        <p:txBody>
          <a:bodyPr wrap="square" rtlCol="0">
            <a:spAutoFit/>
          </a:bodyPr>
          <a:lstStyle/>
          <a:p>
            <a:r>
              <a:rPr lang="en-US" b="1" dirty="0">
                <a:solidFill>
                  <a:srgbClr val="4A66AC"/>
                </a:solidFill>
              </a:rPr>
              <a:t>X</a:t>
            </a:r>
            <a:endParaRPr lang="en-CA" b="1" dirty="0">
              <a:solidFill>
                <a:srgbClr val="4A66AC"/>
              </a:solidFill>
            </a:endParaRPr>
          </a:p>
        </p:txBody>
      </p:sp>
      <p:sp>
        <p:nvSpPr>
          <p:cNvPr id="15" name="TextBox 14"/>
          <p:cNvSpPr txBox="1"/>
          <p:nvPr/>
        </p:nvSpPr>
        <p:spPr>
          <a:xfrm>
            <a:off x="8937549" y="3632670"/>
            <a:ext cx="315656" cy="288846"/>
          </a:xfrm>
          <a:prstGeom prst="rect">
            <a:avLst/>
          </a:prstGeom>
          <a:noFill/>
        </p:spPr>
        <p:txBody>
          <a:bodyPr wrap="square" rtlCol="0">
            <a:spAutoFit/>
          </a:bodyPr>
          <a:lstStyle/>
          <a:p>
            <a:r>
              <a:rPr lang="en-US" b="1" dirty="0">
                <a:solidFill>
                  <a:srgbClr val="4A66AC"/>
                </a:solidFill>
              </a:rPr>
              <a:t>X</a:t>
            </a:r>
            <a:endParaRPr lang="en-CA" b="1" dirty="0">
              <a:solidFill>
                <a:srgbClr val="4A66AC"/>
              </a:solidFill>
            </a:endParaRPr>
          </a:p>
        </p:txBody>
      </p:sp>
      <p:sp>
        <p:nvSpPr>
          <p:cNvPr id="12" name="TextBox 11">
            <a:extLst>
              <a:ext uri="{FF2B5EF4-FFF2-40B4-BE49-F238E27FC236}">
                <a16:creationId xmlns:a16="http://schemas.microsoft.com/office/drawing/2014/main" id="{9C4663BD-81F4-4352-9FA9-9981FF89D851}"/>
              </a:ext>
            </a:extLst>
          </p:cNvPr>
          <p:cNvSpPr txBox="1"/>
          <p:nvPr/>
        </p:nvSpPr>
        <p:spPr>
          <a:xfrm>
            <a:off x="214507" y="331976"/>
            <a:ext cx="6433181" cy="400110"/>
          </a:xfrm>
          <a:prstGeom prst="rect">
            <a:avLst/>
          </a:prstGeom>
          <a:noFill/>
        </p:spPr>
        <p:txBody>
          <a:bodyPr wrap="square" rtlCol="0">
            <a:spAutoFit/>
          </a:bodyPr>
          <a:lstStyle/>
          <a:p>
            <a:r>
              <a:rPr lang="en-US" sz="2000" b="1">
                <a:solidFill>
                  <a:schemeClr val="bg1"/>
                </a:solidFill>
              </a:rPr>
              <a:t>MODULE : Réquisitions et déclaration (Anonyme)</a:t>
            </a:r>
            <a:endParaRPr lang="en-US" sz="2000" b="1" dirty="0">
              <a:solidFill>
                <a:schemeClr val="bg1"/>
              </a:solidFill>
            </a:endParaRPr>
          </a:p>
        </p:txBody>
      </p:sp>
    </p:spTree>
    <p:extLst>
      <p:ext uri="{BB962C8B-B14F-4D97-AF65-F5344CB8AC3E}">
        <p14:creationId xmlns:p14="http://schemas.microsoft.com/office/powerpoint/2010/main" val="127790068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9275</TotalTime>
  <Words>2904</Words>
  <Application>Microsoft Office PowerPoint</Application>
  <PresentationFormat>Widescreen</PresentationFormat>
  <Paragraphs>218</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Bradley Hand ITC</vt:lpstr>
      <vt:lpstr>Calibri</vt:lpstr>
      <vt:lpstr>Calibri Light</vt:lpstr>
      <vt:lpstr>Times New Roman</vt:lpstr>
      <vt:lpstr>Wingdings</vt:lpstr>
      <vt:lpstr>Office Theme</vt:lpstr>
      <vt:lpstr>Custom Design</vt:lpstr>
      <vt:lpstr>À la fin de cette unité, vous serez en mesure de :</vt:lpstr>
      <vt:lpstr>La tenue de dossiers est essentielle</vt:lpstr>
      <vt:lpstr>Réquisition de sérologie du VIH anonyme</vt:lpstr>
      <vt:lpstr>Réquisition de sérologie du VIH anonyme</vt:lpstr>
      <vt:lpstr>Étiquetage et réquisitions anonymes</vt:lpstr>
      <vt:lpstr>Champs obligatoires</vt:lpstr>
      <vt:lpstr>Champs obligatoires</vt:lpstr>
      <vt:lpstr>Champs obligatoires</vt:lpstr>
      <vt:lpstr>Soumission d’un échantillon</vt:lpstr>
      <vt:lpstr>Numéro d’identification perdu </vt:lpstr>
      <vt:lpstr>Scénarios de dépistage</vt:lpstr>
      <vt:lpstr>1) Dépistage standard</vt:lpstr>
      <vt:lpstr>2) Résultat non réactif au DPS</vt:lpstr>
      <vt:lpstr>3) Résultat non réactif en période fenêtre</vt:lpstr>
      <vt:lpstr>4) Résultat réactif au DPS</vt:lpstr>
      <vt:lpstr>5) Deux résultats de dépistage non valides consécutifs</vt:lpstr>
      <vt:lpstr>Formulaire sans échantillon – Quel autocollant utiliser?</vt:lpstr>
      <vt:lpstr>Sommaire Réquisition de sérologie du VIH anonyme</vt:lpstr>
      <vt:lpstr>Stockage des résultats et dossiers anonymes</vt:lpstr>
      <vt:lpstr>Registre quotidien</vt:lpstr>
      <vt:lpstr>Registre quotidien – Entrée d’un dépistage au point de service</vt:lpstr>
      <vt:lpstr>Registre quotidien – Entrée d’un échantillon transmis au LSPO</vt:lpstr>
      <vt:lpstr>Registre quotidien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Lyons</dc:creator>
  <cp:lastModifiedBy>Lori Lyons</cp:lastModifiedBy>
  <cp:revision>483</cp:revision>
  <cp:lastPrinted>2020-01-08T20:08:27Z</cp:lastPrinted>
  <dcterms:created xsi:type="dcterms:W3CDTF">2018-11-08T12:57:55Z</dcterms:created>
  <dcterms:modified xsi:type="dcterms:W3CDTF">2020-02-12T15:59:02Z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Ken.English@ontario.ca</vt:lpwstr>
  </property>
  <property fmtid="{D5CDD505-2E9C-101B-9397-08002B2CF9AE}" pid="5" name="MSIP_Label_034a106e-6316-442c-ad35-738afd673d2b_SetDate">
    <vt:lpwstr>2019-06-06T20:18:29.5715532Z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Extended_MSFT_Method">
    <vt:lpwstr>Automatic</vt:lpwstr>
  </property>
  <property fmtid="{D5CDD505-2E9C-101B-9397-08002B2CF9AE}" pid="9" name="Sensitivity">
    <vt:lpwstr>OPS - Unclassified Information</vt:lpwstr>
  </property>
</Properties>
</file>