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70" r:id="rId2"/>
    <p:sldId id="272" r:id="rId3"/>
    <p:sldId id="273" r:id="rId4"/>
    <p:sldId id="277" r:id="rId5"/>
    <p:sldId id="278" r:id="rId6"/>
    <p:sldId id="275" r:id="rId7"/>
    <p:sldId id="262" r:id="rId8"/>
    <p:sldId id="263" r:id="rId9"/>
    <p:sldId id="264" r:id="rId10"/>
    <p:sldId id="279" r:id="rId11"/>
    <p:sldId id="274" r:id="rId12"/>
    <p:sldId id="267" r:id="rId13"/>
    <p:sldId id="268" r:id="rId14"/>
    <p:sldId id="266"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66AC"/>
    <a:srgbClr val="E79419"/>
    <a:srgbClr val="00B050"/>
    <a:srgbClr val="60299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1525" autoAdjust="0"/>
  </p:normalViewPr>
  <p:slideViewPr>
    <p:cSldViewPr snapToGrid="0">
      <p:cViewPr varScale="1">
        <p:scale>
          <a:sx n="67" d="100"/>
          <a:sy n="67" d="100"/>
        </p:scale>
        <p:origin x="2190" y="4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CCB4D0-CD4B-4B93-AF3B-9FD240D9DD15}" type="datetimeFigureOut">
              <a:rPr lang="en-CA" smtClean="0"/>
              <a:t>2019-11-25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39AB91-EC3C-480C-8D33-9A2C7A63B103}" type="slidenum">
              <a:rPr lang="en-CA" smtClean="0"/>
              <a:t>‹#›</a:t>
            </a:fld>
            <a:endParaRPr lang="en-CA"/>
          </a:p>
        </p:txBody>
      </p:sp>
    </p:spTree>
    <p:extLst>
      <p:ext uri="{BB962C8B-B14F-4D97-AF65-F5344CB8AC3E}">
        <p14:creationId xmlns:p14="http://schemas.microsoft.com/office/powerpoint/2010/main" val="899235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smtClean="0">
                <a:solidFill>
                  <a:schemeClr val="tx1"/>
                </a:solidFill>
                <a:effectLst/>
                <a:latin typeface="+mn-lt"/>
                <a:ea typeface="+mn-ea"/>
                <a:cs typeface="+mn-cs"/>
              </a:rPr>
              <a:t> </a:t>
            </a:r>
            <a:endParaRPr lang="en-CA" sz="1200" kern="1200" dirty="0" smtClean="0">
              <a:solidFill>
                <a:schemeClr val="tx1"/>
              </a:solidFill>
              <a:effectLst/>
              <a:latin typeface="+mn-lt"/>
              <a:ea typeface="+mn-ea"/>
              <a:cs typeface="+mn-cs"/>
            </a:endParaRPr>
          </a:p>
          <a:p>
            <a:r>
              <a:rPr lang="en-CA" sz="1200" kern="1200" dirty="0" smtClean="0">
                <a:solidFill>
                  <a:schemeClr val="tx1"/>
                </a:solidFill>
                <a:effectLst/>
                <a:latin typeface="+mn-lt"/>
                <a:ea typeface="+mn-ea"/>
                <a:cs typeface="+mn-cs"/>
              </a:rPr>
              <a:t>Review the learning objectives with the trainees</a:t>
            </a:r>
          </a:p>
          <a:p>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a:t>
            </a:fld>
            <a:endParaRPr lang="en-CA"/>
          </a:p>
        </p:txBody>
      </p:sp>
    </p:spTree>
    <p:extLst>
      <p:ext uri="{BB962C8B-B14F-4D97-AF65-F5344CB8AC3E}">
        <p14:creationId xmlns:p14="http://schemas.microsoft.com/office/powerpoint/2010/main" val="176000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Briefly define PEP</a:t>
            </a:r>
          </a:p>
          <a:p>
            <a:r>
              <a:rPr lang="en-CA" sz="1200" kern="1200" dirty="0" smtClean="0">
                <a:solidFill>
                  <a:schemeClr val="tx1"/>
                </a:solidFill>
                <a:effectLst/>
                <a:latin typeface="+mn-lt"/>
                <a:ea typeface="+mn-ea"/>
                <a:cs typeface="+mn-cs"/>
              </a:rPr>
              <a:t>- When describing the impact of PrEP and PEP on the window period stress that testing interactions are opportunities to refer people to these prevention options; window period concerns should never discourage someone with a non-reactive test from pursuing PrEP/PEP</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10</a:t>
            </a:fld>
            <a:endParaRPr lang="en-CA"/>
          </a:p>
        </p:txBody>
      </p:sp>
    </p:spTree>
    <p:extLst>
      <p:ext uri="{BB962C8B-B14F-4D97-AF65-F5344CB8AC3E}">
        <p14:creationId xmlns:p14="http://schemas.microsoft.com/office/powerpoint/2010/main" val="1231782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Briefly define PrEP</a:t>
            </a:r>
          </a:p>
          <a:p>
            <a:r>
              <a:rPr lang="en-CA" sz="1200" kern="1200" dirty="0" smtClean="0">
                <a:solidFill>
                  <a:schemeClr val="tx1"/>
                </a:solidFill>
                <a:effectLst/>
                <a:latin typeface="+mn-lt"/>
                <a:ea typeface="+mn-ea"/>
                <a:cs typeface="+mn-cs"/>
              </a:rPr>
              <a:t>- When describing the impact of PrEP and PEP on the window period stress that testing interactions are opportunities to refer people to these prevention options; window period concerns should never discourage someone with a non-reactive test from pursuing PrEP/PEP</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11</a:t>
            </a:fld>
            <a:endParaRPr lang="en-CA"/>
          </a:p>
        </p:txBody>
      </p:sp>
    </p:spTree>
    <p:extLst>
      <p:ext uri="{BB962C8B-B14F-4D97-AF65-F5344CB8AC3E}">
        <p14:creationId xmlns:p14="http://schemas.microsoft.com/office/powerpoint/2010/main" val="3463314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a:t>
            </a:r>
            <a:r>
              <a:rPr lang="en-CA" sz="1200" kern="1200" baseline="0" dirty="0" smtClean="0">
                <a:solidFill>
                  <a:schemeClr val="tx1"/>
                </a:solidFill>
                <a:effectLst/>
                <a:latin typeface="+mn-lt"/>
                <a:ea typeface="+mn-ea"/>
                <a:cs typeface="+mn-cs"/>
              </a:rPr>
              <a:t> W</a:t>
            </a:r>
            <a:r>
              <a:rPr lang="en-CA" sz="1200" kern="1200" dirty="0" smtClean="0">
                <a:solidFill>
                  <a:schemeClr val="tx1"/>
                </a:solidFill>
                <a:effectLst/>
                <a:latin typeface="+mn-lt"/>
                <a:ea typeface="+mn-ea"/>
                <a:cs typeface="+mn-cs"/>
              </a:rPr>
              <a:t>e will go into more detail on reading and interpreting rapid testing results in the POC test module</a:t>
            </a:r>
          </a:p>
          <a:p>
            <a:r>
              <a:rPr lang="en-CA" sz="1200" kern="1200" dirty="0" smtClean="0">
                <a:solidFill>
                  <a:schemeClr val="tx1"/>
                </a:solidFill>
                <a:effectLst/>
                <a:latin typeface="+mn-lt"/>
                <a:ea typeface="+mn-ea"/>
                <a:cs typeface="+mn-cs"/>
              </a:rPr>
              <a:t>- There is a laminated card available</a:t>
            </a:r>
            <a:r>
              <a:rPr lang="en-CA" sz="1200" kern="1200" baseline="0" dirty="0" smtClean="0">
                <a:solidFill>
                  <a:schemeClr val="tx1"/>
                </a:solidFill>
                <a:effectLst/>
                <a:latin typeface="+mn-lt"/>
                <a:ea typeface="+mn-ea"/>
                <a:cs typeface="+mn-cs"/>
              </a:rPr>
              <a:t> at your site and on the testing website which provides multiple images of how the INSTI HIV results may actually appear </a:t>
            </a:r>
            <a:r>
              <a:rPr lang="en-CA" sz="1200" kern="1200" dirty="0" smtClean="0">
                <a:solidFill>
                  <a:schemeClr val="tx1"/>
                </a:solidFill>
                <a:effectLst/>
                <a:latin typeface="+mn-lt"/>
                <a:ea typeface="+mn-ea"/>
                <a:cs typeface="+mn-cs"/>
              </a:rPr>
              <a:t>(a print copy should be available during training even if the rest of the handouts are shared electronically)</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12</a:t>
            </a:fld>
            <a:endParaRPr lang="en-CA"/>
          </a:p>
        </p:txBody>
      </p:sp>
    </p:spTree>
    <p:extLst>
      <p:ext uri="{BB962C8B-B14F-4D97-AF65-F5344CB8AC3E}">
        <p14:creationId xmlns:p14="http://schemas.microsoft.com/office/powerpoint/2010/main" val="3363346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Note that the word seroconversion means that the body has produced antibodies; with modern laboratory tests a person can be diagnosed as HIV-positive even before antibodies are present</a:t>
            </a:r>
          </a:p>
          <a:p>
            <a:r>
              <a:rPr lang="en-CA" sz="1200" kern="1200" dirty="0" smtClean="0">
                <a:solidFill>
                  <a:schemeClr val="tx1"/>
                </a:solidFill>
                <a:effectLst/>
                <a:latin typeface="+mn-lt"/>
                <a:ea typeface="+mn-ea"/>
                <a:cs typeface="+mn-cs"/>
              </a:rPr>
              <a:t>- We have not talked about HIV 1 versus HIV 2; briefly explain that HIV 1 is the most widespread worldwide, whereas HIV 2 is found principally in West Africa in about 5-10% of cases; both rapid testing and standard lab testing detect HIV 1 or HIV 2 </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13</a:t>
            </a:fld>
            <a:endParaRPr lang="en-CA"/>
          </a:p>
        </p:txBody>
      </p:sp>
    </p:spTree>
    <p:extLst>
      <p:ext uri="{BB962C8B-B14F-4D97-AF65-F5344CB8AC3E}">
        <p14:creationId xmlns:p14="http://schemas.microsoft.com/office/powerpoint/2010/main" val="2831397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CA" sz="1200" kern="1200" dirty="0" smtClean="0">
                <a:solidFill>
                  <a:schemeClr val="tx1"/>
                </a:solidFill>
                <a:effectLst/>
                <a:latin typeface="+mn-lt"/>
                <a:ea typeface="+mn-ea"/>
                <a:cs typeface="+mn-cs"/>
              </a:rPr>
              <a:t>Relatively rare; non-HIV specific antibodies that occur during pregnancy or other immune variations can contribute</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14</a:t>
            </a:fld>
            <a:endParaRPr lang="en-CA"/>
          </a:p>
        </p:txBody>
      </p:sp>
    </p:spTree>
    <p:extLst>
      <p:ext uri="{BB962C8B-B14F-4D97-AF65-F5344CB8AC3E}">
        <p14:creationId xmlns:p14="http://schemas.microsoft.com/office/powerpoint/2010/main" val="11007408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t>
            </a:r>
            <a:r>
              <a:rPr lang="en-CA" sz="1200" kern="1200" smtClean="0">
                <a:solidFill>
                  <a:schemeClr val="tx1"/>
                </a:solidFill>
                <a:effectLst/>
                <a:latin typeface="+mn-lt"/>
                <a:ea typeface="+mn-ea"/>
                <a:cs typeface="+mn-cs"/>
              </a:rPr>
              <a:t>If the test is done carefully and quality control is maintained, false positives are uncommon</a:t>
            </a:r>
            <a:endParaRPr lang="en-CA"/>
          </a:p>
        </p:txBody>
      </p:sp>
      <p:sp>
        <p:nvSpPr>
          <p:cNvPr id="4" name="Slide Number Placeholder 3"/>
          <p:cNvSpPr>
            <a:spLocks noGrp="1"/>
          </p:cNvSpPr>
          <p:nvPr>
            <p:ph type="sldNum" sz="quarter" idx="10"/>
          </p:nvPr>
        </p:nvSpPr>
        <p:spPr/>
        <p:txBody>
          <a:bodyPr/>
          <a:lstStyle/>
          <a:p>
            <a:fld id="{EC39AB91-EC3C-480C-8D33-9A2C7A63B103}" type="slidenum">
              <a:rPr lang="en-CA" smtClean="0"/>
              <a:t>15</a:t>
            </a:fld>
            <a:endParaRPr lang="en-CA"/>
          </a:p>
        </p:txBody>
      </p:sp>
    </p:spTree>
    <p:extLst>
      <p:ext uri="{BB962C8B-B14F-4D97-AF65-F5344CB8AC3E}">
        <p14:creationId xmlns:p14="http://schemas.microsoft.com/office/powerpoint/2010/main" val="3304738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Define screening tests and diagnostic tests. Use Tinder versus actual dates to illustrate the difference. </a:t>
            </a:r>
          </a:p>
          <a:p>
            <a:pPr lvl="0"/>
            <a:r>
              <a:rPr lang="en-CA" sz="1200" kern="1200" dirty="0" smtClean="0">
                <a:solidFill>
                  <a:schemeClr val="tx1"/>
                </a:solidFill>
                <a:effectLst/>
                <a:latin typeface="+mn-lt"/>
                <a:ea typeface="+mn-ea"/>
                <a:cs typeface="+mn-cs"/>
              </a:rPr>
              <a:t>- Note that the screening / diagnostic test approach is used for many illnesses not just HIV </a:t>
            </a:r>
            <a:r>
              <a:rPr lang="en-CA" sz="1200" kern="1200" dirty="0" err="1" smtClean="0">
                <a:solidFill>
                  <a:schemeClr val="tx1"/>
                </a:solidFill>
                <a:effectLst/>
                <a:latin typeface="+mn-lt"/>
                <a:ea typeface="+mn-ea"/>
                <a:cs typeface="+mn-cs"/>
              </a:rPr>
              <a:t>ie</a:t>
            </a:r>
            <a:r>
              <a:rPr lang="en-CA" sz="1200" kern="1200" dirty="0" smtClean="0">
                <a:solidFill>
                  <a:schemeClr val="tx1"/>
                </a:solidFill>
                <a:effectLst/>
                <a:latin typeface="+mn-lt"/>
                <a:ea typeface="+mn-ea"/>
                <a:cs typeface="+mn-cs"/>
              </a:rPr>
              <a:t>. Cancer</a:t>
            </a:r>
          </a:p>
          <a:p>
            <a:r>
              <a:rPr lang="en-CA" sz="1200" kern="1200" dirty="0" smtClean="0">
                <a:solidFill>
                  <a:schemeClr val="tx1"/>
                </a:solidFill>
                <a:effectLst/>
                <a:latin typeface="+mn-lt"/>
                <a:ea typeface="+mn-ea"/>
                <a:cs typeface="+mn-cs"/>
              </a:rPr>
              <a:t>- Accuracy of both tests may be limited in the earliest stages of infection, which we will talk more about in this module</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2</a:t>
            </a:fld>
            <a:endParaRPr lang="en-CA"/>
          </a:p>
        </p:txBody>
      </p:sp>
    </p:spTree>
    <p:extLst>
      <p:ext uri="{BB962C8B-B14F-4D97-AF65-F5344CB8AC3E}">
        <p14:creationId xmlns:p14="http://schemas.microsoft.com/office/powerpoint/2010/main" val="2206887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Talk at a high level about the two testing processes in Ontario – resist going down into the details of the tests at this stage</a:t>
            </a:r>
          </a:p>
          <a:p>
            <a:pPr lvl="0"/>
            <a:r>
              <a:rPr lang="en-CA" sz="1200" kern="1200" dirty="0" smtClean="0">
                <a:solidFill>
                  <a:schemeClr val="tx1"/>
                </a:solidFill>
                <a:effectLst/>
                <a:latin typeface="+mn-lt"/>
                <a:ea typeface="+mn-ea"/>
                <a:cs typeface="+mn-cs"/>
              </a:rPr>
              <a:t>- Connect/refer to material introduced in epidemiology and organization of the Ontario testing program – typically the first session of the day</a:t>
            </a:r>
          </a:p>
          <a:p>
            <a:r>
              <a:rPr lang="en-CA" sz="1200" kern="1200" dirty="0" smtClean="0">
                <a:solidFill>
                  <a:schemeClr val="tx1"/>
                </a:solidFill>
                <a:effectLst/>
                <a:latin typeface="+mn-lt"/>
                <a:ea typeface="+mn-ea"/>
                <a:cs typeface="+mn-cs"/>
              </a:rPr>
              <a:t>- Link understanding the tests to understanding the process of infection</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3</a:t>
            </a:fld>
            <a:endParaRPr lang="en-CA"/>
          </a:p>
        </p:txBody>
      </p:sp>
    </p:spTree>
    <p:extLst>
      <p:ext uri="{BB962C8B-B14F-4D97-AF65-F5344CB8AC3E}">
        <p14:creationId xmlns:p14="http://schemas.microsoft.com/office/powerpoint/2010/main" val="2090769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Briefly summarize the things that tests can measure </a:t>
            </a:r>
          </a:p>
          <a:p>
            <a:pPr lvl="0"/>
            <a:r>
              <a:rPr lang="en-CA" sz="1200" kern="1200" dirty="0" smtClean="0">
                <a:solidFill>
                  <a:schemeClr val="tx1"/>
                </a:solidFill>
                <a:effectLst/>
                <a:latin typeface="+mn-lt"/>
                <a:ea typeface="+mn-ea"/>
                <a:cs typeface="+mn-cs"/>
              </a:rPr>
              <a:t>- Mention that targets are chosen to detect HIV reliably and as early as possible in the window period (there will be more detail later)</a:t>
            </a:r>
          </a:p>
          <a:p>
            <a:r>
              <a:rPr lang="en-CA" sz="1200" kern="1200" dirty="0" smtClean="0">
                <a:solidFill>
                  <a:schemeClr val="tx1"/>
                </a:solidFill>
                <a:effectLst/>
                <a:latin typeface="+mn-lt"/>
                <a:ea typeface="+mn-ea"/>
                <a:cs typeface="+mn-cs"/>
              </a:rPr>
              <a:t>- Unless asked, do not go into detail about the history of testing/other tests</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4</a:t>
            </a:fld>
            <a:endParaRPr lang="en-CA"/>
          </a:p>
        </p:txBody>
      </p:sp>
    </p:spTree>
    <p:extLst>
      <p:ext uri="{BB962C8B-B14F-4D97-AF65-F5344CB8AC3E}">
        <p14:creationId xmlns:p14="http://schemas.microsoft.com/office/powerpoint/2010/main" val="792360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Focus on the timeline first – discussing how it takes time for the virus to reach the blood, how p24 is one of the first measurable parts of HIV, and how it takes nearly three weeks to develop antibodies</a:t>
            </a:r>
          </a:p>
          <a:p>
            <a:pPr marL="171450" indent="-171450">
              <a:buFontTx/>
              <a:buChar char="-"/>
            </a:pPr>
            <a:r>
              <a:rPr lang="en-CA" sz="1200" kern="1200" dirty="0" smtClean="0">
                <a:solidFill>
                  <a:schemeClr val="tx1"/>
                </a:solidFill>
                <a:effectLst/>
                <a:latin typeface="+mn-lt"/>
                <a:ea typeface="+mn-ea"/>
                <a:cs typeface="+mn-cs"/>
              </a:rPr>
              <a:t>Talk about how acute infection may cause symptoms that prompt testing – point participants to a more detailed summary of acute infection symptoms in their package</a:t>
            </a:r>
          </a:p>
          <a:p>
            <a:pPr lvl="0"/>
            <a:r>
              <a:rPr lang="en-CA" sz="1200" kern="1200" dirty="0" smtClean="0">
                <a:solidFill>
                  <a:schemeClr val="tx1"/>
                </a:solidFill>
                <a:effectLst/>
                <a:latin typeface="+mn-lt"/>
                <a:ea typeface="+mn-ea"/>
                <a:cs typeface="+mn-cs"/>
              </a:rPr>
              <a:t>- This timeline of infection also dictates the laboratory tests used in Ontario and when they are most effective; rapid testing measures antibodies (yellow); standard testing measures antibodies and a part of the virus called p24 (yellow + green) and can detect infection earlier than antibodies alone.</a:t>
            </a:r>
          </a:p>
          <a:p>
            <a:r>
              <a:rPr lang="en-CA" sz="1200" kern="1200" dirty="0" smtClean="0">
                <a:solidFill>
                  <a:schemeClr val="tx1"/>
                </a:solidFill>
                <a:effectLst/>
                <a:latin typeface="+mn-lt"/>
                <a:ea typeface="+mn-ea"/>
                <a:cs typeface="+mn-cs"/>
              </a:rPr>
              <a:t>- HIV-PCR testing which could measure the HIV virus (purple line) is rarely used in Ontario, except for infants</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5</a:t>
            </a:fld>
            <a:endParaRPr lang="en-CA"/>
          </a:p>
        </p:txBody>
      </p:sp>
    </p:spTree>
    <p:extLst>
      <p:ext uri="{BB962C8B-B14F-4D97-AF65-F5344CB8AC3E}">
        <p14:creationId xmlns:p14="http://schemas.microsoft.com/office/powerpoint/2010/main" val="1934080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This slide is a summary of what testing can measure and when</a:t>
            </a:r>
          </a:p>
          <a:p>
            <a:pPr lvl="0"/>
            <a:r>
              <a:rPr lang="en-CA" sz="1200" kern="1200" dirty="0" smtClean="0">
                <a:solidFill>
                  <a:schemeClr val="tx1"/>
                </a:solidFill>
                <a:effectLst/>
                <a:latin typeface="+mn-lt"/>
                <a:ea typeface="+mn-ea"/>
                <a:cs typeface="+mn-cs"/>
              </a:rPr>
              <a:t>- The tests measure two types of antibodies (IgG and IgM) While IgM is the first antibody to appear, it may not be measurable in everyone; - IgG creates a more lasting Ab response, so both are important</a:t>
            </a:r>
          </a:p>
          <a:p>
            <a:pPr lvl="0"/>
            <a:r>
              <a:rPr lang="en-CA" sz="1200" kern="1200" dirty="0" smtClean="0">
                <a:solidFill>
                  <a:schemeClr val="tx1"/>
                </a:solidFill>
                <a:effectLst/>
                <a:latin typeface="+mn-lt"/>
                <a:ea typeface="+mn-ea"/>
                <a:cs typeface="+mn-cs"/>
              </a:rPr>
              <a:t>p24 is in high concentration early in HIV infection (a good target for early diagnosis), but disappears as antibodies increase </a:t>
            </a:r>
          </a:p>
          <a:p>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6</a:t>
            </a:fld>
            <a:endParaRPr lang="en-CA"/>
          </a:p>
        </p:txBody>
      </p:sp>
    </p:spTree>
    <p:extLst>
      <p:ext uri="{BB962C8B-B14F-4D97-AF65-F5344CB8AC3E}">
        <p14:creationId xmlns:p14="http://schemas.microsoft.com/office/powerpoint/2010/main" val="368669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 The limits of when we can measure infection define the window period</a:t>
            </a:r>
          </a:p>
          <a:p>
            <a:r>
              <a:rPr lang="en-CA" sz="1200" b="1" kern="1200" dirty="0" smtClean="0">
                <a:solidFill>
                  <a:schemeClr val="tx1"/>
                </a:solidFill>
                <a:effectLst/>
                <a:latin typeface="+mn-lt"/>
                <a:ea typeface="+mn-ea"/>
                <a:cs typeface="+mn-cs"/>
              </a:rPr>
              <a:t>- Invite questions</a:t>
            </a:r>
            <a:r>
              <a:rPr lang="en-CA" sz="1200" kern="1200" dirty="0" smtClean="0">
                <a:solidFill>
                  <a:schemeClr val="tx1"/>
                </a:solidFill>
                <a:effectLst/>
                <a:latin typeface="+mn-lt"/>
                <a:ea typeface="+mn-ea"/>
                <a:cs typeface="+mn-cs"/>
              </a:rPr>
              <a:t>, feel free to go back and forth to the two previous slides</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7</a:t>
            </a:fld>
            <a:endParaRPr lang="en-CA"/>
          </a:p>
        </p:txBody>
      </p:sp>
    </p:spTree>
    <p:extLst>
      <p:ext uri="{BB962C8B-B14F-4D97-AF65-F5344CB8AC3E}">
        <p14:creationId xmlns:p14="http://schemas.microsoft.com/office/powerpoint/2010/main" val="1641805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kern="1200" dirty="0" smtClean="0">
                <a:solidFill>
                  <a:schemeClr val="tx1"/>
                </a:solidFill>
                <a:effectLst/>
                <a:latin typeface="+mn-lt"/>
                <a:ea typeface="+mn-ea"/>
                <a:cs typeface="+mn-cs"/>
              </a:rPr>
              <a:t>Remind participants why you are talking about this, so that they can advise clients</a:t>
            </a:r>
          </a:p>
          <a:p>
            <a:r>
              <a:rPr lang="en-CA" sz="1200" kern="1200" dirty="0" smtClean="0">
                <a:solidFill>
                  <a:schemeClr val="tx1"/>
                </a:solidFill>
                <a:effectLst/>
                <a:latin typeface="+mn-lt"/>
                <a:ea typeface="+mn-ea"/>
                <a:cs typeface="+mn-cs"/>
              </a:rPr>
              <a:t>Describe the messages for clients (Note: the 3-6-3 schedule is on the next slide)</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8</a:t>
            </a:fld>
            <a:endParaRPr lang="en-CA"/>
          </a:p>
        </p:txBody>
      </p:sp>
    </p:spTree>
    <p:extLst>
      <p:ext uri="{BB962C8B-B14F-4D97-AF65-F5344CB8AC3E}">
        <p14:creationId xmlns:p14="http://schemas.microsoft.com/office/powerpoint/2010/main" val="361370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dirty="0" smtClean="0">
                <a:solidFill>
                  <a:schemeClr val="tx1"/>
                </a:solidFill>
                <a:effectLst/>
                <a:latin typeface="+mn-lt"/>
                <a:ea typeface="+mn-ea"/>
                <a:cs typeface="+mn-cs"/>
              </a:rPr>
              <a:t>- Remember to say that there is more information about assessing risk another module; a blood draw at three weeks and the 3-6-3 schedule is only for clients where the counsellor feels that there is significant risk </a:t>
            </a:r>
          </a:p>
          <a:p>
            <a:r>
              <a:rPr lang="en-US" sz="1200" kern="120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Tell participants that the 3-6-3 schedule is part of Ontario’s HIV</a:t>
            </a:r>
            <a:r>
              <a:rPr lang="en-CA" sz="1200" kern="1200" baseline="0" dirty="0" smtClean="0">
                <a:solidFill>
                  <a:schemeClr val="tx1"/>
                </a:solidFill>
                <a:effectLst/>
                <a:latin typeface="+mn-lt"/>
                <a:ea typeface="+mn-ea"/>
                <a:cs typeface="+mn-cs"/>
              </a:rPr>
              <a:t> test </a:t>
            </a:r>
            <a:r>
              <a:rPr lang="en-CA" sz="1200" kern="1200" dirty="0" smtClean="0">
                <a:solidFill>
                  <a:schemeClr val="tx1"/>
                </a:solidFill>
                <a:effectLst/>
                <a:latin typeface="+mn-lt"/>
                <a:ea typeface="+mn-ea"/>
                <a:cs typeface="+mn-cs"/>
              </a:rPr>
              <a:t>frequency guidelines</a:t>
            </a:r>
            <a:r>
              <a:rPr lang="en-CA" sz="1200" kern="1200" baseline="0" dirty="0" smtClean="0">
                <a:solidFill>
                  <a:schemeClr val="tx1"/>
                </a:solidFill>
                <a:effectLst/>
                <a:latin typeface="+mn-lt"/>
                <a:ea typeface="+mn-ea"/>
                <a:cs typeface="+mn-cs"/>
              </a:rPr>
              <a:t> which are available on the ohtn.on.ca/</a:t>
            </a:r>
            <a:r>
              <a:rPr lang="en-CA" sz="1200" kern="1200" baseline="0" dirty="0" err="1" smtClean="0">
                <a:solidFill>
                  <a:schemeClr val="tx1"/>
                </a:solidFill>
                <a:effectLst/>
                <a:latin typeface="+mn-lt"/>
                <a:ea typeface="+mn-ea"/>
                <a:cs typeface="+mn-cs"/>
              </a:rPr>
              <a:t>hivtesting</a:t>
            </a:r>
            <a:r>
              <a:rPr lang="en-CA" sz="1200" kern="1200" baseline="0" dirty="0" smtClean="0">
                <a:solidFill>
                  <a:schemeClr val="tx1"/>
                </a:solidFill>
                <a:effectLst/>
                <a:latin typeface="+mn-lt"/>
                <a:ea typeface="+mn-ea"/>
                <a:cs typeface="+mn-cs"/>
              </a:rPr>
              <a:t> website</a:t>
            </a:r>
            <a:endParaRPr lang="en-CA" dirty="0"/>
          </a:p>
        </p:txBody>
      </p:sp>
      <p:sp>
        <p:nvSpPr>
          <p:cNvPr id="4" name="Slide Number Placeholder 3"/>
          <p:cNvSpPr>
            <a:spLocks noGrp="1"/>
          </p:cNvSpPr>
          <p:nvPr>
            <p:ph type="sldNum" sz="quarter" idx="10"/>
          </p:nvPr>
        </p:nvSpPr>
        <p:spPr/>
        <p:txBody>
          <a:bodyPr/>
          <a:lstStyle/>
          <a:p>
            <a:fld id="{EC39AB91-EC3C-480C-8D33-9A2C7A63B103}" type="slidenum">
              <a:rPr lang="en-CA" smtClean="0"/>
              <a:t>9</a:t>
            </a:fld>
            <a:endParaRPr lang="en-CA"/>
          </a:p>
        </p:txBody>
      </p:sp>
    </p:spTree>
    <p:extLst>
      <p:ext uri="{BB962C8B-B14F-4D97-AF65-F5344CB8AC3E}">
        <p14:creationId xmlns:p14="http://schemas.microsoft.com/office/powerpoint/2010/main" val="1100066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4A03A-3E22-46AE-9FBB-365DEB5BDAFB}"/>
              </a:ext>
            </a:extLst>
          </p:cNvPr>
          <p:cNvSpPr>
            <a:spLocks noGrp="1"/>
          </p:cNvSpPr>
          <p:nvPr>
            <p:ph type="ctrTitle"/>
          </p:nvPr>
        </p:nvSpPr>
        <p:spPr>
          <a:xfrm>
            <a:off x="914400" y="883213"/>
            <a:ext cx="7413674" cy="1029994"/>
          </a:xfrm>
        </p:spPr>
        <p:txBody>
          <a:bodyPr anchor="b">
            <a:normAutofit/>
          </a:bodyPr>
          <a:lstStyle>
            <a:lvl1pPr algn="l">
              <a:defRPr sz="4800"/>
            </a:lvl1pPr>
          </a:lstStyle>
          <a:p>
            <a:r>
              <a:rPr lang="en-US" dirty="0"/>
              <a:t>Click to edit Master title style</a:t>
            </a:r>
          </a:p>
        </p:txBody>
      </p:sp>
      <p:sp>
        <p:nvSpPr>
          <p:cNvPr id="3" name="Subtitle 2">
            <a:extLst>
              <a:ext uri="{FF2B5EF4-FFF2-40B4-BE49-F238E27FC236}">
                <a16:creationId xmlns:a16="http://schemas.microsoft.com/office/drawing/2014/main" id="{6C02B063-1127-4A03-8466-05E6F6359421}"/>
              </a:ext>
            </a:extLst>
          </p:cNvPr>
          <p:cNvSpPr>
            <a:spLocks noGrp="1"/>
          </p:cNvSpPr>
          <p:nvPr>
            <p:ph type="subTitle" idx="1"/>
          </p:nvPr>
        </p:nvSpPr>
        <p:spPr>
          <a:xfrm>
            <a:off x="914400" y="239956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1" name="Slide Number Placeholder 5">
            <a:extLst>
              <a:ext uri="{FF2B5EF4-FFF2-40B4-BE49-F238E27FC236}">
                <a16:creationId xmlns:a16="http://schemas.microsoft.com/office/drawing/2014/main" id="{42E1F206-CD0A-4FBE-9080-31FDD460F302}"/>
              </a:ext>
            </a:extLst>
          </p:cNvPr>
          <p:cNvSpPr>
            <a:spLocks noGrp="1"/>
          </p:cNvSpPr>
          <p:nvPr>
            <p:ph type="sldNum" sz="quarter" idx="12"/>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4810291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6E007-E3E9-44BF-9315-6BFEACE9974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D34246-2D11-414F-8533-CB752261F3F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458DA8-7A0F-4243-9C18-F0BEE5B866AF}"/>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5" name="Footer Placeholder 4">
            <a:extLst>
              <a:ext uri="{FF2B5EF4-FFF2-40B4-BE49-F238E27FC236}">
                <a16:creationId xmlns:a16="http://schemas.microsoft.com/office/drawing/2014/main" id="{DD586CBF-D714-4ED8-AEB8-3AE0BBABFC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2CCF5AC3-562C-4F53-AEAD-82866667D0E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438653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1DBBC0-368B-4409-B55C-A231B0D80F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254C708-BCA3-475F-BD7F-8B2185D9A8F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C9-F095-4BFB-8CFB-56F1BAF837DA}"/>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5" name="Footer Placeholder 4">
            <a:extLst>
              <a:ext uri="{FF2B5EF4-FFF2-40B4-BE49-F238E27FC236}">
                <a16:creationId xmlns:a16="http://schemas.microsoft.com/office/drawing/2014/main" id="{F48B6ACA-C34A-48CF-A958-2572BE52BE0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53826EC-ACAF-4E98-B6C9-45833529F84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29023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146C-EA56-433D-B55F-968E52B700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9ED3EA-093E-4BD7-90FE-007AA820001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E59EE7-1BB1-45BF-9C1A-0399A52D740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5" name="Footer Placeholder 4">
            <a:extLst>
              <a:ext uri="{FF2B5EF4-FFF2-40B4-BE49-F238E27FC236}">
                <a16:creationId xmlns:a16="http://schemas.microsoft.com/office/drawing/2014/main" id="{38131F90-38D2-4369-B233-69B8A3498F9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62AFC96-CB65-451E-8A65-7EDCB454C754}"/>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159116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8D5CF-6155-4C0A-B383-C06015F6464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AC92C9-AB7D-429B-8EDB-5776A8C36C0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A6D54CB-07BE-4DB3-BE36-70114B508559}"/>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5" name="Footer Placeholder 4">
            <a:extLst>
              <a:ext uri="{FF2B5EF4-FFF2-40B4-BE49-F238E27FC236}">
                <a16:creationId xmlns:a16="http://schemas.microsoft.com/office/drawing/2014/main" id="{7DB14F3D-1A5C-44F4-B089-3AB0A25208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470569B6-C3CC-46B4-B672-0D45BBB6711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7491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72D38-AFDA-4046-A3FB-96D73299AC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2A1E93-8639-4E4E-AEC9-5AFA0E21F81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DE66EA-7626-4214-8CB8-460988C742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8584A8-ACEC-4FFB-961C-9985505938B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6" name="Footer Placeholder 5">
            <a:extLst>
              <a:ext uri="{FF2B5EF4-FFF2-40B4-BE49-F238E27FC236}">
                <a16:creationId xmlns:a16="http://schemas.microsoft.com/office/drawing/2014/main" id="{45CC2722-95A1-488E-AB4F-8323C894499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F17789F-7F9A-46B0-A6B1-6F9B8B6C4232}"/>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833303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53AD4-F378-4401-A225-D8E0057D096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6F4DAE-37B9-4471-9A83-E7446CB2E8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77DE149-951F-4F24-8BFD-BF3F4A4C98B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672CB1-7E95-4915-8990-249D5F8E37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046976D-E27F-4F3C-AFD6-F69F51E2B4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CB133B-7186-4D93-B0FB-894112844BCC}"/>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8" name="Footer Placeholder 7">
            <a:extLst>
              <a:ext uri="{FF2B5EF4-FFF2-40B4-BE49-F238E27FC236}">
                <a16:creationId xmlns:a16="http://schemas.microsoft.com/office/drawing/2014/main" id="{1A6D8D1D-AA51-4654-83A9-BA1E636DDEE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AFE4DE83-CE8D-4986-A625-E30E734E1BFD}"/>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438856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DA7AC-8A67-404A-A286-9530B4327DA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E61078-F34D-46F0-AD35-8DA3953FA363}"/>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4" name="Footer Placeholder 3">
            <a:extLst>
              <a:ext uri="{FF2B5EF4-FFF2-40B4-BE49-F238E27FC236}">
                <a16:creationId xmlns:a16="http://schemas.microsoft.com/office/drawing/2014/main" id="{C561E696-0807-42ED-BE1B-8A2C7237D456}"/>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588F6DC-F1C0-4C42-92E5-55188E57FA6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29686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85FF88-F5C6-4613-878E-670C3788EA46}"/>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3" name="Footer Placeholder 2">
            <a:extLst>
              <a:ext uri="{FF2B5EF4-FFF2-40B4-BE49-F238E27FC236}">
                <a16:creationId xmlns:a16="http://schemas.microsoft.com/office/drawing/2014/main" id="{1C7983DA-899D-4A58-946E-0E7FCF3ED2F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97E4C254-68D3-4877-837D-F245A790384E}"/>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06295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7811-8363-4F01-941B-60D3DFA22F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1B290E-AA4B-4FBA-9BEB-D9D985C6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5AAC57-3F05-4772-A6FC-E6EA18CFBE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63AA493-FE62-41F5-A6D3-28CABA5E398B}"/>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6" name="Footer Placeholder 5">
            <a:extLst>
              <a:ext uri="{FF2B5EF4-FFF2-40B4-BE49-F238E27FC236}">
                <a16:creationId xmlns:a16="http://schemas.microsoft.com/office/drawing/2014/main" id="{77FA7F15-87D1-4E01-BCBD-ACAD99B592B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102DBB0-9FA6-44ED-8235-903281B79AB1}"/>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1149021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B338E-B560-43AD-B90C-1DED398E43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B0D2D3-83F7-47B6-93BC-33999248B2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FE62009-5F19-4574-AABD-8B4943316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ABEDB0-D348-4B5B-BFC7-01AACA98F2DD}"/>
              </a:ext>
            </a:extLst>
          </p:cNvPr>
          <p:cNvSpPr>
            <a:spLocks noGrp="1"/>
          </p:cNvSpPr>
          <p:nvPr>
            <p:ph type="dt" sz="half" idx="10"/>
          </p:nvPr>
        </p:nvSpPr>
        <p:spPr>
          <a:xfrm>
            <a:off x="838200" y="6356350"/>
            <a:ext cx="2743200" cy="365125"/>
          </a:xfrm>
          <a:prstGeom prst="rect">
            <a:avLst/>
          </a:prstGeom>
        </p:spPr>
        <p:txBody>
          <a:bodyPr/>
          <a:lstStyle/>
          <a:p>
            <a:fld id="{4FD9D9CB-0FF9-4C19-BD39-4178265EE573}" type="datetimeFigureOut">
              <a:rPr lang="en-US" smtClean="0"/>
              <a:t>11/25/2019</a:t>
            </a:fld>
            <a:endParaRPr lang="en-US"/>
          </a:p>
        </p:txBody>
      </p:sp>
      <p:sp>
        <p:nvSpPr>
          <p:cNvPr id="6" name="Footer Placeholder 5">
            <a:extLst>
              <a:ext uri="{FF2B5EF4-FFF2-40B4-BE49-F238E27FC236}">
                <a16:creationId xmlns:a16="http://schemas.microsoft.com/office/drawing/2014/main" id="{E9720053-CB67-457F-A6D3-B97BE0BC7D4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8A549017-E711-42E5-9488-C8C95EF97D20}"/>
              </a:ext>
            </a:extLst>
          </p:cNvPr>
          <p:cNvSpPr>
            <a:spLocks noGrp="1"/>
          </p:cNvSpPr>
          <p:nvPr>
            <p:ph type="sldNum" sz="quarter" idx="12"/>
          </p:nvPr>
        </p:nvSpPr>
        <p:spPr>
          <a:xfrm>
            <a:off x="8610600" y="6356350"/>
            <a:ext cx="2743200" cy="365125"/>
          </a:xfrm>
          <a:prstGeom prst="rect">
            <a:avLst/>
          </a:prstGeom>
        </p:spPr>
        <p:txBody>
          <a:bodyPr/>
          <a:lstStyle/>
          <a:p>
            <a:fld id="{ABD685B2-1C89-457D-8B07-4492C9194242}" type="slidenum">
              <a:rPr lang="en-US" smtClean="0"/>
              <a:t>‹#›</a:t>
            </a:fld>
            <a:endParaRPr lang="en-US"/>
          </a:p>
        </p:txBody>
      </p:sp>
    </p:spTree>
    <p:extLst>
      <p:ext uri="{BB962C8B-B14F-4D97-AF65-F5344CB8AC3E}">
        <p14:creationId xmlns:p14="http://schemas.microsoft.com/office/powerpoint/2010/main" val="929036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5000">
              <a:schemeClr val="accent1">
                <a:lumMod val="5000"/>
                <a:lumOff val="95000"/>
              </a:schemeClr>
            </a:gs>
            <a:gs pos="88000">
              <a:schemeClr val="accent1">
                <a:lumMod val="45000"/>
                <a:lumOff val="55000"/>
              </a:schemeClr>
            </a:gs>
            <a:gs pos="100000">
              <a:schemeClr val="accent1">
                <a:lumMod val="45000"/>
                <a:lumOff val="55000"/>
              </a:schemeClr>
            </a:gs>
            <a:gs pos="100000">
              <a:schemeClr val="accent1">
                <a:lumMod val="30000"/>
                <a:lumOff val="70000"/>
              </a:schemeClr>
            </a:gs>
          </a:gsLst>
          <a:lin ang="189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A3F648-457D-42F6-9B07-D030D124D2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0F9ED09-A6B2-4B78-8450-F048CC0576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a:extLst>
              <a:ext uri="{FF2B5EF4-FFF2-40B4-BE49-F238E27FC236}">
                <a16:creationId xmlns:a16="http://schemas.microsoft.com/office/drawing/2014/main" id="{BB0A726D-4BF8-4BD4-8CD3-DD02CC327700}"/>
              </a:ext>
            </a:extLst>
          </p:cNvPr>
          <p:cNvSpPr txBox="1">
            <a:spLocks/>
          </p:cNvSpPr>
          <p:nvPr userDrawn="1"/>
        </p:nvSpPr>
        <p:spPr>
          <a:xfrm>
            <a:off x="7071537" y="93262"/>
            <a:ext cx="7315200" cy="365125"/>
          </a:xfrm>
          <a:prstGeom prst="rect">
            <a:avLst/>
          </a:prstGeom>
        </p:spPr>
        <p:txBody>
          <a:bodyPr/>
          <a:lstStyle>
            <a:defPPr>
              <a:defRPr lang="en-US"/>
            </a:defPPr>
            <a:lvl1pPr marL="0" algn="l" defTabSz="914400" rtl="0" eaLnBrk="1" latinLnBrk="0" hangingPunct="1">
              <a:defRPr sz="2400" b="1"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HIV Rapid POC Training </a:t>
            </a:r>
            <a:r>
              <a:rPr lang="en-US" dirty="0"/>
              <a:t>Program</a:t>
            </a:r>
          </a:p>
        </p:txBody>
      </p:sp>
      <p:pic>
        <p:nvPicPr>
          <p:cNvPr id="8" name="Picture 7">
            <a:extLst>
              <a:ext uri="{FF2B5EF4-FFF2-40B4-BE49-F238E27FC236}">
                <a16:creationId xmlns:a16="http://schemas.microsoft.com/office/drawing/2014/main" id="{1B3D5A57-209D-43E2-A8DE-D6BA60AF4C6D}"/>
              </a:ext>
            </a:extLst>
          </p:cNvPr>
          <p:cNvPicPr>
            <a:picLocks noChangeAspect="1"/>
          </p:cNvPicPr>
          <p:nvPr userDrawn="1"/>
        </p:nvPicPr>
        <p:blipFill>
          <a:blip r:embed="rId13" cstate="hqprint">
            <a:extLst>
              <a:ext uri="{28A0092B-C50C-407E-A947-70E740481C1C}">
                <a14:useLocalDpi xmlns:a14="http://schemas.microsoft.com/office/drawing/2010/main" val="0"/>
              </a:ext>
            </a:extLst>
          </a:blip>
          <a:stretch>
            <a:fillRect/>
          </a:stretch>
        </p:blipFill>
        <p:spPr>
          <a:xfrm>
            <a:off x="11183817" y="99537"/>
            <a:ext cx="737381" cy="737381"/>
          </a:xfrm>
          <a:prstGeom prst="rect">
            <a:avLst/>
          </a:prstGeom>
        </p:spPr>
      </p:pic>
      <p:sp>
        <p:nvSpPr>
          <p:cNvPr id="9" name="Slide Number Placeholder 5">
            <a:extLst>
              <a:ext uri="{FF2B5EF4-FFF2-40B4-BE49-F238E27FC236}">
                <a16:creationId xmlns:a16="http://schemas.microsoft.com/office/drawing/2014/main" id="{2E8C6C0B-4AD0-4A2C-894E-705EECAE1761}"/>
              </a:ext>
            </a:extLst>
          </p:cNvPr>
          <p:cNvSpPr>
            <a:spLocks noGrp="1"/>
          </p:cNvSpPr>
          <p:nvPr>
            <p:ph type="sldNum" sz="quarter" idx="4"/>
          </p:nvPr>
        </p:nvSpPr>
        <p:spPr>
          <a:xfrm>
            <a:off x="0" y="6492875"/>
            <a:ext cx="5176911" cy="365125"/>
          </a:xfrm>
          <a:prstGeom prst="rect">
            <a:avLst/>
          </a:prstGeom>
        </p:spPr>
        <p:txBody>
          <a:bodyPr/>
          <a:lstStyle>
            <a:lvl1pPr>
              <a:defRPr sz="1800">
                <a:solidFill>
                  <a:schemeClr val="bg2">
                    <a:lumMod val="50000"/>
                  </a:schemeClr>
                </a:solidFill>
              </a:defRPr>
            </a:lvl1pPr>
          </a:lstStyle>
          <a:p>
            <a:r>
              <a:rPr lang="en-US" dirty="0"/>
              <a:t>AIDS Bureau, Ministry of Health and Long Term Care</a:t>
            </a:r>
          </a:p>
        </p:txBody>
      </p:sp>
    </p:spTree>
    <p:extLst>
      <p:ext uri="{BB962C8B-B14F-4D97-AF65-F5344CB8AC3E}">
        <p14:creationId xmlns:p14="http://schemas.microsoft.com/office/powerpoint/2010/main" val="2956105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1.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3.png"/><Relationship Id="rId5" Type="http://schemas.openxmlformats.org/officeDocument/2006/relationships/image" Target="../media/image12.png"/><Relationship Id="rId10" Type="http://schemas.openxmlformats.org/officeDocument/2006/relationships/image" Target="../media/image10.png"/><Relationship Id="rId4" Type="http://schemas.openxmlformats.org/officeDocument/2006/relationships/image" Target="../media/image6.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8567225" cy="1029994"/>
          </a:xfrm>
        </p:spPr>
        <p:txBody>
          <a:bodyPr>
            <a:normAutofit fontScale="90000"/>
          </a:bodyPr>
          <a:lstStyle/>
          <a:p>
            <a:pPr>
              <a:spcAft>
                <a:spcPts val="1800"/>
              </a:spcAft>
              <a:buClr>
                <a:srgbClr val="4A66AC"/>
              </a:buClr>
            </a:pPr>
            <a:r>
              <a:rPr lang="en-CA" dirty="0"/>
              <a:t>After completing this unit you will:</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10044332" cy="4329426"/>
          </a:xfrm>
        </p:spPr>
        <p:txBody>
          <a:bodyPr>
            <a:normAutofit/>
          </a:bodyPr>
          <a:lstStyle/>
          <a:p>
            <a:pPr marL="342900" indent="-342900">
              <a:spcAft>
                <a:spcPts val="1800"/>
              </a:spcAft>
              <a:buClr>
                <a:srgbClr val="4A66AC"/>
              </a:buClr>
              <a:buFont typeface="Wingdings" panose="05000000000000000000" pitchFamily="2" charset="2"/>
              <a:buChar char="v"/>
            </a:pPr>
            <a:r>
              <a:rPr lang="en-CA" dirty="0"/>
              <a:t>Know the difference between the rapid HIV tests that screen for HIV and the standard laboratory testing that can confirm a diagnosis</a:t>
            </a:r>
          </a:p>
          <a:p>
            <a:pPr marL="342900" indent="-342900">
              <a:spcAft>
                <a:spcPts val="1800"/>
              </a:spcAft>
              <a:buClr>
                <a:srgbClr val="4A66AC"/>
              </a:buClr>
              <a:buFont typeface="Wingdings" panose="05000000000000000000" pitchFamily="2" charset="2"/>
              <a:buChar char="v"/>
            </a:pPr>
            <a:r>
              <a:rPr lang="en-CA" dirty="0"/>
              <a:t>Be able to explain the process of HIV infection and how it impacts the ability of tests to detect infection</a:t>
            </a:r>
          </a:p>
          <a:p>
            <a:pPr marL="342900" indent="-342900">
              <a:spcAft>
                <a:spcPts val="1800"/>
              </a:spcAft>
              <a:buClr>
                <a:srgbClr val="4A66AC"/>
              </a:buClr>
              <a:buFont typeface="Wingdings" panose="05000000000000000000" pitchFamily="2" charset="2"/>
              <a:buChar char="v"/>
            </a:pPr>
            <a:r>
              <a:rPr lang="en-CA" dirty="0"/>
              <a:t>Be able to recommend an appropriate strategy for testing to individuals in the window period</a:t>
            </a:r>
          </a:p>
          <a:p>
            <a:pPr marL="342900" indent="-342900">
              <a:spcAft>
                <a:spcPts val="1800"/>
              </a:spcAft>
              <a:buClr>
                <a:srgbClr val="4A66AC"/>
              </a:buClr>
              <a:buFont typeface="Wingdings" panose="05000000000000000000" pitchFamily="2" charset="2"/>
              <a:buChar char="v"/>
            </a:pPr>
            <a:r>
              <a:rPr lang="en-CA" dirty="0"/>
              <a:t>Understand the results of HIV testing</a:t>
            </a:r>
            <a:endParaRPr lang="en-US" dirty="0"/>
          </a:p>
          <a:p>
            <a:pPr marL="342900" indent="-342900">
              <a:spcAft>
                <a:spcPts val="1800"/>
              </a:spcAft>
              <a:buClr>
                <a:srgbClr val="4A66AC"/>
              </a:buClr>
              <a:buFont typeface="Wingdings" panose="05000000000000000000" pitchFamily="2" charset="2"/>
              <a:buChar char="v"/>
            </a:pPr>
            <a:endParaRPr lang="en-CA"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Tree>
    <p:extLst>
      <p:ext uri="{BB962C8B-B14F-4D97-AF65-F5344CB8AC3E}">
        <p14:creationId xmlns:p14="http://schemas.microsoft.com/office/powerpoint/2010/main" val="3788207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83923" y="1446940"/>
            <a:ext cx="11057206" cy="1029994"/>
          </a:xfrm>
        </p:spPr>
        <p:txBody>
          <a:bodyPr>
            <a:normAutofit/>
          </a:bodyPr>
          <a:lstStyle/>
          <a:p>
            <a:r>
              <a:rPr lang="en-CA" dirty="0" smtClean="0"/>
              <a:t>PEP </a:t>
            </a:r>
            <a:r>
              <a:rPr lang="en-CA" dirty="0"/>
              <a:t>and the Window Period</a:t>
            </a:r>
            <a:endParaRPr lang="en-US"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7D00CE1-985A-4D95-9088-186F5ACA595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7" name="Subtitle 2">
            <a:extLst>
              <a:ext uri="{FF2B5EF4-FFF2-40B4-BE49-F238E27FC236}">
                <a16:creationId xmlns:a16="http://schemas.microsoft.com/office/drawing/2014/main" id="{F75D9241-6620-40B8-9F8B-64C4F5A4A12F}"/>
              </a:ext>
            </a:extLst>
          </p:cNvPr>
          <p:cNvSpPr txBox="1">
            <a:spLocks/>
          </p:cNvSpPr>
          <p:nvPr/>
        </p:nvSpPr>
        <p:spPr>
          <a:xfrm>
            <a:off x="2066852" y="2465248"/>
            <a:ext cx="9727893" cy="4590192"/>
          </a:xfrm>
          <a:prstGeom prst="rect">
            <a:avLst/>
          </a:prstGeom>
        </p:spPr>
        <p:txBody>
          <a:bodyPr vert="horz" lIns="91440" tIns="45720" rIns="91440" bIns="45720" rtlCol="0">
            <a:normAutofit fontScale="4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buClr>
                <a:srgbClr val="4A66AC"/>
              </a:buClr>
            </a:pPr>
            <a:r>
              <a:rPr lang="en-US" sz="5000" b="1" dirty="0" smtClean="0">
                <a:latin typeface="Calibri" panose="020F0502020204030204" pitchFamily="34" charset="0"/>
                <a:cs typeface="Calibri" panose="020F0502020204030204" pitchFamily="34" charset="0"/>
              </a:rPr>
              <a:t>Post-Exposure </a:t>
            </a:r>
            <a:r>
              <a:rPr lang="en-US" sz="5000" b="1" dirty="0">
                <a:latin typeface="Calibri" panose="020F0502020204030204" pitchFamily="34" charset="0"/>
                <a:cs typeface="Calibri" panose="020F0502020204030204" pitchFamily="34" charset="0"/>
              </a:rPr>
              <a:t>Prophylaxis (PEP) </a:t>
            </a:r>
            <a:r>
              <a:rPr lang="en-US" sz="5000" dirty="0" smtClean="0">
                <a:latin typeface="Calibri" panose="020F0502020204030204" pitchFamily="34" charset="0"/>
                <a:cs typeface="Calibri" panose="020F0502020204030204" pitchFamily="34" charset="0"/>
              </a:rPr>
              <a:t>is the use of antiretroviral </a:t>
            </a:r>
            <a:r>
              <a:rPr lang="en-US" sz="5000" dirty="0">
                <a:latin typeface="Calibri" panose="020F0502020204030204" pitchFamily="34" charset="0"/>
                <a:cs typeface="Calibri" panose="020F0502020204030204" pitchFamily="34" charset="0"/>
              </a:rPr>
              <a:t>drugs </a:t>
            </a:r>
            <a:r>
              <a:rPr lang="en-US" sz="5000" dirty="0" smtClean="0">
                <a:latin typeface="Calibri" panose="020F0502020204030204" pitchFamily="34" charset="0"/>
                <a:cs typeface="Calibri" panose="020F0502020204030204" pitchFamily="34" charset="0"/>
              </a:rPr>
              <a:t>to prevent infection after an exposure has occurred. </a:t>
            </a:r>
          </a:p>
          <a:p>
            <a:pPr>
              <a:lnSpc>
                <a:spcPct val="120000"/>
              </a:lnSpc>
              <a:spcBef>
                <a:spcPts val="1200"/>
              </a:spcBef>
              <a:buClr>
                <a:srgbClr val="4A66AC"/>
              </a:buClr>
            </a:pPr>
            <a:r>
              <a:rPr lang="en-US" sz="5100" b="1" dirty="0" smtClean="0">
                <a:solidFill>
                  <a:srgbClr val="4A66AC"/>
                </a:solidFill>
                <a:latin typeface="Calibri" panose="020F0502020204030204" pitchFamily="34" charset="0"/>
                <a:cs typeface="Calibri" panose="020F0502020204030204" pitchFamily="34" charset="0"/>
              </a:rPr>
              <a:t>Key </a:t>
            </a:r>
            <a:r>
              <a:rPr lang="en-US" sz="5100" b="1" dirty="0">
                <a:solidFill>
                  <a:srgbClr val="4A66AC"/>
                </a:solidFill>
                <a:latin typeface="Calibri" panose="020F0502020204030204" pitchFamily="34" charset="0"/>
                <a:cs typeface="Calibri" panose="020F0502020204030204" pitchFamily="34" charset="0"/>
              </a:rPr>
              <a:t>Messages for </a:t>
            </a:r>
            <a:r>
              <a:rPr lang="en-US" sz="5100" b="1" dirty="0" smtClean="0">
                <a:solidFill>
                  <a:srgbClr val="4A66AC"/>
                </a:solidFill>
                <a:latin typeface="Calibri" panose="020F0502020204030204" pitchFamily="34" charset="0"/>
                <a:cs typeface="Calibri" panose="020F0502020204030204" pitchFamily="34" charset="0"/>
              </a:rPr>
              <a:t>Clients seen in the First 72 Hours after Exposure</a:t>
            </a:r>
          </a:p>
          <a:p>
            <a:pPr marL="571500" indent="-571500">
              <a:lnSpc>
                <a:spcPct val="120000"/>
              </a:lnSpc>
              <a:spcBef>
                <a:spcPts val="0"/>
              </a:spcBef>
              <a:spcAft>
                <a:spcPts val="600"/>
              </a:spcAft>
              <a:buClr>
                <a:srgbClr val="4A66AC"/>
              </a:buClr>
              <a:buFont typeface="Wingdings" panose="05000000000000000000" pitchFamily="2" charset="2"/>
              <a:buChar char="v"/>
            </a:pPr>
            <a:r>
              <a:rPr lang="en-US" sz="5000" dirty="0" smtClean="0">
                <a:latin typeface="Calibri" panose="020F0502020204030204" pitchFamily="34" charset="0"/>
                <a:cs typeface="Calibri" panose="020F0502020204030204" pitchFamily="34" charset="0"/>
              </a:rPr>
              <a:t>PEP can reduce the risk of HIV infection by 80% if taken within 3 days of exposure and continued consistently (28 days). If your site does not provide PEP, suggest clients go to a hospital emergency room to get PEP.</a:t>
            </a:r>
          </a:p>
          <a:p>
            <a:pPr>
              <a:lnSpc>
                <a:spcPct val="120000"/>
              </a:lnSpc>
              <a:spcBef>
                <a:spcPts val="600"/>
              </a:spcBef>
              <a:buClr>
                <a:srgbClr val="4A66AC"/>
              </a:buClr>
            </a:pPr>
            <a:r>
              <a:rPr lang="en-US" sz="4600" b="1" dirty="0" smtClean="0">
                <a:solidFill>
                  <a:srgbClr val="4A66AC"/>
                </a:solidFill>
                <a:latin typeface="Calibri" panose="020F0502020204030204" pitchFamily="34" charset="0"/>
                <a:cs typeface="Calibri" panose="020F0502020204030204" pitchFamily="34" charset="0"/>
              </a:rPr>
              <a:t>Ongoing Messages for PEP Clients</a:t>
            </a:r>
          </a:p>
          <a:p>
            <a:pPr marL="571500" indent="-571500">
              <a:lnSpc>
                <a:spcPct val="120000"/>
              </a:lnSpc>
              <a:spcBef>
                <a:spcPts val="0"/>
              </a:spcBef>
              <a:spcAft>
                <a:spcPts val="600"/>
              </a:spcAft>
              <a:buClr>
                <a:srgbClr val="4A66AC"/>
              </a:buClr>
              <a:buFont typeface="Wingdings" panose="05000000000000000000" pitchFamily="2" charset="2"/>
              <a:buChar char="v"/>
            </a:pPr>
            <a:r>
              <a:rPr lang="en-US" sz="5000" dirty="0" smtClean="0">
                <a:latin typeface="Calibri" panose="020F0502020204030204" pitchFamily="34" charset="0"/>
                <a:cs typeface="Calibri" panose="020F0502020204030204" pitchFamily="34" charset="0"/>
              </a:rPr>
              <a:t>If PEP use is not able to eliminate the HIV virus, it may make the new infection harder to detect. </a:t>
            </a:r>
            <a:r>
              <a:rPr lang="en-US" sz="5000" dirty="0">
                <a:latin typeface="Calibri" panose="020F0502020204030204" pitchFamily="34" charset="0"/>
                <a:cs typeface="Calibri" panose="020F0502020204030204" pitchFamily="34" charset="0"/>
              </a:rPr>
              <a:t>D</a:t>
            </a:r>
            <a:r>
              <a:rPr lang="en-US" sz="5000" dirty="0" smtClean="0">
                <a:latin typeface="Calibri" panose="020F0502020204030204" pitchFamily="34" charset="0"/>
                <a:cs typeface="Calibri" panose="020F0502020204030204" pitchFamily="34" charset="0"/>
              </a:rPr>
              <a:t>iagnosis </a:t>
            </a:r>
            <a:r>
              <a:rPr lang="en-US" sz="5000" dirty="0">
                <a:latin typeface="Calibri" panose="020F0502020204030204" pitchFamily="34" charset="0"/>
                <a:cs typeface="Calibri" panose="020F0502020204030204" pitchFamily="34" charset="0"/>
              </a:rPr>
              <a:t>may not be possible until later in the window period. </a:t>
            </a:r>
            <a:r>
              <a:rPr lang="en-US" sz="5000" dirty="0" smtClean="0">
                <a:latin typeface="Calibri" panose="020F0502020204030204" pitchFamily="34" charset="0"/>
                <a:cs typeface="Calibri" panose="020F0502020204030204" pitchFamily="34" charset="0"/>
              </a:rPr>
              <a:t>Stress that a client who took PEP should be tested at </a:t>
            </a:r>
            <a:r>
              <a:rPr lang="en-US" sz="5000" dirty="0">
                <a:latin typeface="Calibri" panose="020F0502020204030204" pitchFamily="34" charset="0"/>
                <a:cs typeface="Calibri" panose="020F0502020204030204" pitchFamily="34" charset="0"/>
              </a:rPr>
              <a:t>three months</a:t>
            </a:r>
            <a:r>
              <a:rPr lang="en-US" sz="5000" dirty="0" smtClean="0">
                <a:latin typeface="Calibri" panose="020F0502020204030204" pitchFamily="34" charset="0"/>
                <a:cs typeface="Calibri" panose="020F0502020204030204" pitchFamily="34" charset="0"/>
              </a:rPr>
              <a:t>.</a:t>
            </a:r>
            <a:endParaRPr lang="en-US" sz="5000" dirty="0">
              <a:latin typeface="Calibri" panose="020F0502020204030204" pitchFamily="34" charset="0"/>
              <a:cs typeface="Calibri" panose="020F0502020204030204" pitchFamily="34" charset="0"/>
            </a:endParaRPr>
          </a:p>
          <a:p>
            <a:pPr marL="571500" indent="-571500">
              <a:lnSpc>
                <a:spcPct val="120000"/>
              </a:lnSpc>
              <a:spcBef>
                <a:spcPts val="600"/>
              </a:spcBef>
              <a:spcAft>
                <a:spcPts val="600"/>
              </a:spcAft>
              <a:buClr>
                <a:srgbClr val="4A66AC"/>
              </a:buClr>
              <a:buFont typeface="Wingdings" panose="05000000000000000000" pitchFamily="2" charset="2"/>
              <a:buChar char="v"/>
            </a:pPr>
            <a:r>
              <a:rPr lang="en-US" sz="5000" dirty="0" smtClean="0">
                <a:latin typeface="Calibri" panose="020F0502020204030204" pitchFamily="34" charset="0"/>
                <a:cs typeface="Calibri" panose="020F0502020204030204" pitchFamily="34" charset="0"/>
              </a:rPr>
              <a:t>During follow-up testing, it is appropriate to suggest that clients who have taken PEP consider PrEP use for ongoing protection. If </a:t>
            </a:r>
            <a:r>
              <a:rPr lang="en-US" sz="5000" dirty="0">
                <a:latin typeface="Calibri" panose="020F0502020204030204" pitchFamily="34" charset="0"/>
                <a:cs typeface="Calibri" panose="020F0502020204030204" pitchFamily="34" charset="0"/>
              </a:rPr>
              <a:t>a client is at high-risk and their test is non-reactive, suggest PrEP counselling and refer them if </a:t>
            </a:r>
            <a:r>
              <a:rPr lang="en-US" sz="5000" dirty="0" smtClean="0">
                <a:latin typeface="Calibri" panose="020F0502020204030204" pitchFamily="34" charset="0"/>
                <a:cs typeface="Calibri" panose="020F0502020204030204" pitchFamily="34" charset="0"/>
              </a:rPr>
              <a:t>they are interested. </a:t>
            </a:r>
            <a:endParaRPr lang="en-US" sz="5000" dirty="0"/>
          </a:p>
        </p:txBody>
      </p:sp>
      <p:grpSp>
        <p:nvGrpSpPr>
          <p:cNvPr id="6" name="Group 5"/>
          <p:cNvGrpSpPr/>
          <p:nvPr/>
        </p:nvGrpSpPr>
        <p:grpSpPr>
          <a:xfrm>
            <a:off x="367869" y="3176181"/>
            <a:ext cx="1543956" cy="2525372"/>
            <a:chOff x="439587" y="2476934"/>
            <a:chExt cx="1543956" cy="2525372"/>
          </a:xfrm>
        </p:grpSpPr>
        <p:pic>
          <p:nvPicPr>
            <p:cNvPr id="5" name="Picture 4">
              <a:extLst>
                <a:ext uri="{FF2B5EF4-FFF2-40B4-BE49-F238E27FC236}">
                  <a16:creationId xmlns:a16="http://schemas.microsoft.com/office/drawing/2014/main" id="{CD2FFC92-C6A3-4170-B546-91180BE78D7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3" name="Rounded Rectangle 2"/>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nvSpPr>
          <p:spPr>
            <a:xfrm>
              <a:off x="744071" y="4410635"/>
              <a:ext cx="941294" cy="461665"/>
            </a:xfrm>
            <a:prstGeom prst="rect">
              <a:avLst/>
            </a:prstGeom>
            <a:noFill/>
          </p:spPr>
          <p:txBody>
            <a:bodyPr wrap="square" rtlCol="0">
              <a:spAutoFit/>
            </a:bodyPr>
            <a:lstStyle/>
            <a:p>
              <a:pPr algn="ctr"/>
              <a:r>
                <a:rPr lang="en-US" sz="2400" b="1" dirty="0" smtClean="0">
                  <a:solidFill>
                    <a:schemeClr val="bg1"/>
                  </a:solidFill>
                </a:rPr>
                <a:t>PEP</a:t>
              </a:r>
              <a:endParaRPr lang="en-CA" sz="2400" b="1" dirty="0">
                <a:solidFill>
                  <a:schemeClr val="bg1"/>
                </a:solidFill>
              </a:endParaRPr>
            </a:p>
          </p:txBody>
        </p:sp>
      </p:grpSp>
    </p:spTree>
    <p:extLst>
      <p:ext uri="{BB962C8B-B14F-4D97-AF65-F5344CB8AC3E}">
        <p14:creationId xmlns:p14="http://schemas.microsoft.com/office/powerpoint/2010/main" val="296150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83923" y="1446940"/>
            <a:ext cx="11057206" cy="1029994"/>
          </a:xfrm>
        </p:spPr>
        <p:txBody>
          <a:bodyPr>
            <a:normAutofit/>
          </a:bodyPr>
          <a:lstStyle/>
          <a:p>
            <a:r>
              <a:rPr lang="en-CA" dirty="0" smtClean="0"/>
              <a:t>PrEP </a:t>
            </a:r>
            <a:r>
              <a:rPr lang="en-CA" dirty="0"/>
              <a:t>and the Window Period</a:t>
            </a:r>
            <a:endParaRPr lang="en-US"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37D00CE1-985A-4D95-9088-186F5ACA595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7" name="Subtitle 2">
            <a:extLst>
              <a:ext uri="{FF2B5EF4-FFF2-40B4-BE49-F238E27FC236}">
                <a16:creationId xmlns:a16="http://schemas.microsoft.com/office/drawing/2014/main" id="{F75D9241-6620-40B8-9F8B-64C4F5A4A12F}"/>
              </a:ext>
            </a:extLst>
          </p:cNvPr>
          <p:cNvSpPr txBox="1">
            <a:spLocks/>
          </p:cNvSpPr>
          <p:nvPr/>
        </p:nvSpPr>
        <p:spPr>
          <a:xfrm>
            <a:off x="1968242" y="2510117"/>
            <a:ext cx="10080324" cy="4733365"/>
          </a:xfrm>
          <a:prstGeom prst="rect">
            <a:avLst/>
          </a:prstGeom>
        </p:spPr>
        <p:txBody>
          <a:bodyPr vert="horz" lIns="91440" tIns="45720" rIns="91440" bIns="45720" rtlCol="0">
            <a:normAutofit fontScale="4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20000"/>
              </a:lnSpc>
              <a:spcBef>
                <a:spcPts val="0"/>
              </a:spcBef>
              <a:buClr>
                <a:srgbClr val="4A66AC"/>
              </a:buClr>
            </a:pPr>
            <a:r>
              <a:rPr lang="en-US" sz="4200" b="1" dirty="0" smtClean="0">
                <a:latin typeface="Calibri" panose="020F0502020204030204" pitchFamily="34" charset="0"/>
                <a:cs typeface="Calibri" panose="020F0502020204030204" pitchFamily="34" charset="0"/>
              </a:rPr>
              <a:t>Pre-Exposure </a:t>
            </a:r>
            <a:r>
              <a:rPr lang="en-US" sz="4200" b="1" dirty="0">
                <a:latin typeface="Calibri" panose="020F0502020204030204" pitchFamily="34" charset="0"/>
                <a:cs typeface="Calibri" panose="020F0502020204030204" pitchFamily="34" charset="0"/>
              </a:rPr>
              <a:t>Prophylaxis (PrEP) </a:t>
            </a:r>
            <a:r>
              <a:rPr lang="en-US" sz="4200" dirty="0" smtClean="0">
                <a:latin typeface="Calibri" panose="020F0502020204030204" pitchFamily="34" charset="0"/>
                <a:cs typeface="Calibri" panose="020F0502020204030204" pitchFamily="34" charset="0"/>
              </a:rPr>
              <a:t>is the ongoing use of antiretroviral medications to prevent HIV infection. </a:t>
            </a:r>
          </a:p>
          <a:p>
            <a:pPr>
              <a:lnSpc>
                <a:spcPct val="120000"/>
              </a:lnSpc>
              <a:spcBef>
                <a:spcPts val="1200"/>
              </a:spcBef>
              <a:buClr>
                <a:srgbClr val="4A66AC"/>
              </a:buClr>
            </a:pPr>
            <a:r>
              <a:rPr lang="en-US" sz="4200" b="1" dirty="0" smtClean="0">
                <a:solidFill>
                  <a:srgbClr val="4A66AC"/>
                </a:solidFill>
                <a:latin typeface="Calibri" panose="020F0502020204030204" pitchFamily="34" charset="0"/>
                <a:cs typeface="Calibri" panose="020F0502020204030204" pitchFamily="34" charset="0"/>
              </a:rPr>
              <a:t>Key </a:t>
            </a:r>
            <a:r>
              <a:rPr lang="en-US" sz="4200" b="1" dirty="0">
                <a:solidFill>
                  <a:srgbClr val="4A66AC"/>
                </a:solidFill>
                <a:latin typeface="Calibri" panose="020F0502020204030204" pitchFamily="34" charset="0"/>
                <a:cs typeface="Calibri" panose="020F0502020204030204" pitchFamily="34" charset="0"/>
              </a:rPr>
              <a:t>Messages for Clients</a:t>
            </a:r>
          </a:p>
          <a:p>
            <a:pPr marL="457200" indent="-457200">
              <a:lnSpc>
                <a:spcPct val="120000"/>
              </a:lnSpc>
              <a:spcBef>
                <a:spcPts val="0"/>
              </a:spcBef>
              <a:spcAft>
                <a:spcPts val="600"/>
              </a:spcAft>
              <a:buClr>
                <a:srgbClr val="4A66AC"/>
              </a:buClr>
              <a:buFont typeface="Wingdings" panose="05000000000000000000" pitchFamily="2" charset="2"/>
              <a:buChar char="v"/>
            </a:pPr>
            <a:r>
              <a:rPr lang="en-US" sz="3800" dirty="0" smtClean="0">
                <a:latin typeface="Calibri" panose="020F0502020204030204" pitchFamily="34" charset="0"/>
                <a:cs typeface="Calibri" panose="020F0502020204030204" pitchFamily="34" charset="0"/>
              </a:rPr>
              <a:t>PrEP use can </a:t>
            </a:r>
            <a:r>
              <a:rPr lang="en-US" sz="3800" dirty="0">
                <a:latin typeface="Calibri" panose="020F0502020204030204" pitchFamily="34" charset="0"/>
                <a:cs typeface="Calibri" panose="020F0502020204030204" pitchFamily="34" charset="0"/>
              </a:rPr>
              <a:t>reduce </a:t>
            </a:r>
            <a:r>
              <a:rPr lang="en-US" sz="3800" dirty="0" smtClean="0">
                <a:latin typeface="Calibri" panose="020F0502020204030204" pitchFamily="34" charset="0"/>
                <a:cs typeface="Calibri" panose="020F0502020204030204" pitchFamily="34" charset="0"/>
              </a:rPr>
              <a:t>a client’s risk of HIV infection. </a:t>
            </a:r>
            <a:r>
              <a:rPr lang="en-US" sz="3800" dirty="0">
                <a:latin typeface="Calibri" panose="020F0502020204030204" pitchFamily="34" charset="0"/>
                <a:cs typeface="Calibri" panose="020F0502020204030204" pitchFamily="34" charset="0"/>
              </a:rPr>
              <a:t>If a client is at high-risk and their test is non-reactive, suggest PrEP counselling and refer them if desired</a:t>
            </a:r>
            <a:r>
              <a:rPr lang="en-US" sz="3800" dirty="0" smtClean="0">
                <a:latin typeface="Calibri" panose="020F0502020204030204" pitchFamily="34" charset="0"/>
                <a:cs typeface="Calibri" panose="020F0502020204030204" pitchFamily="34" charset="0"/>
              </a:rPr>
              <a:t>.</a:t>
            </a:r>
          </a:p>
          <a:p>
            <a:pPr marL="457200" indent="-457200">
              <a:lnSpc>
                <a:spcPct val="120000"/>
              </a:lnSpc>
              <a:spcAft>
                <a:spcPts val="600"/>
              </a:spcAft>
              <a:buClr>
                <a:srgbClr val="4A66AC"/>
              </a:buClr>
              <a:buFont typeface="Wingdings" panose="05000000000000000000" pitchFamily="2" charset="2"/>
              <a:buChar char="v"/>
            </a:pPr>
            <a:r>
              <a:rPr lang="en-US" sz="3800" dirty="0">
                <a:latin typeface="Calibri" panose="020F0502020204030204" pitchFamily="34" charset="0"/>
                <a:cs typeface="Calibri" panose="020F0502020204030204" pitchFamily="34" charset="0"/>
              </a:rPr>
              <a:t>If </a:t>
            </a:r>
            <a:r>
              <a:rPr lang="en-US" sz="3800" dirty="0" smtClean="0">
                <a:latin typeface="Calibri" panose="020F0502020204030204" pitchFamily="34" charset="0"/>
                <a:cs typeface="Calibri" panose="020F0502020204030204" pitchFamily="34" charset="0"/>
              </a:rPr>
              <a:t>PrEP is not taken regularly as prescribed, it may not be able to prevent infection. If this was an at-risk client’s only protection against infection (i.e. if they did not use condoms), anal or vaginal sex, should be considered a high risk exposure </a:t>
            </a:r>
          </a:p>
          <a:p>
            <a:pPr marL="457200" indent="-457200">
              <a:lnSpc>
                <a:spcPct val="120000"/>
              </a:lnSpc>
              <a:spcAft>
                <a:spcPts val="600"/>
              </a:spcAft>
              <a:buClr>
                <a:srgbClr val="4A66AC"/>
              </a:buClr>
              <a:buFont typeface="Wingdings" panose="05000000000000000000" pitchFamily="2" charset="2"/>
              <a:buChar char="v"/>
            </a:pPr>
            <a:r>
              <a:rPr lang="en-US" sz="3800" dirty="0" smtClean="0">
                <a:latin typeface="Calibri" panose="020F0502020204030204" pitchFamily="34" charset="0"/>
                <a:cs typeface="Calibri" panose="020F0502020204030204" pitchFamily="34" charset="0"/>
              </a:rPr>
              <a:t>If PrEP use was inconsistent and did not prevent HIV infection, the presence of some drug in the body may </a:t>
            </a:r>
            <a:r>
              <a:rPr lang="en-US" sz="3800" dirty="0">
                <a:latin typeface="Calibri" panose="020F0502020204030204" pitchFamily="34" charset="0"/>
                <a:cs typeface="Calibri" panose="020F0502020204030204" pitchFamily="34" charset="0"/>
              </a:rPr>
              <a:t>make the new infection harder to detect. Diagnosis may not be possible until later in the window period. Stress that a client who took </a:t>
            </a:r>
            <a:r>
              <a:rPr lang="en-US" sz="3800" dirty="0" smtClean="0">
                <a:latin typeface="Calibri" panose="020F0502020204030204" pitchFamily="34" charset="0"/>
                <a:cs typeface="Calibri" panose="020F0502020204030204" pitchFamily="34" charset="0"/>
              </a:rPr>
              <a:t>PrEP </a:t>
            </a:r>
            <a:r>
              <a:rPr lang="en-US" sz="3800" dirty="0">
                <a:latin typeface="Calibri" panose="020F0502020204030204" pitchFamily="34" charset="0"/>
                <a:cs typeface="Calibri" panose="020F0502020204030204" pitchFamily="34" charset="0"/>
              </a:rPr>
              <a:t>should be tested </a:t>
            </a:r>
            <a:r>
              <a:rPr lang="en-US" sz="3800" dirty="0" smtClean="0">
                <a:latin typeface="Calibri" panose="020F0502020204030204" pitchFamily="34" charset="0"/>
                <a:cs typeface="Calibri" panose="020F0502020204030204" pitchFamily="34" charset="0"/>
              </a:rPr>
              <a:t>again at </a:t>
            </a:r>
            <a:r>
              <a:rPr lang="en-US" sz="3800" dirty="0">
                <a:latin typeface="Calibri" panose="020F0502020204030204" pitchFamily="34" charset="0"/>
                <a:cs typeface="Calibri" panose="020F0502020204030204" pitchFamily="34" charset="0"/>
              </a:rPr>
              <a:t>three </a:t>
            </a:r>
            <a:r>
              <a:rPr lang="en-US" sz="3800" dirty="0" smtClean="0">
                <a:latin typeface="Calibri" panose="020F0502020204030204" pitchFamily="34" charset="0"/>
                <a:cs typeface="Calibri" panose="020F0502020204030204" pitchFamily="34" charset="0"/>
              </a:rPr>
              <a:t>months. Never discourage a renewed commitment to PrEP use to simplify detection!</a:t>
            </a:r>
            <a:endParaRPr lang="en-US" sz="3800" dirty="0">
              <a:latin typeface="Calibri" panose="020F0502020204030204" pitchFamily="34" charset="0"/>
              <a:cs typeface="Calibri" panose="020F0502020204030204" pitchFamily="34" charset="0"/>
            </a:endParaRPr>
          </a:p>
          <a:p>
            <a:pPr marL="457200" indent="-457200">
              <a:lnSpc>
                <a:spcPct val="120000"/>
              </a:lnSpc>
              <a:spcAft>
                <a:spcPts val="600"/>
              </a:spcAft>
              <a:buClr>
                <a:srgbClr val="4A66AC"/>
              </a:buClr>
              <a:buFont typeface="Wingdings" panose="05000000000000000000" pitchFamily="2" charset="2"/>
              <a:buChar char="v"/>
            </a:pPr>
            <a:endParaRPr lang="en-US" sz="3800" dirty="0" smtClean="0">
              <a:latin typeface="Calibri" panose="020F0502020204030204" pitchFamily="34" charset="0"/>
              <a:cs typeface="Calibri" panose="020F0502020204030204" pitchFamily="34" charset="0"/>
            </a:endParaRPr>
          </a:p>
          <a:p>
            <a:pPr>
              <a:spcAft>
                <a:spcPts val="1800"/>
              </a:spcAft>
              <a:buClr>
                <a:srgbClr val="4A66AC"/>
              </a:buClr>
            </a:pPr>
            <a:endParaRPr lang="en-US" sz="2800" dirty="0"/>
          </a:p>
        </p:txBody>
      </p:sp>
      <p:grpSp>
        <p:nvGrpSpPr>
          <p:cNvPr id="8" name="Group 7"/>
          <p:cNvGrpSpPr/>
          <p:nvPr/>
        </p:nvGrpSpPr>
        <p:grpSpPr>
          <a:xfrm>
            <a:off x="314081" y="3005852"/>
            <a:ext cx="1543956" cy="2525372"/>
            <a:chOff x="439587" y="2476934"/>
            <a:chExt cx="1543956" cy="2525372"/>
          </a:xfrm>
        </p:grpSpPr>
        <p:pic>
          <p:nvPicPr>
            <p:cNvPr id="9" name="Picture 8">
              <a:extLst>
                <a:ext uri="{FF2B5EF4-FFF2-40B4-BE49-F238E27FC236}">
                  <a16:creationId xmlns:a16="http://schemas.microsoft.com/office/drawing/2014/main" id="{CD2FFC92-C6A3-4170-B546-91180BE78D73}"/>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39587" y="2476934"/>
              <a:ext cx="1543956" cy="2121217"/>
            </a:xfrm>
            <a:prstGeom prst="rect">
              <a:avLst/>
            </a:prstGeom>
          </p:spPr>
        </p:pic>
        <p:sp>
          <p:nvSpPr>
            <p:cNvPr id="10" name="Rounded Rectangle 9"/>
            <p:cNvSpPr/>
            <p:nvPr/>
          </p:nvSpPr>
          <p:spPr>
            <a:xfrm>
              <a:off x="600635" y="4303059"/>
              <a:ext cx="1219200" cy="69924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p:nvSpPr>
          <p:spPr>
            <a:xfrm>
              <a:off x="744071" y="4410635"/>
              <a:ext cx="941294" cy="461665"/>
            </a:xfrm>
            <a:prstGeom prst="rect">
              <a:avLst/>
            </a:prstGeom>
            <a:noFill/>
          </p:spPr>
          <p:txBody>
            <a:bodyPr wrap="square" rtlCol="0">
              <a:spAutoFit/>
            </a:bodyPr>
            <a:lstStyle/>
            <a:p>
              <a:pPr algn="ctr"/>
              <a:r>
                <a:rPr lang="en-US" sz="2400" b="1" dirty="0" smtClean="0">
                  <a:solidFill>
                    <a:schemeClr val="bg1"/>
                  </a:solidFill>
                </a:rPr>
                <a:t>PrEP</a:t>
              </a:r>
              <a:endParaRPr lang="en-CA" sz="2400" b="1" dirty="0">
                <a:solidFill>
                  <a:schemeClr val="bg1"/>
                </a:solidFill>
              </a:endParaRPr>
            </a:p>
          </p:txBody>
        </p:sp>
      </p:grpSp>
    </p:spTree>
    <p:extLst>
      <p:ext uri="{BB962C8B-B14F-4D97-AF65-F5344CB8AC3E}">
        <p14:creationId xmlns:p14="http://schemas.microsoft.com/office/powerpoint/2010/main" val="3377826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28467" y="1119783"/>
            <a:ext cx="10733446" cy="1029994"/>
          </a:xfrm>
        </p:spPr>
        <p:txBody>
          <a:bodyPr>
            <a:normAutofit fontScale="90000"/>
          </a:bodyPr>
          <a:lstStyle/>
          <a:p>
            <a:r>
              <a:rPr lang="en-US" dirty="0"/>
              <a:t>Interpreting Test Results – Rapid POC Screening</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281007" y="2577801"/>
            <a:ext cx="8531733" cy="2468048"/>
          </a:xfrm>
        </p:spPr>
        <p:txBody>
          <a:bodyPr>
            <a:noAutofit/>
          </a:bodyPr>
          <a:lstStyle/>
          <a:p>
            <a:pPr>
              <a:spcAft>
                <a:spcPts val="1800"/>
              </a:spcAft>
              <a:buClr>
                <a:srgbClr val="4A66AC"/>
              </a:buClr>
            </a:pPr>
            <a:r>
              <a:rPr lang="en-US" b="1" dirty="0"/>
              <a:t>Reactive  </a:t>
            </a:r>
            <a:r>
              <a:rPr lang="en-US" dirty="0"/>
              <a:t>– The individual may be infected with HIV. Ask to draw blood for standard testing. Do not minimize the likelihood of the subsequent test being positive, most are. Begin arrangements to link this individual to follow-up </a:t>
            </a:r>
            <a:r>
              <a:rPr lang="en-US" dirty="0" smtClean="0"/>
              <a:t>care.</a:t>
            </a:r>
            <a:endParaRPr lang="en-US" dirty="0"/>
          </a:p>
          <a:p>
            <a:pPr>
              <a:spcAft>
                <a:spcPts val="1800"/>
              </a:spcAft>
              <a:buClr>
                <a:srgbClr val="4A66AC"/>
              </a:buClr>
            </a:pPr>
            <a:r>
              <a:rPr lang="en-US" b="1" dirty="0"/>
              <a:t>Non-Reactive</a:t>
            </a:r>
            <a:r>
              <a:rPr lang="en-US" dirty="0"/>
              <a:t> – The individual is not infected with HIV </a:t>
            </a:r>
            <a:r>
              <a:rPr lang="en-US" b="1" dirty="0"/>
              <a:t>OR</a:t>
            </a:r>
            <a:r>
              <a:rPr lang="en-US" dirty="0"/>
              <a:t> is in the window period. If there has been a high risk exposure the test should be repeated on the 3-6-3 schedule. Refer high-risk individuals to PrEP counselling or other services as needed.</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8545F12B-C254-4526-B53F-928461B907DC}"/>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grpSp>
        <p:nvGrpSpPr>
          <p:cNvPr id="16" name="Group 15">
            <a:extLst>
              <a:ext uri="{FF2B5EF4-FFF2-40B4-BE49-F238E27FC236}">
                <a16:creationId xmlns:a16="http://schemas.microsoft.com/office/drawing/2014/main" id="{2E672A29-C374-4562-BEB5-7962514377DF}"/>
              </a:ext>
            </a:extLst>
          </p:cNvPr>
          <p:cNvGrpSpPr/>
          <p:nvPr/>
        </p:nvGrpSpPr>
        <p:grpSpPr>
          <a:xfrm>
            <a:off x="10040807" y="2433739"/>
            <a:ext cx="1366092" cy="1399143"/>
            <a:chOff x="2049137" y="3316076"/>
            <a:chExt cx="1476261" cy="1608463"/>
          </a:xfrm>
        </p:grpSpPr>
        <p:sp>
          <p:nvSpPr>
            <p:cNvPr id="17" name="Rounded Rectangle 6">
              <a:extLst>
                <a:ext uri="{FF2B5EF4-FFF2-40B4-BE49-F238E27FC236}">
                  <a16:creationId xmlns:a16="http://schemas.microsoft.com/office/drawing/2014/main" id="{22332775-6E77-4EAB-99B0-74800110DCB6}"/>
                </a:ext>
              </a:extLst>
            </p:cNvPr>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18" name="Straight Connector 17">
              <a:extLst>
                <a:ext uri="{FF2B5EF4-FFF2-40B4-BE49-F238E27FC236}">
                  <a16:creationId xmlns:a16="http://schemas.microsoft.com/office/drawing/2014/main" id="{E3D1EC07-112B-487B-B2C3-7CC1B8C44B17}"/>
                </a:ext>
              </a:extLst>
            </p:cNvPr>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1847AD75-0471-4CF3-8FF4-72E8860F9866}"/>
                </a:ext>
              </a:extLst>
            </p:cNvPr>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20" name="Oval 19">
              <a:extLst>
                <a:ext uri="{FF2B5EF4-FFF2-40B4-BE49-F238E27FC236}">
                  <a16:creationId xmlns:a16="http://schemas.microsoft.com/office/drawing/2014/main" id="{6CABFF29-4649-4652-8C02-40B4AC92F305}"/>
                </a:ext>
              </a:extLst>
            </p:cNvPr>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Oval 20">
              <a:extLst>
                <a:ext uri="{FF2B5EF4-FFF2-40B4-BE49-F238E27FC236}">
                  <a16:creationId xmlns:a16="http://schemas.microsoft.com/office/drawing/2014/main" id="{A7B4D519-B349-4DE5-9598-2F9E828A9EA5}"/>
                </a:ext>
              </a:extLst>
            </p:cNvPr>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2" name="Oval 21">
              <a:extLst>
                <a:ext uri="{FF2B5EF4-FFF2-40B4-BE49-F238E27FC236}">
                  <a16:creationId xmlns:a16="http://schemas.microsoft.com/office/drawing/2014/main" id="{37355D24-3048-436F-A327-E76E516E3996}"/>
                </a:ext>
              </a:extLst>
            </p:cNvPr>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Oval 22">
              <a:extLst>
                <a:ext uri="{FF2B5EF4-FFF2-40B4-BE49-F238E27FC236}">
                  <a16:creationId xmlns:a16="http://schemas.microsoft.com/office/drawing/2014/main" id="{E573B03A-862D-4803-85CD-FFDE977B32CF}"/>
                </a:ext>
              </a:extLst>
            </p:cNvPr>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grpSp>
        <p:nvGrpSpPr>
          <p:cNvPr id="24" name="Group 23">
            <a:extLst>
              <a:ext uri="{FF2B5EF4-FFF2-40B4-BE49-F238E27FC236}">
                <a16:creationId xmlns:a16="http://schemas.microsoft.com/office/drawing/2014/main" id="{00FFA67F-4F3D-42CF-BF8D-295F0EB138A8}"/>
              </a:ext>
            </a:extLst>
          </p:cNvPr>
          <p:cNvGrpSpPr/>
          <p:nvPr/>
        </p:nvGrpSpPr>
        <p:grpSpPr>
          <a:xfrm>
            <a:off x="10048725" y="4273104"/>
            <a:ext cx="1366092" cy="1399143"/>
            <a:chOff x="2049137" y="3316076"/>
            <a:chExt cx="1476261" cy="1608463"/>
          </a:xfrm>
        </p:grpSpPr>
        <p:sp>
          <p:nvSpPr>
            <p:cNvPr id="25" name="Rounded Rectangle 6">
              <a:extLst>
                <a:ext uri="{FF2B5EF4-FFF2-40B4-BE49-F238E27FC236}">
                  <a16:creationId xmlns:a16="http://schemas.microsoft.com/office/drawing/2014/main" id="{9E195D67-BF1D-446E-B213-D3C329F9DC31}"/>
                </a:ext>
              </a:extLst>
            </p:cNvPr>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26" name="Straight Connector 25">
              <a:extLst>
                <a:ext uri="{FF2B5EF4-FFF2-40B4-BE49-F238E27FC236}">
                  <a16:creationId xmlns:a16="http://schemas.microsoft.com/office/drawing/2014/main" id="{D32DB691-58F5-4B1A-908D-CC4402CCF3CB}"/>
                </a:ext>
              </a:extLst>
            </p:cNvPr>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A8AAB3B7-D7F5-4F0D-B4F1-9DF033298905}"/>
                </a:ext>
              </a:extLst>
            </p:cNvPr>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28" name="Oval 27">
              <a:extLst>
                <a:ext uri="{FF2B5EF4-FFF2-40B4-BE49-F238E27FC236}">
                  <a16:creationId xmlns:a16="http://schemas.microsoft.com/office/drawing/2014/main" id="{1C1A142B-720D-47F1-9E78-C51569F984B6}"/>
                </a:ext>
              </a:extLst>
            </p:cNvPr>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Oval 28">
              <a:extLst>
                <a:ext uri="{FF2B5EF4-FFF2-40B4-BE49-F238E27FC236}">
                  <a16:creationId xmlns:a16="http://schemas.microsoft.com/office/drawing/2014/main" id="{0D849B17-88CD-453C-BAB2-4A1B3512FAE7}"/>
                </a:ext>
              </a:extLst>
            </p:cNvPr>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0" name="Oval 29">
              <a:extLst>
                <a:ext uri="{FF2B5EF4-FFF2-40B4-BE49-F238E27FC236}">
                  <a16:creationId xmlns:a16="http://schemas.microsoft.com/office/drawing/2014/main" id="{6586628B-DA69-4EEB-9974-5EBA18487FEA}"/>
                </a:ext>
              </a:extLst>
            </p:cNvPr>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3631132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48976" y="1384557"/>
            <a:ext cx="9857943" cy="1029994"/>
          </a:xfrm>
        </p:spPr>
        <p:txBody>
          <a:bodyPr>
            <a:normAutofit fontScale="90000"/>
          </a:bodyPr>
          <a:lstStyle/>
          <a:p>
            <a:r>
              <a:rPr lang="en-US" dirty="0"/>
              <a:t>Interpreting Test Results – Standard Lab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54004" y="2549054"/>
            <a:ext cx="9470156" cy="2468048"/>
          </a:xfrm>
        </p:spPr>
        <p:txBody>
          <a:bodyPr>
            <a:noAutofit/>
          </a:bodyPr>
          <a:lstStyle/>
          <a:p>
            <a:pPr>
              <a:spcAft>
                <a:spcPts val="1200"/>
              </a:spcAft>
              <a:buClr>
                <a:srgbClr val="4A66AC"/>
              </a:buClr>
            </a:pPr>
            <a:r>
              <a:rPr lang="en-US" sz="2200" b="1" dirty="0"/>
              <a:t>Positive for HIV 1 </a:t>
            </a:r>
            <a:r>
              <a:rPr lang="en-US" sz="2200" dirty="0"/>
              <a:t>or </a:t>
            </a:r>
            <a:r>
              <a:rPr lang="en-US" sz="2200" b="1" dirty="0"/>
              <a:t>Positive for HIV 2 antibody </a:t>
            </a:r>
            <a:r>
              <a:rPr lang="en-US" sz="2200" dirty="0"/>
              <a:t>– HIV infection confirmed. </a:t>
            </a:r>
            <a:r>
              <a:rPr lang="en-US" sz="2200" dirty="0" smtClean="0"/>
              <a:t>Prompt treatment protects the client’s health. Offer </a:t>
            </a:r>
            <a:r>
              <a:rPr lang="en-US" sz="2200" dirty="0"/>
              <a:t>HIV treatment </a:t>
            </a:r>
            <a:r>
              <a:rPr lang="en-US" sz="2200" dirty="0" smtClean="0"/>
              <a:t>as soon as possible, ideally within </a:t>
            </a:r>
            <a:r>
              <a:rPr lang="en-US" sz="2200" dirty="0"/>
              <a:t>72 hours.</a:t>
            </a:r>
          </a:p>
          <a:p>
            <a:pPr>
              <a:spcAft>
                <a:spcPts val="1200"/>
              </a:spcAft>
              <a:buClr>
                <a:srgbClr val="4A66AC"/>
              </a:buClr>
            </a:pPr>
            <a:r>
              <a:rPr lang="en-US" sz="2200" b="1" dirty="0"/>
              <a:t>Evidence of HIV 1 infection prior to seroconversion </a:t>
            </a:r>
            <a:r>
              <a:rPr lang="en-US" sz="2200" dirty="0"/>
              <a:t>–  HIV infection confirmed, even though antibodies are not yet measurable. Likely a recent infection, and the person is still in the window period. Prompt treatment protects the client’s health. Offer HIV treatment as soon as possible, ideally within 72 hours.</a:t>
            </a:r>
          </a:p>
          <a:p>
            <a:pPr>
              <a:spcAft>
                <a:spcPts val="1200"/>
              </a:spcAft>
              <a:buClr>
                <a:srgbClr val="4A66AC"/>
              </a:buClr>
            </a:pPr>
            <a:r>
              <a:rPr lang="en-US" sz="2200" b="1" dirty="0" smtClean="0">
                <a:effectLst/>
              </a:rPr>
              <a:t>HIV </a:t>
            </a:r>
            <a:r>
              <a:rPr lang="en-US" sz="2200" b="1" dirty="0">
                <a:effectLst/>
              </a:rPr>
              <a:t>antibody-Non-Reactive </a:t>
            </a:r>
            <a:r>
              <a:rPr lang="en-US" sz="2200" dirty="0">
                <a:effectLst/>
              </a:rPr>
              <a:t>– There is no </a:t>
            </a:r>
            <a:r>
              <a:rPr lang="en-US" sz="2200" dirty="0" smtClean="0">
                <a:effectLst/>
              </a:rPr>
              <a:t>sign of HIV infection. The person is not infected or is in the window period. </a:t>
            </a:r>
            <a:r>
              <a:rPr lang="en-US" sz="2200" dirty="0" smtClean="0"/>
              <a:t>If there </a:t>
            </a:r>
            <a:r>
              <a:rPr lang="en-US" sz="2200" dirty="0"/>
              <a:t>has been a high risk </a:t>
            </a:r>
            <a:r>
              <a:rPr lang="en-US" sz="2200" dirty="0" smtClean="0"/>
              <a:t>exposure, </a:t>
            </a:r>
            <a:r>
              <a:rPr lang="en-US" sz="2200" dirty="0"/>
              <a:t>the test should be repeated on the 3-6-3 schedule. Refer high-risk individuals to PrEP counselling or other services as needed.</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23FCEE6A-24FA-42EA-B2C2-2604DD8550A9}"/>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pic>
        <p:nvPicPr>
          <p:cNvPr id="7" name="Picture 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311191" y="2480295"/>
            <a:ext cx="1639884" cy="1639884"/>
          </a:xfrm>
          <a:prstGeom prst="rect">
            <a:avLst/>
          </a:prstGeom>
        </p:spPr>
      </p:pic>
    </p:spTree>
    <p:extLst>
      <p:ext uri="{BB962C8B-B14F-4D97-AF65-F5344CB8AC3E}">
        <p14:creationId xmlns:p14="http://schemas.microsoft.com/office/powerpoint/2010/main" val="25209623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83923" y="1446940"/>
            <a:ext cx="11057206" cy="1029994"/>
          </a:xfrm>
        </p:spPr>
        <p:txBody>
          <a:bodyPr>
            <a:normAutofit/>
          </a:bodyPr>
          <a:lstStyle/>
          <a:p>
            <a:r>
              <a:rPr lang="en-CA" dirty="0"/>
              <a:t>What does an “inconclusive” result mean?</a:t>
            </a:r>
            <a:endParaRPr lang="en-US"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83923" y="2658794"/>
            <a:ext cx="10860258" cy="4018357"/>
          </a:xfrm>
        </p:spPr>
        <p:txBody>
          <a:bodyPr>
            <a:normAutofit fontScale="92500"/>
          </a:bodyPr>
          <a:lstStyle/>
          <a:p>
            <a:pPr marL="457200" indent="-457200">
              <a:spcAft>
                <a:spcPts val="1800"/>
              </a:spcAft>
              <a:buClr>
                <a:srgbClr val="4A66AC"/>
              </a:buClr>
              <a:buFont typeface="Wingdings" panose="05000000000000000000" pitchFamily="2" charset="2"/>
              <a:buChar char="v"/>
            </a:pPr>
            <a:r>
              <a:rPr lang="en-US" sz="2600" dirty="0"/>
              <a:t>In very rare cases, the public health lab may report that a test is </a:t>
            </a:r>
            <a:r>
              <a:rPr lang="en-US" sz="2600" i="1" dirty="0"/>
              <a:t>inconclusive</a:t>
            </a:r>
            <a:r>
              <a:rPr lang="en-US" sz="2600" dirty="0"/>
              <a:t>; in this circumstance the laboratory has already done several kinds of testing looking to confirm the presence of the antibodies and the virus. </a:t>
            </a:r>
            <a:r>
              <a:rPr lang="en-CA" dirty="0"/>
              <a:t>None of these tests have clearly shown that the person has HIV, nor have they ruled out HIV infection.</a:t>
            </a:r>
          </a:p>
          <a:p>
            <a:pPr marL="457200" indent="-457200">
              <a:spcAft>
                <a:spcPts val="1800"/>
              </a:spcAft>
              <a:buClr>
                <a:srgbClr val="4A66AC"/>
              </a:buClr>
              <a:buFont typeface="Wingdings" panose="05000000000000000000" pitchFamily="2" charset="2"/>
              <a:buChar char="v"/>
            </a:pPr>
            <a:r>
              <a:rPr lang="en-US" sz="2600" dirty="0"/>
              <a:t>The Public Health Laboratory recommends that a new sample be submitted for additional testing after at least four </a:t>
            </a:r>
            <a:r>
              <a:rPr lang="en-US" sz="2600" dirty="0" smtClean="0"/>
              <a:t>weeks.</a:t>
            </a:r>
            <a:endParaRPr lang="en-US" sz="2600" dirty="0"/>
          </a:p>
          <a:p>
            <a:pPr marL="457200" indent="-457200">
              <a:spcAft>
                <a:spcPts val="1800"/>
              </a:spcAft>
              <a:buClr>
                <a:srgbClr val="4A66AC"/>
              </a:buClr>
              <a:buFont typeface="Wingdings" panose="05000000000000000000" pitchFamily="2" charset="2"/>
              <a:buChar char="v"/>
            </a:pPr>
            <a:r>
              <a:rPr lang="en-US" sz="2600" dirty="0"/>
              <a:t>Inconclusive results are very rarely confirmed to be HIV positive; however if a person has had a potential exposure they should be advised that condoms and harm reduction are essential to protect others.</a:t>
            </a:r>
          </a:p>
          <a:p>
            <a:pPr marL="457200" indent="-457200">
              <a:spcAft>
                <a:spcPts val="1800"/>
              </a:spcAft>
              <a:buClr>
                <a:srgbClr val="4A66AC"/>
              </a:buClr>
              <a:buFont typeface="Wingdings" panose="05000000000000000000" pitchFamily="2" charset="2"/>
              <a:buChar char="v"/>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rPr>
              <a:t>MODULE: The Science and Practice of HIV Testing </a:t>
            </a:r>
          </a:p>
        </p:txBody>
      </p:sp>
    </p:spTree>
    <p:extLst>
      <p:ext uri="{BB962C8B-B14F-4D97-AF65-F5344CB8AC3E}">
        <p14:creationId xmlns:p14="http://schemas.microsoft.com/office/powerpoint/2010/main" val="647034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83923" y="1446940"/>
            <a:ext cx="11057206" cy="1029994"/>
          </a:xfrm>
        </p:spPr>
        <p:txBody>
          <a:bodyPr>
            <a:normAutofit fontScale="90000"/>
          </a:bodyPr>
          <a:lstStyle/>
          <a:p>
            <a:r>
              <a:rPr lang="en-CA" dirty="0"/>
              <a:t>Can the test be wrong (false </a:t>
            </a:r>
            <a:r>
              <a:rPr lang="en-CA" dirty="0" smtClean="0"/>
              <a:t>positive/reactive)?</a:t>
            </a:r>
            <a:endParaRPr lang="en-US"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61888" y="2636760"/>
            <a:ext cx="11520223" cy="844569"/>
          </a:xfrm>
        </p:spPr>
        <p:txBody>
          <a:bodyPr>
            <a:noAutofit/>
          </a:bodyPr>
          <a:lstStyle/>
          <a:p>
            <a:pPr>
              <a:spcAft>
                <a:spcPts val="1800"/>
              </a:spcAft>
              <a:buClr>
                <a:srgbClr val="4A66AC"/>
              </a:buClr>
            </a:pPr>
            <a:r>
              <a:rPr lang="en-US" dirty="0"/>
              <a:t>Any test can be wrong, but modern HIV tests are very specific and rarely wrong</a:t>
            </a:r>
          </a:p>
          <a:p>
            <a:pPr marL="457200" indent="-457200">
              <a:spcAft>
                <a:spcPts val="1800"/>
              </a:spcAft>
              <a:buClr>
                <a:srgbClr val="4A66AC"/>
              </a:buClr>
              <a:buFont typeface="Wingdings" panose="05000000000000000000" pitchFamily="2" charset="2"/>
              <a:buChar char="v"/>
            </a:pPr>
            <a:endParaRPr lang="en-US" sz="26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1"/>
                </a:solidFill>
              </a:rPr>
              <a:t>MODULE: The Science and Practice of HIV Testing </a:t>
            </a:r>
          </a:p>
        </p:txBody>
      </p:sp>
      <p:grpSp>
        <p:nvGrpSpPr>
          <p:cNvPr id="15" name="Group 14"/>
          <p:cNvGrpSpPr/>
          <p:nvPr/>
        </p:nvGrpSpPr>
        <p:grpSpPr>
          <a:xfrm>
            <a:off x="2302526" y="3238958"/>
            <a:ext cx="1366092" cy="1399143"/>
            <a:chOff x="2049137" y="3316076"/>
            <a:chExt cx="1476261" cy="1608463"/>
          </a:xfrm>
        </p:grpSpPr>
        <p:sp>
          <p:nvSpPr>
            <p:cNvPr id="4" name="Rounded Rectangle 3"/>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6" name="Straight Connector 5"/>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8" name="Oval 7"/>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Oval 9"/>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Oval 11"/>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4" name="Subtitle 2">
            <a:extLst>
              <a:ext uri="{FF2B5EF4-FFF2-40B4-BE49-F238E27FC236}">
                <a16:creationId xmlns:a16="http://schemas.microsoft.com/office/drawing/2014/main" id="{8365A299-7067-41F3-96D1-6126C68ADEA1}"/>
              </a:ext>
            </a:extLst>
          </p:cNvPr>
          <p:cNvSpPr txBox="1">
            <a:spLocks/>
          </p:cNvSpPr>
          <p:nvPr/>
        </p:nvSpPr>
        <p:spPr>
          <a:xfrm>
            <a:off x="904970" y="5014568"/>
            <a:ext cx="4217874" cy="176080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0"/>
              </a:spcBef>
              <a:spcAft>
                <a:spcPts val="600"/>
              </a:spcAft>
              <a:buClr>
                <a:srgbClr val="4A66AC"/>
              </a:buClr>
            </a:pPr>
            <a:r>
              <a:rPr lang="en-US" b="1" dirty="0"/>
              <a:t>A single rapid test</a:t>
            </a:r>
          </a:p>
          <a:p>
            <a:pPr algn="ctr">
              <a:spcBef>
                <a:spcPts val="0"/>
              </a:spcBef>
              <a:buClr>
                <a:srgbClr val="4A66AC"/>
              </a:buClr>
            </a:pPr>
            <a:r>
              <a:rPr lang="en-US" dirty="0" smtClean="0"/>
              <a:t>The manufacturer </a:t>
            </a:r>
            <a:r>
              <a:rPr lang="en-US" dirty="0"/>
              <a:t>suggests it could be falsely </a:t>
            </a:r>
            <a:r>
              <a:rPr lang="en-US" dirty="0" smtClean="0"/>
              <a:t>reactive </a:t>
            </a:r>
            <a:r>
              <a:rPr lang="en-US" dirty="0"/>
              <a:t>4 times in every 1000 tests</a:t>
            </a:r>
          </a:p>
          <a:p>
            <a:pPr marL="457200" indent="-457200">
              <a:spcAft>
                <a:spcPts val="1800"/>
              </a:spcAft>
              <a:buClr>
                <a:srgbClr val="4A66AC"/>
              </a:buClr>
              <a:buFont typeface="Wingdings" panose="05000000000000000000" pitchFamily="2" charset="2"/>
              <a:buChar char="v"/>
            </a:pPr>
            <a:endParaRPr lang="en-US" sz="2800" dirty="0"/>
          </a:p>
        </p:txBody>
      </p:sp>
      <p:sp>
        <p:nvSpPr>
          <p:cNvPr id="24" name="Subtitle 2">
            <a:extLst>
              <a:ext uri="{FF2B5EF4-FFF2-40B4-BE49-F238E27FC236}">
                <a16:creationId xmlns:a16="http://schemas.microsoft.com/office/drawing/2014/main" id="{8365A299-7067-41F3-96D1-6126C68ADEA1}"/>
              </a:ext>
            </a:extLst>
          </p:cNvPr>
          <p:cNvSpPr txBox="1">
            <a:spLocks/>
          </p:cNvSpPr>
          <p:nvPr/>
        </p:nvSpPr>
        <p:spPr>
          <a:xfrm>
            <a:off x="5640386" y="4990698"/>
            <a:ext cx="5431565" cy="186730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spcBef>
                <a:spcPts val="0"/>
              </a:spcBef>
              <a:spcAft>
                <a:spcPts val="600"/>
              </a:spcAft>
              <a:buClr>
                <a:srgbClr val="4A66AC"/>
              </a:buClr>
            </a:pPr>
            <a:r>
              <a:rPr lang="en-US" b="1" dirty="0"/>
              <a:t>Standard Public Health Lab Testing</a:t>
            </a:r>
          </a:p>
          <a:p>
            <a:pPr algn="ctr">
              <a:spcBef>
                <a:spcPts val="0"/>
              </a:spcBef>
              <a:buClr>
                <a:srgbClr val="4A66AC"/>
              </a:buClr>
            </a:pPr>
            <a:r>
              <a:rPr lang="en-US" dirty="0"/>
              <a:t>Public Health uses several tests to confirm every positive test. Evaluation suggests it could be falsely </a:t>
            </a:r>
            <a:r>
              <a:rPr lang="en-US" dirty="0" smtClean="0"/>
              <a:t>positive/reactive less than 3 </a:t>
            </a:r>
            <a:r>
              <a:rPr lang="en-US" dirty="0"/>
              <a:t>times in every 10,000 tests</a:t>
            </a:r>
          </a:p>
          <a:p>
            <a:pPr algn="ctr">
              <a:spcBef>
                <a:spcPts val="0"/>
              </a:spcBef>
              <a:buClr>
                <a:srgbClr val="4A66AC"/>
              </a:buClr>
            </a:pPr>
            <a:endParaRPr lang="en-US" sz="2600" dirty="0"/>
          </a:p>
          <a:p>
            <a:pPr marL="457200" indent="-457200">
              <a:spcAft>
                <a:spcPts val="1800"/>
              </a:spcAft>
              <a:buClr>
                <a:srgbClr val="4A66AC"/>
              </a:buClr>
              <a:buFont typeface="Wingdings" panose="05000000000000000000" pitchFamily="2" charset="2"/>
              <a:buChar char="v"/>
            </a:pPr>
            <a:endParaRPr lang="en-US" sz="2800" dirty="0"/>
          </a:p>
        </p:txBody>
      </p:sp>
      <p:pic>
        <p:nvPicPr>
          <p:cNvPr id="25" name="Picture 24"/>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963578" y="3040656"/>
            <a:ext cx="1806766" cy="1806766"/>
          </a:xfrm>
          <a:prstGeom prst="rect">
            <a:avLst/>
          </a:prstGeom>
        </p:spPr>
      </p:pic>
    </p:spTree>
    <p:extLst>
      <p:ext uri="{BB962C8B-B14F-4D97-AF65-F5344CB8AC3E}">
        <p14:creationId xmlns:p14="http://schemas.microsoft.com/office/powerpoint/2010/main" val="2905380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400" y="1221856"/>
            <a:ext cx="7413674" cy="1029994"/>
          </a:xfrm>
        </p:spPr>
        <p:txBody>
          <a:bodyPr/>
          <a:lstStyle/>
          <a:p>
            <a:r>
              <a:rPr lang="en-US" dirty="0"/>
              <a:t>What is a Screening Test?</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1066798" y="5404011"/>
            <a:ext cx="7930664" cy="2420662"/>
          </a:xfrm>
        </p:spPr>
        <p:txBody>
          <a:bodyPr>
            <a:normAutofit/>
          </a:bodyPr>
          <a:lstStyle/>
          <a:p>
            <a:pPr>
              <a:spcAft>
                <a:spcPts val="1800"/>
              </a:spcAft>
              <a:buClr>
                <a:srgbClr val="4A66AC"/>
              </a:buClr>
            </a:pPr>
            <a:r>
              <a:rPr lang="en-US" dirty="0"/>
              <a:t>A diagnostic test confirms that a person has </a:t>
            </a:r>
            <a:r>
              <a:rPr lang="en-US" dirty="0" smtClean="0"/>
              <a:t>been </a:t>
            </a:r>
            <a:r>
              <a:rPr lang="en-US" smtClean="0"/>
              <a:t>infected or an </a:t>
            </a:r>
            <a:r>
              <a:rPr lang="en-US" dirty="0"/>
              <a:t>illness. It usually takes longer and is more complex to perform than a screening test. </a:t>
            </a:r>
          </a:p>
        </p:txBody>
      </p:sp>
      <p:pic>
        <p:nvPicPr>
          <p:cNvPr id="9" name="Picture 8">
            <a:extLst>
              <a:ext uri="{FF2B5EF4-FFF2-40B4-BE49-F238E27FC236}">
                <a16:creationId xmlns:a16="http://schemas.microsoft.com/office/drawing/2014/main" id="{7BA69918-62C5-489C-9676-9BFDB9FF2FE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997462" y="1575582"/>
            <a:ext cx="2622452" cy="2622452"/>
          </a:xfrm>
          <a:prstGeom prst="rect">
            <a:avLst/>
          </a:prstGeom>
        </p:spPr>
      </p:pic>
      <p:sp>
        <p:nvSpPr>
          <p:cNvPr id="10" name="TextBox 9">
            <a:extLst>
              <a:ext uri="{FF2B5EF4-FFF2-40B4-BE49-F238E27FC236}">
                <a16:creationId xmlns:a16="http://schemas.microsoft.com/office/drawing/2014/main" id="{16F6DF7F-5324-4FFC-B816-5C43160BB7E1}"/>
              </a:ext>
            </a:extLst>
          </p:cNvPr>
          <p:cNvSpPr txBox="1"/>
          <p:nvPr/>
        </p:nvSpPr>
        <p:spPr>
          <a:xfrm>
            <a:off x="9223514" y="4312705"/>
            <a:ext cx="2491408" cy="1400383"/>
          </a:xfrm>
          <a:prstGeom prst="rect">
            <a:avLst/>
          </a:prstGeom>
          <a:noFill/>
        </p:spPr>
        <p:txBody>
          <a:bodyPr wrap="square" rtlCol="0">
            <a:spAutoFit/>
          </a:bodyPr>
          <a:lstStyle/>
          <a:p>
            <a:pPr algn="ctr">
              <a:spcAft>
                <a:spcPts val="600"/>
              </a:spcAft>
            </a:pPr>
            <a:r>
              <a:rPr lang="en-US" sz="2000" b="1" dirty="0">
                <a:solidFill>
                  <a:srgbClr val="4A66AC"/>
                </a:solidFill>
              </a:rPr>
              <a:t>Am I interested in someone?</a:t>
            </a:r>
          </a:p>
          <a:p>
            <a:r>
              <a:rPr lang="en-US" sz="2000" b="1" dirty="0">
                <a:solidFill>
                  <a:srgbClr val="4A66AC"/>
                </a:solidFill>
              </a:rPr>
              <a:t>Tinder = screening</a:t>
            </a:r>
          </a:p>
          <a:p>
            <a:r>
              <a:rPr lang="en-US" sz="2000" b="1" dirty="0">
                <a:solidFill>
                  <a:srgbClr val="4A66AC"/>
                </a:solidFill>
              </a:rPr>
              <a:t>A date = diagnostic</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8" name="Title 1">
            <a:extLst>
              <a:ext uri="{FF2B5EF4-FFF2-40B4-BE49-F238E27FC236}">
                <a16:creationId xmlns:a16="http://schemas.microsoft.com/office/drawing/2014/main" id="{629F1C2B-0721-474A-90C0-233099FB0CE2}"/>
              </a:ext>
            </a:extLst>
          </p:cNvPr>
          <p:cNvSpPr txBox="1">
            <a:spLocks/>
          </p:cNvSpPr>
          <p:nvPr/>
        </p:nvSpPr>
        <p:spPr>
          <a:xfrm>
            <a:off x="914400" y="4374017"/>
            <a:ext cx="7413674" cy="1029994"/>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800" kern="1200">
                <a:solidFill>
                  <a:schemeClr val="tx1"/>
                </a:solidFill>
                <a:latin typeface="+mj-lt"/>
                <a:ea typeface="+mj-ea"/>
                <a:cs typeface="+mj-cs"/>
              </a:defRPr>
            </a:lvl1pPr>
          </a:lstStyle>
          <a:p>
            <a:r>
              <a:rPr lang="en-US" dirty="0"/>
              <a:t>What is a Diagnostic Test?</a:t>
            </a:r>
          </a:p>
        </p:txBody>
      </p:sp>
      <p:sp>
        <p:nvSpPr>
          <p:cNvPr id="13" name="Subtitle 2">
            <a:extLst>
              <a:ext uri="{FF2B5EF4-FFF2-40B4-BE49-F238E27FC236}">
                <a16:creationId xmlns:a16="http://schemas.microsoft.com/office/drawing/2014/main" id="{1F501EAE-C604-4490-A7B2-8629E8907BD8}"/>
              </a:ext>
            </a:extLst>
          </p:cNvPr>
          <p:cNvSpPr txBox="1">
            <a:spLocks/>
          </p:cNvSpPr>
          <p:nvPr/>
        </p:nvSpPr>
        <p:spPr>
          <a:xfrm>
            <a:off x="1066798" y="2360101"/>
            <a:ext cx="7964557" cy="242066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Aft>
                <a:spcPts val="1800"/>
              </a:spcAft>
              <a:buClr>
                <a:srgbClr val="4A66AC"/>
              </a:buClr>
            </a:pPr>
            <a:r>
              <a:rPr lang="en-US" dirty="0"/>
              <a:t>A screening test is a fast, simple test used to assess the health of a large group of </a:t>
            </a:r>
            <a:r>
              <a:rPr lang="en-US" dirty="0" smtClean="0"/>
              <a:t>people. Screening tests are designed to reliably identify people who do not have HIV, and flag people who need </a:t>
            </a:r>
            <a:r>
              <a:rPr lang="en-US" dirty="0"/>
              <a:t>further </a:t>
            </a:r>
            <a:r>
              <a:rPr lang="en-US" dirty="0" smtClean="0"/>
              <a:t>testing. </a:t>
            </a:r>
            <a:r>
              <a:rPr lang="en-US" b="1" dirty="0" smtClean="0"/>
              <a:t>It is not a diagnostic test. </a:t>
            </a:r>
            <a:r>
              <a:rPr lang="en-US" dirty="0" smtClean="0"/>
              <a:t>Reactive tests require diagnostic testing to confirm results.</a:t>
            </a:r>
            <a:endParaRPr lang="en-US" dirty="0"/>
          </a:p>
        </p:txBody>
      </p:sp>
    </p:spTree>
    <p:extLst>
      <p:ext uri="{BB962C8B-B14F-4D97-AF65-F5344CB8AC3E}">
        <p14:creationId xmlns:p14="http://schemas.microsoft.com/office/powerpoint/2010/main" val="81532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8567225" cy="1029994"/>
          </a:xfrm>
        </p:spPr>
        <p:txBody>
          <a:bodyPr>
            <a:normAutofit/>
          </a:bodyPr>
          <a:lstStyle/>
          <a:p>
            <a:pPr>
              <a:spcAft>
                <a:spcPts val="1800"/>
              </a:spcAft>
              <a:buClr>
                <a:srgbClr val="4A66AC"/>
              </a:buClr>
            </a:pPr>
            <a:r>
              <a:rPr lang="en-CA" dirty="0"/>
              <a:t>HIV Testing in Ontario</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405016"/>
            <a:ext cx="8465702" cy="4452984"/>
          </a:xfrm>
        </p:spPr>
        <p:txBody>
          <a:bodyPr>
            <a:normAutofit/>
          </a:bodyPr>
          <a:lstStyle/>
          <a:p>
            <a:pPr>
              <a:spcAft>
                <a:spcPts val="1800"/>
              </a:spcAft>
              <a:buClr>
                <a:srgbClr val="4A66AC"/>
              </a:buClr>
            </a:pPr>
            <a:r>
              <a:rPr lang="en-CA" dirty="0"/>
              <a:t>There are two ways that people can be tested for HIV in Ontario:</a:t>
            </a:r>
          </a:p>
          <a:p>
            <a:pPr marL="800100" lvl="1" indent="-342900" algn="l">
              <a:spcAft>
                <a:spcPts val="1800"/>
              </a:spcAft>
              <a:buClr>
                <a:srgbClr val="4A66AC"/>
              </a:buClr>
              <a:buFont typeface="Wingdings" panose="05000000000000000000" pitchFamily="2" charset="2"/>
              <a:buChar char="v"/>
            </a:pPr>
            <a:r>
              <a:rPr lang="en-CA" sz="2400" b="1" dirty="0"/>
              <a:t>Rapid point-of-care testing </a:t>
            </a:r>
            <a:r>
              <a:rPr lang="en-CA" sz="2400" dirty="0"/>
              <a:t>can be done quickly and easily, collecting blood with a finger prick and providing results all in the same appointment. This is a </a:t>
            </a:r>
            <a:r>
              <a:rPr lang="en-CA" sz="2400" u="sng" dirty="0"/>
              <a:t>screening </a:t>
            </a:r>
            <a:r>
              <a:rPr lang="en-CA" sz="2400" u="sng" dirty="0" smtClean="0"/>
              <a:t>test</a:t>
            </a:r>
            <a:r>
              <a:rPr lang="en-CA" sz="2400" dirty="0" smtClean="0"/>
              <a:t>, used in Ontario to screen the populations most at risk of HIV infection.</a:t>
            </a:r>
            <a:endParaRPr lang="en-CA" sz="2400" dirty="0"/>
          </a:p>
          <a:p>
            <a:pPr marL="800100" lvl="1" indent="-342900" algn="l">
              <a:spcAft>
                <a:spcPts val="1800"/>
              </a:spcAft>
              <a:buClr>
                <a:srgbClr val="4A66AC"/>
              </a:buClr>
              <a:buFont typeface="Wingdings" panose="05000000000000000000" pitchFamily="2" charset="2"/>
              <a:buChar char="v"/>
            </a:pPr>
            <a:r>
              <a:rPr lang="en-US" sz="2400" b="1" dirty="0"/>
              <a:t>Standard HIV testing </a:t>
            </a:r>
            <a:r>
              <a:rPr lang="en-US" sz="2400" dirty="0"/>
              <a:t>is done by the Public Health Ontario Laboratory (PHOL). Blood must be collected in a tube for </a:t>
            </a:r>
            <a:r>
              <a:rPr lang="en-US" sz="2400" dirty="0" smtClean="0"/>
              <a:t>testing and sent to the lab. More than one test is done on any reactive result, which makes this testing </a:t>
            </a:r>
            <a:r>
              <a:rPr lang="en-US" sz="2400" u="sng" dirty="0" smtClean="0"/>
              <a:t>diagnostic</a:t>
            </a:r>
            <a:r>
              <a:rPr lang="en-US" sz="2400" dirty="0" smtClean="0"/>
              <a:t>.</a:t>
            </a:r>
            <a:endParaRPr lang="en-US" sz="2400" dirty="0"/>
          </a:p>
          <a:p>
            <a:pPr marL="342900" indent="-342900">
              <a:spcAft>
                <a:spcPts val="1800"/>
              </a:spcAft>
              <a:buClr>
                <a:srgbClr val="4A66AC"/>
              </a:buClr>
              <a:buFont typeface="Wingdings" panose="05000000000000000000" pitchFamily="2" charset="2"/>
              <a:buChar char="v"/>
            </a:pPr>
            <a:endParaRPr lang="en-CA"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grpSp>
        <p:nvGrpSpPr>
          <p:cNvPr id="6" name="Group 5"/>
          <p:cNvGrpSpPr/>
          <p:nvPr/>
        </p:nvGrpSpPr>
        <p:grpSpPr>
          <a:xfrm>
            <a:off x="9620416" y="2638503"/>
            <a:ext cx="1227058" cy="1205026"/>
            <a:chOff x="2049137" y="3316076"/>
            <a:chExt cx="1476261" cy="1608463"/>
          </a:xfrm>
        </p:grpSpPr>
        <p:sp>
          <p:nvSpPr>
            <p:cNvPr id="7" name="Rounded Rectangle 6"/>
            <p:cNvSpPr/>
            <p:nvPr/>
          </p:nvSpPr>
          <p:spPr>
            <a:xfrm>
              <a:off x="2049137" y="3316076"/>
              <a:ext cx="1465243" cy="1608463"/>
            </a:xfrm>
            <a:prstGeom prst="roundRect">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8" name="Straight Connector 7"/>
            <p:cNvCxnSpPr/>
            <p:nvPr/>
          </p:nvCxnSpPr>
          <p:spPr>
            <a:xfrm flipV="1">
              <a:off x="2093205" y="4627084"/>
              <a:ext cx="1432193" cy="1101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434727" y="4616068"/>
              <a:ext cx="804231" cy="307777"/>
            </a:xfrm>
            <a:prstGeom prst="rect">
              <a:avLst/>
            </a:prstGeom>
            <a:noFill/>
          </p:spPr>
          <p:txBody>
            <a:bodyPr wrap="square" rtlCol="0">
              <a:spAutoFit/>
            </a:bodyPr>
            <a:lstStyle/>
            <a:p>
              <a:r>
                <a:rPr lang="en-US" sz="1400" dirty="0">
                  <a:solidFill>
                    <a:schemeClr val="tx1">
                      <a:lumMod val="75000"/>
                      <a:lumOff val="25000"/>
                    </a:schemeClr>
                  </a:solidFill>
                  <a:latin typeface="Harrington" panose="04040505050A02020702" pitchFamily="82" charset="0"/>
                </a:rPr>
                <a:t>Name</a:t>
              </a:r>
              <a:endParaRPr lang="en-CA" sz="1400" dirty="0">
                <a:solidFill>
                  <a:schemeClr val="tx1">
                    <a:lumMod val="75000"/>
                    <a:lumOff val="25000"/>
                  </a:schemeClr>
                </a:solidFill>
                <a:latin typeface="Harrington" panose="04040505050A02020702" pitchFamily="82" charset="0"/>
              </a:endParaRPr>
            </a:p>
          </p:txBody>
        </p:sp>
        <p:sp>
          <p:nvSpPr>
            <p:cNvPr id="10" name="Oval 9"/>
            <p:cNvSpPr/>
            <p:nvPr/>
          </p:nvSpPr>
          <p:spPr>
            <a:xfrm>
              <a:off x="2203373" y="3437264"/>
              <a:ext cx="1156771" cy="1134737"/>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Oval 12"/>
            <p:cNvSpPr/>
            <p:nvPr/>
          </p:nvSpPr>
          <p:spPr>
            <a:xfrm>
              <a:off x="2443908" y="3644749"/>
              <a:ext cx="706915" cy="728948"/>
            </a:xfrm>
            <a:prstGeom prst="ellipse">
              <a:avLst/>
            </a:prstGeom>
            <a:no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4" name="Oval 13"/>
            <p:cNvSpPr/>
            <p:nvPr/>
          </p:nvSpPr>
          <p:spPr>
            <a:xfrm>
              <a:off x="2750545" y="3786133"/>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5" name="Oval 14"/>
            <p:cNvSpPr/>
            <p:nvPr/>
          </p:nvSpPr>
          <p:spPr>
            <a:xfrm>
              <a:off x="2726675" y="4103786"/>
              <a:ext cx="113841" cy="135872"/>
            </a:xfrm>
            <a:prstGeom prst="ellipse">
              <a:avLst/>
            </a:prstGeom>
            <a:solidFill>
              <a:srgbClr val="4A66AC"/>
            </a:solidFill>
            <a:ln w="28575">
              <a:solidFill>
                <a:srgbClr val="4A66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6" name="Picture 1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775295" y="4537224"/>
            <a:ext cx="1301496" cy="1301496"/>
          </a:xfrm>
          <a:prstGeom prst="rect">
            <a:avLst/>
          </a:prstGeom>
        </p:spPr>
      </p:pic>
    </p:spTree>
    <p:extLst>
      <p:ext uri="{BB962C8B-B14F-4D97-AF65-F5344CB8AC3E}">
        <p14:creationId xmlns:p14="http://schemas.microsoft.com/office/powerpoint/2010/main" val="1296332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399" y="1221856"/>
            <a:ext cx="8567225" cy="1029994"/>
          </a:xfrm>
        </p:spPr>
        <p:txBody>
          <a:bodyPr>
            <a:normAutofit/>
          </a:bodyPr>
          <a:lstStyle/>
          <a:p>
            <a:pPr>
              <a:spcAft>
                <a:spcPts val="1800"/>
              </a:spcAft>
              <a:buClr>
                <a:srgbClr val="4A66AC"/>
              </a:buClr>
            </a:pPr>
            <a:r>
              <a:rPr lang="en-CA" dirty="0"/>
              <a:t>The Things HIV Tests Can Measure</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68680" y="2807352"/>
            <a:ext cx="9381744" cy="1645776"/>
          </a:xfrm>
        </p:spPr>
        <p:txBody>
          <a:bodyPr>
            <a:normAutofit/>
          </a:bodyPr>
          <a:lstStyle/>
          <a:p>
            <a:pPr>
              <a:spcAft>
                <a:spcPts val="1800"/>
              </a:spcAft>
              <a:buClr>
                <a:srgbClr val="4A66AC"/>
              </a:buClr>
            </a:pPr>
            <a:endParaRPr lang="en-CA" sz="2600" dirty="0"/>
          </a:p>
          <a:p>
            <a:pPr>
              <a:spcAft>
                <a:spcPts val="1800"/>
              </a:spcAft>
              <a:buClr>
                <a:srgbClr val="4A66AC"/>
              </a:buClr>
            </a:pPr>
            <a:endParaRPr lang="en-CA"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7F87B47-126E-4B67-9A5E-3A12176B2C68}"/>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pic>
        <p:nvPicPr>
          <p:cNvPr id="17" name="Picture 16"/>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72089" y="4101690"/>
            <a:ext cx="968565" cy="968565"/>
          </a:xfrm>
          <a:prstGeom prst="rect">
            <a:avLst/>
          </a:prstGeom>
        </p:spPr>
      </p:pic>
      <p:pic>
        <p:nvPicPr>
          <p:cNvPr id="18" name="Picture 17"/>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rot="20243423">
            <a:off x="1474207" y="2260329"/>
            <a:ext cx="814329" cy="814329"/>
          </a:xfrm>
          <a:prstGeom prst="rect">
            <a:avLst/>
          </a:prstGeom>
        </p:spPr>
      </p:pic>
      <p:pic>
        <p:nvPicPr>
          <p:cNvPr id="19" name="Picture 18"/>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2337679" y="5050717"/>
            <a:ext cx="649077" cy="649077"/>
          </a:xfrm>
          <a:prstGeom prst="rect">
            <a:avLst/>
          </a:prstGeom>
        </p:spPr>
      </p:pic>
      <p:sp>
        <p:nvSpPr>
          <p:cNvPr id="4" name="TextBox 3"/>
          <p:cNvSpPr txBox="1"/>
          <p:nvPr/>
        </p:nvSpPr>
        <p:spPr>
          <a:xfrm>
            <a:off x="2395727" y="2313432"/>
            <a:ext cx="9381745" cy="1569660"/>
          </a:xfrm>
          <a:prstGeom prst="rect">
            <a:avLst/>
          </a:prstGeom>
          <a:noFill/>
        </p:spPr>
        <p:txBody>
          <a:bodyPr wrap="square" rtlCol="0">
            <a:spAutoFit/>
          </a:bodyPr>
          <a:lstStyle/>
          <a:p>
            <a:r>
              <a:rPr lang="en-US" sz="2400" b="1" dirty="0">
                <a:latin typeface="Calibri" panose="020F0502020204030204" pitchFamily="34" charset="0"/>
                <a:cs typeface="Calibri" panose="020F0502020204030204" pitchFamily="34" charset="0"/>
              </a:rPr>
              <a:t>Antibodies</a:t>
            </a:r>
            <a:r>
              <a:rPr lang="en-US" sz="2400" dirty="0">
                <a:latin typeface="Calibri" panose="020F0502020204030204" pitchFamily="34" charset="0"/>
                <a:cs typeface="Calibri" panose="020F0502020204030204" pitchFamily="34" charset="0"/>
              </a:rPr>
              <a:t> are created by the cells of the immune system. We create unique antibodies to attack each disease we are exposed to. During HIV infection, two types of antibodies are produced: IgM and then IgG. The presence of one or both of these antibodies is proof of HIV infection.</a:t>
            </a:r>
            <a:endParaRPr lang="en-CA" sz="2400" dirty="0">
              <a:latin typeface="Calibri" panose="020F0502020204030204" pitchFamily="34" charset="0"/>
              <a:cs typeface="Calibri" panose="020F0502020204030204" pitchFamily="34" charset="0"/>
            </a:endParaRPr>
          </a:p>
        </p:txBody>
      </p:sp>
      <p:sp>
        <p:nvSpPr>
          <p:cNvPr id="21" name="TextBox 20"/>
          <p:cNvSpPr txBox="1"/>
          <p:nvPr/>
        </p:nvSpPr>
        <p:spPr>
          <a:xfrm>
            <a:off x="2395727" y="4024760"/>
            <a:ext cx="9668892"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Measuring </a:t>
            </a:r>
            <a:r>
              <a:rPr lang="en-US" sz="2400" b="1" dirty="0">
                <a:latin typeface="Calibri" panose="020F0502020204030204" pitchFamily="34" charset="0"/>
                <a:cs typeface="Calibri" panose="020F0502020204030204" pitchFamily="34" charset="0"/>
              </a:rPr>
              <a:t>HIV directly </a:t>
            </a:r>
            <a:r>
              <a:rPr lang="en-US" sz="2400" dirty="0">
                <a:latin typeface="Calibri" panose="020F0502020204030204" pitchFamily="34" charset="0"/>
                <a:cs typeface="Calibri" panose="020F0502020204030204" pitchFamily="34" charset="0"/>
              </a:rPr>
              <a:t>by identifying the virus in the blood is also a way to know if infection has happened. </a:t>
            </a:r>
            <a:endParaRPr lang="en-CA" sz="2400" dirty="0">
              <a:latin typeface="Calibri" panose="020F0502020204030204" pitchFamily="34" charset="0"/>
              <a:cs typeface="Calibri" panose="020F0502020204030204" pitchFamily="34" charset="0"/>
            </a:endParaRPr>
          </a:p>
        </p:txBody>
      </p:sp>
      <p:sp>
        <p:nvSpPr>
          <p:cNvPr id="22" name="TextBox 21"/>
          <p:cNvSpPr txBox="1"/>
          <p:nvPr/>
        </p:nvSpPr>
        <p:spPr>
          <a:xfrm>
            <a:off x="2996227" y="4855757"/>
            <a:ext cx="8536887" cy="1938992"/>
          </a:xfrm>
          <a:prstGeom prst="rect">
            <a:avLst/>
          </a:prstGeom>
          <a:noFill/>
        </p:spPr>
        <p:txBody>
          <a:bodyPr wrap="square" rtlCol="0">
            <a:spAutoFit/>
          </a:bodyPr>
          <a:lstStyle/>
          <a:p>
            <a:r>
              <a:rPr lang="en-US" sz="2400" dirty="0">
                <a:cs typeface="Calibri" panose="020F0502020204030204" pitchFamily="34" charset="0"/>
              </a:rPr>
              <a:t>The protein </a:t>
            </a:r>
            <a:r>
              <a:rPr lang="en-US" sz="2400" b="1" dirty="0">
                <a:cs typeface="Calibri" panose="020F0502020204030204" pitchFamily="34" charset="0"/>
              </a:rPr>
              <a:t>p24</a:t>
            </a:r>
            <a:r>
              <a:rPr lang="en-US" sz="2400" dirty="0">
                <a:cs typeface="Calibri" panose="020F0502020204030204" pitchFamily="34" charset="0"/>
              </a:rPr>
              <a:t> is one measurable part of HIV. </a:t>
            </a:r>
            <a:r>
              <a:rPr lang="en-CA" sz="2400" dirty="0"/>
              <a:t>Concentrations of detectable p24 spike early in the process of infection and then become undetectable when antibodies are produced. p24 is usually detectable before the body has produced antibodies</a:t>
            </a:r>
            <a:r>
              <a:rPr lang="en-US" sz="2400" dirty="0">
                <a:cs typeface="Calibri" panose="020F0502020204030204" pitchFamily="34" charset="0"/>
              </a:rPr>
              <a:t>. The presence of p24 is proof of HIV infection.</a:t>
            </a:r>
            <a:endParaRPr lang="en-CA" sz="2400" dirty="0">
              <a:cs typeface="Calibri" panose="020F0502020204030204" pitchFamily="34" charset="0"/>
            </a:endParaRPr>
          </a:p>
        </p:txBody>
      </p:sp>
      <p:grpSp>
        <p:nvGrpSpPr>
          <p:cNvPr id="13" name="Group 12"/>
          <p:cNvGrpSpPr/>
          <p:nvPr/>
        </p:nvGrpSpPr>
        <p:grpSpPr>
          <a:xfrm>
            <a:off x="960120" y="2880361"/>
            <a:ext cx="741224" cy="767908"/>
            <a:chOff x="3498506" y="1137232"/>
            <a:chExt cx="1494700" cy="1432497"/>
          </a:xfrm>
        </p:grpSpPr>
        <p:pic>
          <p:nvPicPr>
            <p:cNvPr id="14" name="Picture 13"/>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15" name="Picture 14"/>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16" name="Picture 15"/>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0" name="Picture 19"/>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23" name="Picture 22"/>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24" name="Picture 23"/>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25" name="Picture 24"/>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5" name="TextBox 4"/>
          <p:cNvSpPr txBox="1"/>
          <p:nvPr/>
        </p:nvSpPr>
        <p:spPr>
          <a:xfrm>
            <a:off x="576072" y="3273552"/>
            <a:ext cx="704088" cy="338554"/>
          </a:xfrm>
          <a:prstGeom prst="rect">
            <a:avLst/>
          </a:prstGeom>
          <a:noFill/>
        </p:spPr>
        <p:txBody>
          <a:bodyPr wrap="square" rtlCol="0">
            <a:spAutoFit/>
          </a:bodyPr>
          <a:lstStyle/>
          <a:p>
            <a:r>
              <a:rPr lang="en-US" sz="1600" b="1" dirty="0">
                <a:solidFill>
                  <a:srgbClr val="E79419"/>
                </a:solidFill>
              </a:rPr>
              <a:t>IgM</a:t>
            </a:r>
            <a:endParaRPr lang="en-CA" sz="1600" b="1" dirty="0">
              <a:solidFill>
                <a:srgbClr val="E79419"/>
              </a:solidFill>
            </a:endParaRPr>
          </a:p>
        </p:txBody>
      </p:sp>
      <p:sp>
        <p:nvSpPr>
          <p:cNvPr id="26" name="TextBox 25"/>
          <p:cNvSpPr txBox="1"/>
          <p:nvPr/>
        </p:nvSpPr>
        <p:spPr>
          <a:xfrm>
            <a:off x="1030224" y="2319528"/>
            <a:ext cx="704088" cy="338554"/>
          </a:xfrm>
          <a:prstGeom prst="rect">
            <a:avLst/>
          </a:prstGeom>
          <a:noFill/>
        </p:spPr>
        <p:txBody>
          <a:bodyPr wrap="square" rtlCol="0">
            <a:spAutoFit/>
          </a:bodyPr>
          <a:lstStyle/>
          <a:p>
            <a:r>
              <a:rPr lang="en-US" sz="1600" b="1" dirty="0">
                <a:solidFill>
                  <a:srgbClr val="E79419"/>
                </a:solidFill>
              </a:rPr>
              <a:t>IgG</a:t>
            </a:r>
            <a:endParaRPr lang="en-CA" sz="1600" b="1" dirty="0">
              <a:solidFill>
                <a:srgbClr val="E79419"/>
              </a:solidFill>
            </a:endParaRPr>
          </a:p>
        </p:txBody>
      </p:sp>
    </p:spTree>
    <p:extLst>
      <p:ext uri="{BB962C8B-B14F-4D97-AF65-F5344CB8AC3E}">
        <p14:creationId xmlns:p14="http://schemas.microsoft.com/office/powerpoint/2010/main" val="1009985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72195" y="978069"/>
            <a:ext cx="10111409" cy="1029994"/>
          </a:xfrm>
        </p:spPr>
        <p:txBody>
          <a:bodyPr>
            <a:normAutofit/>
          </a:bodyPr>
          <a:lstStyle/>
          <a:p>
            <a:r>
              <a:rPr lang="en-US" dirty="0"/>
              <a:t>HIV Infection Timeline</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9AC22F2B-A8F5-46A0-A3A7-C35B977AA22C}"/>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91" name="Rectangle 90"/>
          <p:cNvSpPr/>
          <p:nvPr/>
        </p:nvSpPr>
        <p:spPr>
          <a:xfrm>
            <a:off x="326173" y="2027598"/>
            <a:ext cx="4154387" cy="4819781"/>
          </a:xfrm>
          <a:prstGeom prst="rect">
            <a:avLst/>
          </a:prstGeom>
        </p:spPr>
        <p:txBody>
          <a:bodyPr wrap="square">
            <a:spAutoFit/>
          </a:bodyPr>
          <a:lstStyle/>
          <a:p>
            <a:r>
              <a:rPr lang="en-US" sz="2400" dirty="0"/>
              <a:t>New infection may cause flu-like symptoms and/or rash known as </a:t>
            </a:r>
            <a:r>
              <a:rPr lang="en-US" sz="2400" b="1" dirty="0"/>
              <a:t>acute HIV infection</a:t>
            </a:r>
            <a:r>
              <a:rPr lang="en-US" sz="2400" dirty="0"/>
              <a:t>; usually 2-4 weeks after infection for 1-2 weeks</a:t>
            </a:r>
            <a:r>
              <a:rPr lang="en-US" sz="2400" b="1" dirty="0"/>
              <a:t> </a:t>
            </a:r>
          </a:p>
          <a:p>
            <a:endParaRPr lang="en-US" sz="1200" b="1" dirty="0"/>
          </a:p>
          <a:p>
            <a:r>
              <a:rPr lang="en-US" sz="2400" b="1" u="sng" dirty="0"/>
              <a:t>Frequent symptoms</a:t>
            </a:r>
          </a:p>
          <a:p>
            <a:pPr marL="342900" indent="-342900">
              <a:lnSpc>
                <a:spcPct val="90000"/>
              </a:lnSpc>
              <a:buFont typeface="Arial" panose="020B0604020202020204" pitchFamily="34" charset="0"/>
              <a:buChar char="•"/>
            </a:pPr>
            <a:r>
              <a:rPr lang="en-US" sz="2400" dirty="0"/>
              <a:t>fever</a:t>
            </a:r>
          </a:p>
          <a:p>
            <a:pPr marL="342900" indent="-342900">
              <a:lnSpc>
                <a:spcPct val="90000"/>
              </a:lnSpc>
              <a:buFont typeface="Arial" panose="020B0604020202020204" pitchFamily="34" charset="0"/>
              <a:buChar char="•"/>
            </a:pPr>
            <a:r>
              <a:rPr lang="en-US" sz="2400" dirty="0"/>
              <a:t>muscle pain</a:t>
            </a:r>
          </a:p>
          <a:p>
            <a:pPr marL="342900" indent="-342900">
              <a:lnSpc>
                <a:spcPct val="90000"/>
              </a:lnSpc>
              <a:buFont typeface="Arial" panose="020B0604020202020204" pitchFamily="34" charset="0"/>
              <a:buChar char="•"/>
            </a:pPr>
            <a:r>
              <a:rPr lang="en-US" sz="2400" dirty="0"/>
              <a:t>swollen lymph nodes</a:t>
            </a:r>
          </a:p>
          <a:p>
            <a:pPr marL="342900" indent="-342900">
              <a:lnSpc>
                <a:spcPct val="90000"/>
              </a:lnSpc>
              <a:buFont typeface="Arial" panose="020B0604020202020204" pitchFamily="34" charset="0"/>
              <a:buChar char="•"/>
            </a:pPr>
            <a:r>
              <a:rPr lang="en-US" sz="2400" dirty="0"/>
              <a:t>sore throat </a:t>
            </a:r>
          </a:p>
          <a:p>
            <a:pPr marL="342900" indent="-342900">
              <a:lnSpc>
                <a:spcPct val="90000"/>
              </a:lnSpc>
              <a:buFont typeface="Arial" panose="020B0604020202020204" pitchFamily="34" charset="0"/>
              <a:buChar char="•"/>
            </a:pPr>
            <a:r>
              <a:rPr lang="en-US" sz="2400" dirty="0"/>
              <a:t>rash </a:t>
            </a:r>
          </a:p>
          <a:p>
            <a:pPr marL="342900" indent="-342900">
              <a:lnSpc>
                <a:spcPct val="90000"/>
              </a:lnSpc>
              <a:buFont typeface="Arial" panose="020B0604020202020204" pitchFamily="34" charset="0"/>
              <a:buChar char="•"/>
            </a:pPr>
            <a:r>
              <a:rPr lang="en-US" sz="2400" dirty="0"/>
              <a:t>GI (nausea, diarrhea, etc.)</a:t>
            </a:r>
          </a:p>
          <a:p>
            <a:pPr marL="342900" indent="-342900">
              <a:lnSpc>
                <a:spcPct val="90000"/>
              </a:lnSpc>
              <a:buFont typeface="Arial" panose="020B0604020202020204" pitchFamily="34" charset="0"/>
              <a:buChar char="•"/>
            </a:pPr>
            <a:r>
              <a:rPr lang="en-US" sz="2400" dirty="0"/>
              <a:t>headache and fatigue</a:t>
            </a:r>
            <a:endParaRPr lang="en-US" sz="2400" b="1" dirty="0"/>
          </a:p>
        </p:txBody>
      </p:sp>
      <p:grpSp>
        <p:nvGrpSpPr>
          <p:cNvPr id="43" name="Group 42"/>
          <p:cNvGrpSpPr/>
          <p:nvPr/>
        </p:nvGrpSpPr>
        <p:grpSpPr>
          <a:xfrm>
            <a:off x="5809053" y="5688377"/>
            <a:ext cx="1485433" cy="1023319"/>
            <a:chOff x="8350785" y="692227"/>
            <a:chExt cx="2478796" cy="1169623"/>
          </a:xfrm>
        </p:grpSpPr>
        <p:sp>
          <p:nvSpPr>
            <p:cNvPr id="44" name="Right Triangle 43"/>
            <p:cNvSpPr/>
            <p:nvPr/>
          </p:nvSpPr>
          <p:spPr>
            <a:xfrm>
              <a:off x="8350786" y="694063"/>
              <a:ext cx="694062" cy="1156771"/>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ln>
                  <a:solidFill>
                    <a:srgbClr val="4A66AC"/>
                  </a:solidFill>
                </a:ln>
                <a:solidFill>
                  <a:srgbClr val="4A66AC"/>
                </a:solidFill>
              </a:endParaRPr>
            </a:p>
          </p:txBody>
        </p:sp>
        <p:sp>
          <p:nvSpPr>
            <p:cNvPr id="45" name="Right Triangle 44"/>
            <p:cNvSpPr/>
            <p:nvPr/>
          </p:nvSpPr>
          <p:spPr>
            <a:xfrm flipH="1">
              <a:off x="10157552" y="692227"/>
              <a:ext cx="670194" cy="1156771"/>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4A66AC"/>
                </a:solidFill>
              </a:endParaRPr>
            </a:p>
          </p:txBody>
        </p:sp>
        <p:sp>
          <p:nvSpPr>
            <p:cNvPr id="46" name="Flowchart: Process 45"/>
            <p:cNvSpPr/>
            <p:nvPr/>
          </p:nvSpPr>
          <p:spPr>
            <a:xfrm>
              <a:off x="8350785" y="1167787"/>
              <a:ext cx="2478796" cy="69406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rgbClr val="4A66AC"/>
                </a:solidFill>
              </a:endParaRPr>
            </a:p>
          </p:txBody>
        </p:sp>
      </p:grpSp>
      <p:sp>
        <p:nvSpPr>
          <p:cNvPr id="47" name="Oval 46"/>
          <p:cNvSpPr/>
          <p:nvPr/>
        </p:nvSpPr>
        <p:spPr>
          <a:xfrm>
            <a:off x="4977911" y="5389013"/>
            <a:ext cx="209320" cy="242371"/>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TextBox 47"/>
          <p:cNvSpPr txBox="1"/>
          <p:nvPr/>
        </p:nvSpPr>
        <p:spPr>
          <a:xfrm>
            <a:off x="4518267" y="5619467"/>
            <a:ext cx="1377109" cy="369332"/>
          </a:xfrm>
          <a:prstGeom prst="rect">
            <a:avLst/>
          </a:prstGeom>
          <a:noFill/>
        </p:spPr>
        <p:txBody>
          <a:bodyPr wrap="square" rtlCol="0">
            <a:spAutoFit/>
          </a:bodyPr>
          <a:lstStyle/>
          <a:p>
            <a:r>
              <a:rPr lang="en-US" dirty="0"/>
              <a:t>infection</a:t>
            </a:r>
            <a:endParaRPr lang="en-CA" dirty="0"/>
          </a:p>
        </p:txBody>
      </p:sp>
      <p:sp>
        <p:nvSpPr>
          <p:cNvPr id="49" name="Oval 48"/>
          <p:cNvSpPr/>
          <p:nvPr/>
        </p:nvSpPr>
        <p:spPr>
          <a:xfrm>
            <a:off x="8050448" y="5433643"/>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0" name="Oval 49"/>
          <p:cNvSpPr/>
          <p:nvPr/>
        </p:nvSpPr>
        <p:spPr>
          <a:xfrm>
            <a:off x="11078498" y="5435333"/>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 name="TextBox 50"/>
          <p:cNvSpPr txBox="1"/>
          <p:nvPr/>
        </p:nvSpPr>
        <p:spPr>
          <a:xfrm>
            <a:off x="6191564" y="5600579"/>
            <a:ext cx="1035586" cy="369332"/>
          </a:xfrm>
          <a:prstGeom prst="rect">
            <a:avLst/>
          </a:prstGeom>
          <a:noFill/>
        </p:spPr>
        <p:txBody>
          <a:bodyPr wrap="square" rtlCol="0">
            <a:spAutoFit/>
          </a:bodyPr>
          <a:lstStyle/>
          <a:p>
            <a:r>
              <a:rPr lang="en-US" dirty="0"/>
              <a:t>3 weeks</a:t>
            </a:r>
            <a:endParaRPr lang="en-CA" dirty="0"/>
          </a:p>
        </p:txBody>
      </p:sp>
      <p:sp>
        <p:nvSpPr>
          <p:cNvPr id="52" name="TextBox 51"/>
          <p:cNvSpPr txBox="1"/>
          <p:nvPr/>
        </p:nvSpPr>
        <p:spPr>
          <a:xfrm>
            <a:off x="7638886" y="5640939"/>
            <a:ext cx="1035586" cy="369332"/>
          </a:xfrm>
          <a:prstGeom prst="rect">
            <a:avLst/>
          </a:prstGeom>
          <a:noFill/>
        </p:spPr>
        <p:txBody>
          <a:bodyPr wrap="square" rtlCol="0">
            <a:spAutoFit/>
          </a:bodyPr>
          <a:lstStyle/>
          <a:p>
            <a:r>
              <a:rPr lang="en-US" dirty="0"/>
              <a:t>6 weeks</a:t>
            </a:r>
            <a:endParaRPr lang="en-CA" dirty="0"/>
          </a:p>
        </p:txBody>
      </p:sp>
      <p:sp>
        <p:nvSpPr>
          <p:cNvPr id="54" name="TextBox 53"/>
          <p:cNvSpPr txBox="1"/>
          <p:nvPr/>
        </p:nvSpPr>
        <p:spPr>
          <a:xfrm>
            <a:off x="10694744" y="5584048"/>
            <a:ext cx="1237056" cy="646331"/>
          </a:xfrm>
          <a:prstGeom prst="rect">
            <a:avLst/>
          </a:prstGeom>
          <a:noFill/>
        </p:spPr>
        <p:txBody>
          <a:bodyPr wrap="square" rtlCol="0">
            <a:spAutoFit/>
          </a:bodyPr>
          <a:lstStyle/>
          <a:p>
            <a:r>
              <a:rPr lang="en-US" dirty="0"/>
              <a:t>3 months</a:t>
            </a:r>
          </a:p>
          <a:p>
            <a:r>
              <a:rPr lang="en-US" dirty="0"/>
              <a:t>(12 weeks)</a:t>
            </a:r>
            <a:endParaRPr lang="en-CA" dirty="0"/>
          </a:p>
        </p:txBody>
      </p:sp>
      <p:sp>
        <p:nvSpPr>
          <p:cNvPr id="55" name="TextBox 54"/>
          <p:cNvSpPr txBox="1"/>
          <p:nvPr/>
        </p:nvSpPr>
        <p:spPr>
          <a:xfrm>
            <a:off x="7316965" y="2298564"/>
            <a:ext cx="1101687" cy="369332"/>
          </a:xfrm>
          <a:prstGeom prst="rect">
            <a:avLst/>
          </a:prstGeom>
          <a:noFill/>
        </p:spPr>
        <p:txBody>
          <a:bodyPr wrap="square" rtlCol="0">
            <a:spAutoFit/>
          </a:bodyPr>
          <a:lstStyle/>
          <a:p>
            <a:r>
              <a:rPr lang="en-US" b="1" dirty="0">
                <a:solidFill>
                  <a:srgbClr val="602990"/>
                </a:solidFill>
              </a:rPr>
              <a:t>The virus</a:t>
            </a:r>
            <a:endParaRPr lang="en-CA" b="1" dirty="0">
              <a:solidFill>
                <a:srgbClr val="602990"/>
              </a:solidFill>
            </a:endParaRPr>
          </a:p>
        </p:txBody>
      </p:sp>
      <p:pic>
        <p:nvPicPr>
          <p:cNvPr id="58" name="Picture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77646" y="3525486"/>
            <a:ext cx="515310" cy="515310"/>
          </a:xfrm>
          <a:prstGeom prst="rect">
            <a:avLst/>
          </a:prstGeom>
        </p:spPr>
      </p:pic>
      <p:sp>
        <p:nvSpPr>
          <p:cNvPr id="59" name="TextBox 58"/>
          <p:cNvSpPr txBox="1"/>
          <p:nvPr/>
        </p:nvSpPr>
        <p:spPr>
          <a:xfrm>
            <a:off x="9971999" y="3979984"/>
            <a:ext cx="1200912" cy="369332"/>
          </a:xfrm>
          <a:prstGeom prst="rect">
            <a:avLst/>
          </a:prstGeom>
          <a:noFill/>
        </p:spPr>
        <p:txBody>
          <a:bodyPr wrap="square" rtlCol="0">
            <a:spAutoFit/>
          </a:bodyPr>
          <a:lstStyle/>
          <a:p>
            <a:r>
              <a:rPr lang="en-US" b="1" dirty="0">
                <a:solidFill>
                  <a:srgbClr val="E79419"/>
                </a:solidFill>
              </a:rPr>
              <a:t>antibodies</a:t>
            </a:r>
            <a:endParaRPr lang="en-CA" b="1" dirty="0">
              <a:solidFill>
                <a:srgbClr val="E79419"/>
              </a:solidFill>
            </a:endParaRPr>
          </a:p>
        </p:txBody>
      </p:sp>
      <p:sp>
        <p:nvSpPr>
          <p:cNvPr id="60" name="TextBox 59"/>
          <p:cNvSpPr txBox="1"/>
          <p:nvPr/>
        </p:nvSpPr>
        <p:spPr>
          <a:xfrm>
            <a:off x="7693890" y="4883039"/>
            <a:ext cx="1101687" cy="369332"/>
          </a:xfrm>
          <a:prstGeom prst="rect">
            <a:avLst/>
          </a:prstGeom>
          <a:noFill/>
        </p:spPr>
        <p:txBody>
          <a:bodyPr wrap="square" rtlCol="0">
            <a:spAutoFit/>
          </a:bodyPr>
          <a:lstStyle/>
          <a:p>
            <a:r>
              <a:rPr lang="en-US" b="1" dirty="0">
                <a:solidFill>
                  <a:srgbClr val="00B050"/>
                </a:solidFill>
              </a:rPr>
              <a:t>p24</a:t>
            </a:r>
            <a:endParaRPr lang="en-CA" b="1" dirty="0">
              <a:solidFill>
                <a:srgbClr val="00B050"/>
              </a:solidFill>
            </a:endParaRPr>
          </a:p>
        </p:txBody>
      </p:sp>
      <p:pic>
        <p:nvPicPr>
          <p:cNvPr id="62" name="Picture 6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7616" y="4656215"/>
            <a:ext cx="649077" cy="649077"/>
          </a:xfrm>
          <a:prstGeom prst="rect">
            <a:avLst/>
          </a:prstGeom>
        </p:spPr>
      </p:pic>
      <p:pic>
        <p:nvPicPr>
          <p:cNvPr id="63" name="Picture 62"/>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5887977" y="6148956"/>
            <a:ext cx="520101" cy="520101"/>
          </a:xfrm>
          <a:prstGeom prst="rect">
            <a:avLst/>
          </a:prstGeom>
        </p:spPr>
      </p:pic>
      <p:sp>
        <p:nvSpPr>
          <p:cNvPr id="64" name="TextBox 63"/>
          <p:cNvSpPr txBox="1"/>
          <p:nvPr/>
        </p:nvSpPr>
        <p:spPr>
          <a:xfrm>
            <a:off x="6423578" y="6150224"/>
            <a:ext cx="954884" cy="523220"/>
          </a:xfrm>
          <a:prstGeom prst="rect">
            <a:avLst/>
          </a:prstGeom>
          <a:noFill/>
        </p:spPr>
        <p:txBody>
          <a:bodyPr wrap="square" rtlCol="0">
            <a:spAutoFit/>
          </a:bodyPr>
          <a:lstStyle/>
          <a:p>
            <a:r>
              <a:rPr lang="en-US" sz="1400" b="1" dirty="0">
                <a:solidFill>
                  <a:schemeClr val="bg1"/>
                </a:solidFill>
              </a:rPr>
              <a:t>Acute HIV</a:t>
            </a:r>
          </a:p>
          <a:p>
            <a:r>
              <a:rPr lang="en-US" sz="1400" b="1" dirty="0">
                <a:solidFill>
                  <a:schemeClr val="bg1"/>
                </a:solidFill>
              </a:rPr>
              <a:t>Infection</a:t>
            </a:r>
            <a:endParaRPr lang="en-CA" sz="1400" b="1" dirty="0">
              <a:solidFill>
                <a:schemeClr val="bg1"/>
              </a:solidFill>
            </a:endParaRPr>
          </a:p>
        </p:txBody>
      </p:sp>
      <p:pic>
        <p:nvPicPr>
          <p:cNvPr id="65" name="Picture 6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63857" y="1720595"/>
            <a:ext cx="643813" cy="643813"/>
          </a:xfrm>
          <a:prstGeom prst="rect">
            <a:avLst/>
          </a:prstGeom>
        </p:spPr>
      </p:pic>
      <p:cxnSp>
        <p:nvCxnSpPr>
          <p:cNvPr id="67" name="Straight Arrow Connector 66"/>
          <p:cNvCxnSpPr/>
          <p:nvPr/>
        </p:nvCxnSpPr>
        <p:spPr>
          <a:xfrm flipH="1">
            <a:off x="5350174" y="3714224"/>
            <a:ext cx="87520" cy="1418067"/>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4902304" y="3051191"/>
            <a:ext cx="1188720" cy="646331"/>
          </a:xfrm>
          <a:prstGeom prst="rect">
            <a:avLst/>
          </a:prstGeom>
          <a:noFill/>
        </p:spPr>
        <p:txBody>
          <a:bodyPr wrap="square" rtlCol="0">
            <a:spAutoFit/>
          </a:bodyPr>
          <a:lstStyle/>
          <a:p>
            <a:pPr algn="ctr"/>
            <a:r>
              <a:rPr lang="en-US" b="1" dirty="0">
                <a:solidFill>
                  <a:srgbClr val="4A66AC"/>
                </a:solidFill>
              </a:rPr>
              <a:t>Eclipse period</a:t>
            </a:r>
            <a:endParaRPr lang="en-CA" b="1" dirty="0">
              <a:solidFill>
                <a:srgbClr val="4A66AC"/>
              </a:solidFill>
            </a:endParaRPr>
          </a:p>
        </p:txBody>
      </p:sp>
      <p:sp>
        <p:nvSpPr>
          <p:cNvPr id="69" name="Oval 68"/>
          <p:cNvSpPr/>
          <p:nvPr/>
        </p:nvSpPr>
        <p:spPr>
          <a:xfrm>
            <a:off x="6570258" y="5432098"/>
            <a:ext cx="99152" cy="231354"/>
          </a:xfrm>
          <a:prstGeom prst="ellipse">
            <a:avLst/>
          </a:prstGeom>
          <a:solidFill>
            <a:schemeClr val="tx1">
              <a:lumMod val="65000"/>
              <a:lumOff val="35000"/>
            </a:schemeClr>
          </a:solid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0" name="Straight Arrow Connector 69"/>
          <p:cNvCxnSpPr/>
          <p:nvPr/>
        </p:nvCxnSpPr>
        <p:spPr>
          <a:xfrm flipV="1">
            <a:off x="5067215" y="2338332"/>
            <a:ext cx="10318" cy="3118582"/>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rot="16200000">
            <a:off x="3401654" y="3764508"/>
            <a:ext cx="2964867" cy="369332"/>
          </a:xfrm>
          <a:prstGeom prst="rect">
            <a:avLst/>
          </a:prstGeom>
          <a:noFill/>
        </p:spPr>
        <p:txBody>
          <a:bodyPr wrap="square" rtlCol="0">
            <a:spAutoFit/>
          </a:bodyPr>
          <a:lstStyle/>
          <a:p>
            <a:r>
              <a:rPr lang="en-US" dirty="0"/>
              <a:t>Can  measure in the blood</a:t>
            </a:r>
            <a:endParaRPr lang="en-CA" dirty="0"/>
          </a:p>
        </p:txBody>
      </p:sp>
      <p:grpSp>
        <p:nvGrpSpPr>
          <p:cNvPr id="76" name="Group 75"/>
          <p:cNvGrpSpPr/>
          <p:nvPr/>
        </p:nvGrpSpPr>
        <p:grpSpPr>
          <a:xfrm>
            <a:off x="10746811" y="3424975"/>
            <a:ext cx="498939" cy="503417"/>
            <a:chOff x="3498506" y="1137232"/>
            <a:chExt cx="1494700" cy="1432497"/>
          </a:xfrm>
        </p:grpSpPr>
        <p:pic>
          <p:nvPicPr>
            <p:cNvPr id="77" name="Picture 76"/>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78" name="Picture 77"/>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79" name="Picture 78"/>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80" name="Picture 79"/>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86" name="Picture 85"/>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87" name="Picture 86"/>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88" name="Picture 87"/>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93" name="Freeform 92"/>
          <p:cNvSpPr/>
          <p:nvPr/>
        </p:nvSpPr>
        <p:spPr>
          <a:xfrm>
            <a:off x="5391040" y="1614652"/>
            <a:ext cx="6602363" cy="3891050"/>
          </a:xfrm>
          <a:custGeom>
            <a:avLst/>
            <a:gdLst>
              <a:gd name="connsiteX0" fmla="*/ 0 w 6633248"/>
              <a:gd name="connsiteY0" fmla="*/ 3891050 h 3891050"/>
              <a:gd name="connsiteX1" fmla="*/ 923731 w 6633248"/>
              <a:gd name="connsiteY1" fmla="*/ 690650 h 3891050"/>
              <a:gd name="connsiteX2" fmla="*/ 1362270 w 6633248"/>
              <a:gd name="connsiteY2" fmla="*/ 18846 h 3891050"/>
              <a:gd name="connsiteX3" fmla="*/ 1950098 w 6633248"/>
              <a:gd name="connsiteY3" fmla="*/ 1101197 h 3891050"/>
              <a:gd name="connsiteX4" fmla="*/ 2239347 w 6633248"/>
              <a:gd name="connsiteY4" fmla="*/ 1614381 h 3891050"/>
              <a:gd name="connsiteX5" fmla="*/ 6176865 w 6633248"/>
              <a:gd name="connsiteY5" fmla="*/ 1539736 h 3891050"/>
              <a:gd name="connsiteX6" fmla="*/ 6391470 w 6633248"/>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7746"/>
              <a:gd name="connsiteY0" fmla="*/ 3891050 h 3891050"/>
              <a:gd name="connsiteX1" fmla="*/ 923731 w 6607746"/>
              <a:gd name="connsiteY1" fmla="*/ 690650 h 3891050"/>
              <a:gd name="connsiteX2" fmla="*/ 1362270 w 6607746"/>
              <a:gd name="connsiteY2" fmla="*/ 18846 h 3891050"/>
              <a:gd name="connsiteX3" fmla="*/ 1950098 w 6607746"/>
              <a:gd name="connsiteY3" fmla="*/ 1101197 h 3891050"/>
              <a:gd name="connsiteX4" fmla="*/ 2649894 w 6607746"/>
              <a:gd name="connsiteY4" fmla="*/ 1642373 h 3891050"/>
              <a:gd name="connsiteX5" fmla="*/ 6176865 w 6607746"/>
              <a:gd name="connsiteY5" fmla="*/ 1539736 h 3891050"/>
              <a:gd name="connsiteX6" fmla="*/ 6391470 w 6607746"/>
              <a:gd name="connsiteY6" fmla="*/ 1549066 h 3891050"/>
              <a:gd name="connsiteX0" fmla="*/ 0 w 6602363"/>
              <a:gd name="connsiteY0" fmla="*/ 3891050 h 3891050"/>
              <a:gd name="connsiteX1" fmla="*/ 923731 w 6602363"/>
              <a:gd name="connsiteY1" fmla="*/ 690650 h 3891050"/>
              <a:gd name="connsiteX2" fmla="*/ 1362270 w 6602363"/>
              <a:gd name="connsiteY2" fmla="*/ 18846 h 3891050"/>
              <a:gd name="connsiteX3" fmla="*/ 1950098 w 6602363"/>
              <a:gd name="connsiteY3" fmla="*/ 1101197 h 3891050"/>
              <a:gd name="connsiteX4" fmla="*/ 2649894 w 6602363"/>
              <a:gd name="connsiteY4" fmla="*/ 1642373 h 3891050"/>
              <a:gd name="connsiteX5" fmla="*/ 6176865 w 6602363"/>
              <a:gd name="connsiteY5" fmla="*/ 1539736 h 3891050"/>
              <a:gd name="connsiteX6" fmla="*/ 6382139 w 6602363"/>
              <a:gd name="connsiteY6" fmla="*/ 1530404 h 3891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2363" h="3891050">
                <a:moveTo>
                  <a:pt x="0" y="3891050"/>
                </a:moveTo>
                <a:cubicBezTo>
                  <a:pt x="348343" y="2613533"/>
                  <a:pt x="696686" y="1336017"/>
                  <a:pt x="923731" y="690650"/>
                </a:cubicBezTo>
                <a:cubicBezTo>
                  <a:pt x="1150776" y="45283"/>
                  <a:pt x="1191209" y="-49578"/>
                  <a:pt x="1362270" y="18846"/>
                </a:cubicBezTo>
                <a:cubicBezTo>
                  <a:pt x="1533331" y="87270"/>
                  <a:pt x="1828800" y="923915"/>
                  <a:pt x="1950098" y="1101197"/>
                </a:cubicBezTo>
                <a:cubicBezTo>
                  <a:pt x="2071396" y="1278479"/>
                  <a:pt x="2057400" y="1615935"/>
                  <a:pt x="2649894" y="1642373"/>
                </a:cubicBezTo>
                <a:cubicBezTo>
                  <a:pt x="3242388" y="1668811"/>
                  <a:pt x="5554824" y="1558398"/>
                  <a:pt x="6176865" y="1539736"/>
                </a:cubicBezTo>
                <a:cubicBezTo>
                  <a:pt x="6798906" y="1521074"/>
                  <a:pt x="6620846" y="1520296"/>
                  <a:pt x="6382139" y="1530404"/>
                </a:cubicBezTo>
              </a:path>
            </a:pathLst>
          </a:cu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4" name="Freeform 93"/>
          <p:cNvSpPr/>
          <p:nvPr/>
        </p:nvSpPr>
        <p:spPr>
          <a:xfrm>
            <a:off x="6034656" y="3227477"/>
            <a:ext cx="1381128" cy="2327269"/>
          </a:xfrm>
          <a:custGeom>
            <a:avLst/>
            <a:gdLst>
              <a:gd name="connsiteX0" fmla="*/ 3591 w 1393852"/>
              <a:gd name="connsiteY0" fmla="*/ 2289280 h 2417888"/>
              <a:gd name="connsiteX1" fmla="*/ 59574 w 1393852"/>
              <a:gd name="connsiteY1" fmla="*/ 2233297 h 2417888"/>
              <a:gd name="connsiteX2" fmla="*/ 414138 w 1393852"/>
              <a:gd name="connsiteY2" fmla="*/ 516464 h 2417888"/>
              <a:gd name="connsiteX3" fmla="*/ 591419 w 1393852"/>
              <a:gd name="connsiteY3" fmla="*/ 143240 h 2417888"/>
              <a:gd name="connsiteX4" fmla="*/ 703387 w 1393852"/>
              <a:gd name="connsiteY4" fmla="*/ 31272 h 2417888"/>
              <a:gd name="connsiteX5" fmla="*/ 983305 w 1393852"/>
              <a:gd name="connsiteY5" fmla="*/ 675084 h 2417888"/>
              <a:gd name="connsiteX6" fmla="*/ 1319207 w 1393852"/>
              <a:gd name="connsiteY6" fmla="*/ 2167982 h 2417888"/>
              <a:gd name="connsiteX7" fmla="*/ 1393852 w 1393852"/>
              <a:gd name="connsiteY7" fmla="*/ 2270619 h 2417888"/>
              <a:gd name="connsiteX8" fmla="*/ 1393852 w 1393852"/>
              <a:gd name="connsiteY8" fmla="*/ 2270619 h 2417888"/>
              <a:gd name="connsiteX9" fmla="*/ 1393852 w 1393852"/>
              <a:gd name="connsiteY9" fmla="*/ 2279950 h 2417888"/>
              <a:gd name="connsiteX10" fmla="*/ 1393852 w 1393852"/>
              <a:gd name="connsiteY10" fmla="*/ 2279950 h 2417888"/>
              <a:gd name="connsiteX0" fmla="*/ 3591 w 1393852"/>
              <a:gd name="connsiteY0" fmla="*/ 2291465 h 2420073"/>
              <a:gd name="connsiteX1" fmla="*/ 59574 w 1393852"/>
              <a:gd name="connsiteY1" fmla="*/ 2235482 h 2420073"/>
              <a:gd name="connsiteX2" fmla="*/ 414138 w 1393852"/>
              <a:gd name="connsiteY2" fmla="*/ 518649 h 2420073"/>
              <a:gd name="connsiteX3" fmla="*/ 563427 w 1393852"/>
              <a:gd name="connsiteY3" fmla="*/ 136095 h 2420073"/>
              <a:gd name="connsiteX4" fmla="*/ 703387 w 1393852"/>
              <a:gd name="connsiteY4" fmla="*/ 33457 h 2420073"/>
              <a:gd name="connsiteX5" fmla="*/ 983305 w 1393852"/>
              <a:gd name="connsiteY5" fmla="*/ 677269 h 2420073"/>
              <a:gd name="connsiteX6" fmla="*/ 1319207 w 1393852"/>
              <a:gd name="connsiteY6" fmla="*/ 2170167 h 2420073"/>
              <a:gd name="connsiteX7" fmla="*/ 1393852 w 1393852"/>
              <a:gd name="connsiteY7" fmla="*/ 2272804 h 2420073"/>
              <a:gd name="connsiteX8" fmla="*/ 1393852 w 1393852"/>
              <a:gd name="connsiteY8" fmla="*/ 2272804 h 2420073"/>
              <a:gd name="connsiteX9" fmla="*/ 1393852 w 1393852"/>
              <a:gd name="connsiteY9" fmla="*/ 2282135 h 2420073"/>
              <a:gd name="connsiteX10" fmla="*/ 1393852 w 1393852"/>
              <a:gd name="connsiteY10" fmla="*/ 2282135 h 2420073"/>
              <a:gd name="connsiteX0" fmla="*/ 3591 w 1393852"/>
              <a:gd name="connsiteY0" fmla="*/ 2296325 h 2424933"/>
              <a:gd name="connsiteX1" fmla="*/ 59574 w 1393852"/>
              <a:gd name="connsiteY1" fmla="*/ 2240342 h 2424933"/>
              <a:gd name="connsiteX2" fmla="*/ 414138 w 1393852"/>
              <a:gd name="connsiteY2" fmla="*/ 523509 h 2424933"/>
              <a:gd name="connsiteX3" fmla="*/ 535435 w 1393852"/>
              <a:gd name="connsiteY3" fmla="*/ 122293 h 2424933"/>
              <a:gd name="connsiteX4" fmla="*/ 703387 w 1393852"/>
              <a:gd name="connsiteY4" fmla="*/ 38317 h 2424933"/>
              <a:gd name="connsiteX5" fmla="*/ 983305 w 1393852"/>
              <a:gd name="connsiteY5" fmla="*/ 682129 h 2424933"/>
              <a:gd name="connsiteX6" fmla="*/ 1319207 w 1393852"/>
              <a:gd name="connsiteY6" fmla="*/ 2175027 h 2424933"/>
              <a:gd name="connsiteX7" fmla="*/ 1393852 w 1393852"/>
              <a:gd name="connsiteY7" fmla="*/ 2277664 h 2424933"/>
              <a:gd name="connsiteX8" fmla="*/ 1393852 w 1393852"/>
              <a:gd name="connsiteY8" fmla="*/ 2277664 h 2424933"/>
              <a:gd name="connsiteX9" fmla="*/ 1393852 w 1393852"/>
              <a:gd name="connsiteY9" fmla="*/ 2286995 h 2424933"/>
              <a:gd name="connsiteX10" fmla="*/ 1393852 w 1393852"/>
              <a:gd name="connsiteY10" fmla="*/ 2286995 h 2424933"/>
              <a:gd name="connsiteX0" fmla="*/ 628 w 1390889"/>
              <a:gd name="connsiteY0" fmla="*/ 2296325 h 2346743"/>
              <a:gd name="connsiteX1" fmla="*/ 103264 w 1390889"/>
              <a:gd name="connsiteY1" fmla="*/ 2025738 h 2346743"/>
              <a:gd name="connsiteX2" fmla="*/ 411175 w 1390889"/>
              <a:gd name="connsiteY2" fmla="*/ 523509 h 2346743"/>
              <a:gd name="connsiteX3" fmla="*/ 532472 w 1390889"/>
              <a:gd name="connsiteY3" fmla="*/ 122293 h 2346743"/>
              <a:gd name="connsiteX4" fmla="*/ 700424 w 1390889"/>
              <a:gd name="connsiteY4" fmla="*/ 38317 h 2346743"/>
              <a:gd name="connsiteX5" fmla="*/ 980342 w 1390889"/>
              <a:gd name="connsiteY5" fmla="*/ 682129 h 2346743"/>
              <a:gd name="connsiteX6" fmla="*/ 1316244 w 1390889"/>
              <a:gd name="connsiteY6" fmla="*/ 2175027 h 2346743"/>
              <a:gd name="connsiteX7" fmla="*/ 1390889 w 1390889"/>
              <a:gd name="connsiteY7" fmla="*/ 2277664 h 2346743"/>
              <a:gd name="connsiteX8" fmla="*/ 1390889 w 1390889"/>
              <a:gd name="connsiteY8" fmla="*/ 2277664 h 2346743"/>
              <a:gd name="connsiteX9" fmla="*/ 1390889 w 1390889"/>
              <a:gd name="connsiteY9" fmla="*/ 2286995 h 2346743"/>
              <a:gd name="connsiteX10" fmla="*/ 1390889 w 1390889"/>
              <a:gd name="connsiteY10" fmla="*/ 2286995 h 2346743"/>
              <a:gd name="connsiteX0" fmla="*/ 1642 w 1354581"/>
              <a:gd name="connsiteY0" fmla="*/ 2175027 h 2327269"/>
              <a:gd name="connsiteX1" fmla="*/ 66956 w 1354581"/>
              <a:gd name="connsiteY1" fmla="*/ 2025738 h 2327269"/>
              <a:gd name="connsiteX2" fmla="*/ 374867 w 1354581"/>
              <a:gd name="connsiteY2" fmla="*/ 523509 h 2327269"/>
              <a:gd name="connsiteX3" fmla="*/ 496164 w 1354581"/>
              <a:gd name="connsiteY3" fmla="*/ 122293 h 2327269"/>
              <a:gd name="connsiteX4" fmla="*/ 664116 w 1354581"/>
              <a:gd name="connsiteY4" fmla="*/ 38317 h 2327269"/>
              <a:gd name="connsiteX5" fmla="*/ 944034 w 1354581"/>
              <a:gd name="connsiteY5" fmla="*/ 682129 h 2327269"/>
              <a:gd name="connsiteX6" fmla="*/ 1279936 w 1354581"/>
              <a:gd name="connsiteY6" fmla="*/ 2175027 h 2327269"/>
              <a:gd name="connsiteX7" fmla="*/ 1354581 w 1354581"/>
              <a:gd name="connsiteY7" fmla="*/ 2277664 h 2327269"/>
              <a:gd name="connsiteX8" fmla="*/ 1354581 w 1354581"/>
              <a:gd name="connsiteY8" fmla="*/ 2277664 h 2327269"/>
              <a:gd name="connsiteX9" fmla="*/ 1354581 w 1354581"/>
              <a:gd name="connsiteY9" fmla="*/ 2286995 h 2327269"/>
              <a:gd name="connsiteX10" fmla="*/ 1354581 w 1354581"/>
              <a:gd name="connsiteY10" fmla="*/ 2286995 h 2327269"/>
              <a:gd name="connsiteX0" fmla="*/ 932 w 1372159"/>
              <a:gd name="connsiteY0" fmla="*/ 2193315 h 2327269"/>
              <a:gd name="connsiteX1" fmla="*/ 84534 w 1372159"/>
              <a:gd name="connsiteY1" fmla="*/ 2025738 h 2327269"/>
              <a:gd name="connsiteX2" fmla="*/ 392445 w 1372159"/>
              <a:gd name="connsiteY2" fmla="*/ 523509 h 2327269"/>
              <a:gd name="connsiteX3" fmla="*/ 513742 w 1372159"/>
              <a:gd name="connsiteY3" fmla="*/ 122293 h 2327269"/>
              <a:gd name="connsiteX4" fmla="*/ 681694 w 1372159"/>
              <a:gd name="connsiteY4" fmla="*/ 38317 h 2327269"/>
              <a:gd name="connsiteX5" fmla="*/ 961612 w 1372159"/>
              <a:gd name="connsiteY5" fmla="*/ 682129 h 2327269"/>
              <a:gd name="connsiteX6" fmla="*/ 1297514 w 1372159"/>
              <a:gd name="connsiteY6" fmla="*/ 2175027 h 2327269"/>
              <a:gd name="connsiteX7" fmla="*/ 1372159 w 1372159"/>
              <a:gd name="connsiteY7" fmla="*/ 2277664 h 2327269"/>
              <a:gd name="connsiteX8" fmla="*/ 1372159 w 1372159"/>
              <a:gd name="connsiteY8" fmla="*/ 2277664 h 2327269"/>
              <a:gd name="connsiteX9" fmla="*/ 1372159 w 1372159"/>
              <a:gd name="connsiteY9" fmla="*/ 2286995 h 2327269"/>
              <a:gd name="connsiteX10" fmla="*/ 1372159 w 1372159"/>
              <a:gd name="connsiteY10" fmla="*/ 2286995 h 2327269"/>
              <a:gd name="connsiteX0" fmla="*/ 757 w 1381128"/>
              <a:gd name="connsiteY0" fmla="*/ 2239035 h 2327269"/>
              <a:gd name="connsiteX1" fmla="*/ 93503 w 1381128"/>
              <a:gd name="connsiteY1" fmla="*/ 2025738 h 2327269"/>
              <a:gd name="connsiteX2" fmla="*/ 401414 w 1381128"/>
              <a:gd name="connsiteY2" fmla="*/ 523509 h 2327269"/>
              <a:gd name="connsiteX3" fmla="*/ 522711 w 1381128"/>
              <a:gd name="connsiteY3" fmla="*/ 122293 h 2327269"/>
              <a:gd name="connsiteX4" fmla="*/ 690663 w 1381128"/>
              <a:gd name="connsiteY4" fmla="*/ 38317 h 2327269"/>
              <a:gd name="connsiteX5" fmla="*/ 970581 w 1381128"/>
              <a:gd name="connsiteY5" fmla="*/ 682129 h 2327269"/>
              <a:gd name="connsiteX6" fmla="*/ 1306483 w 1381128"/>
              <a:gd name="connsiteY6" fmla="*/ 2175027 h 2327269"/>
              <a:gd name="connsiteX7" fmla="*/ 1381128 w 1381128"/>
              <a:gd name="connsiteY7" fmla="*/ 2277664 h 2327269"/>
              <a:gd name="connsiteX8" fmla="*/ 1381128 w 1381128"/>
              <a:gd name="connsiteY8" fmla="*/ 2277664 h 2327269"/>
              <a:gd name="connsiteX9" fmla="*/ 1381128 w 1381128"/>
              <a:gd name="connsiteY9" fmla="*/ 2286995 h 2327269"/>
              <a:gd name="connsiteX10" fmla="*/ 1381128 w 1381128"/>
              <a:gd name="connsiteY10" fmla="*/ 2286995 h 2327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81128" h="2327269">
                <a:moveTo>
                  <a:pt x="757" y="2239035"/>
                </a:moveTo>
                <a:cubicBezTo>
                  <a:pt x="-5464" y="2358778"/>
                  <a:pt x="26727" y="2311659"/>
                  <a:pt x="93503" y="2025738"/>
                </a:cubicBezTo>
                <a:cubicBezTo>
                  <a:pt x="160279" y="1739817"/>
                  <a:pt x="329879" y="840750"/>
                  <a:pt x="401414" y="523509"/>
                </a:cubicBezTo>
                <a:cubicBezTo>
                  <a:pt x="472949" y="206268"/>
                  <a:pt x="474503" y="203158"/>
                  <a:pt x="522711" y="122293"/>
                </a:cubicBezTo>
                <a:cubicBezTo>
                  <a:pt x="570919" y="41428"/>
                  <a:pt x="616018" y="-54989"/>
                  <a:pt x="690663" y="38317"/>
                </a:cubicBezTo>
                <a:cubicBezTo>
                  <a:pt x="765308" y="131623"/>
                  <a:pt x="867944" y="326011"/>
                  <a:pt x="970581" y="682129"/>
                </a:cubicBezTo>
                <a:cubicBezTo>
                  <a:pt x="1073218" y="1038247"/>
                  <a:pt x="1238059" y="1909105"/>
                  <a:pt x="1306483" y="2175027"/>
                </a:cubicBezTo>
                <a:cubicBezTo>
                  <a:pt x="1374907" y="2440949"/>
                  <a:pt x="1381128" y="2277664"/>
                  <a:pt x="1381128" y="2277664"/>
                </a:cubicBezTo>
                <a:lnTo>
                  <a:pt x="1381128" y="2277664"/>
                </a:lnTo>
                <a:lnTo>
                  <a:pt x="1381128" y="2286995"/>
                </a:lnTo>
                <a:lnTo>
                  <a:pt x="1381128" y="2286995"/>
                </a:lnTo>
              </a:path>
            </a:pathLst>
          </a:cu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5" name="Freeform 94"/>
          <p:cNvSpPr/>
          <p:nvPr/>
        </p:nvSpPr>
        <p:spPr>
          <a:xfrm>
            <a:off x="6436070" y="2361099"/>
            <a:ext cx="5495730" cy="3144416"/>
          </a:xfrm>
          <a:custGeom>
            <a:avLst/>
            <a:gdLst>
              <a:gd name="connsiteX0" fmla="*/ 0 w 5495730"/>
              <a:gd name="connsiteY0" fmla="*/ 3144416 h 3144416"/>
              <a:gd name="connsiteX1" fmla="*/ 102636 w 5495730"/>
              <a:gd name="connsiteY1" fmla="*/ 3097763 h 3144416"/>
              <a:gd name="connsiteX2" fmla="*/ 223934 w 5495730"/>
              <a:gd name="connsiteY2" fmla="*/ 2957804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23934 w 5495730"/>
              <a:gd name="connsiteY2" fmla="*/ 2957804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89248 w 5495730"/>
              <a:gd name="connsiteY2" fmla="*/ 2752530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707502 w 5495730"/>
              <a:gd name="connsiteY9" fmla="*/ 2258008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 name="connsiteX0" fmla="*/ 0 w 5495730"/>
              <a:gd name="connsiteY0" fmla="*/ 3144416 h 3144416"/>
              <a:gd name="connsiteX1" fmla="*/ 130628 w 5495730"/>
              <a:gd name="connsiteY1" fmla="*/ 3023118 h 3144416"/>
              <a:gd name="connsiteX2" fmla="*/ 289248 w 5495730"/>
              <a:gd name="connsiteY2" fmla="*/ 2752530 h 3144416"/>
              <a:gd name="connsiteX3" fmla="*/ 783771 w 5495730"/>
              <a:gd name="connsiteY3" fmla="*/ 1567543 h 3144416"/>
              <a:gd name="connsiteX4" fmla="*/ 923730 w 5495730"/>
              <a:gd name="connsiteY4" fmla="*/ 1315616 h 3144416"/>
              <a:gd name="connsiteX5" fmla="*/ 1026367 w 5495730"/>
              <a:gd name="connsiteY5" fmla="*/ 1156996 h 3144416"/>
              <a:gd name="connsiteX6" fmla="*/ 1147665 w 5495730"/>
              <a:gd name="connsiteY6" fmla="*/ 1175657 h 3144416"/>
              <a:gd name="connsiteX7" fmla="*/ 1315616 w 5495730"/>
              <a:gd name="connsiteY7" fmla="*/ 1474237 h 3144416"/>
              <a:gd name="connsiteX8" fmla="*/ 1530220 w 5495730"/>
              <a:gd name="connsiteY8" fmla="*/ 2108718 h 3144416"/>
              <a:gd name="connsiteX9" fmla="*/ 1698172 w 5495730"/>
              <a:gd name="connsiteY9" fmla="*/ 2276669 h 3144416"/>
              <a:gd name="connsiteX10" fmla="*/ 1978090 w 5495730"/>
              <a:gd name="connsiteY10" fmla="*/ 2248678 h 3144416"/>
              <a:gd name="connsiteX11" fmla="*/ 3088432 w 5495730"/>
              <a:gd name="connsiteY11" fmla="*/ 1670180 h 3144416"/>
              <a:gd name="connsiteX12" fmla="*/ 5495730 w 5495730"/>
              <a:gd name="connsiteY12" fmla="*/ 0 h 3144416"/>
              <a:gd name="connsiteX13" fmla="*/ 5495730 w 5495730"/>
              <a:gd name="connsiteY13" fmla="*/ 0 h 31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495730" h="3144416">
                <a:moveTo>
                  <a:pt x="0" y="3144416"/>
                </a:moveTo>
                <a:cubicBezTo>
                  <a:pt x="32657" y="3136640"/>
                  <a:pt x="82420" y="3088432"/>
                  <a:pt x="130628" y="3023118"/>
                </a:cubicBezTo>
                <a:cubicBezTo>
                  <a:pt x="178836" y="2957804"/>
                  <a:pt x="180391" y="2995126"/>
                  <a:pt x="289248" y="2752530"/>
                </a:cubicBezTo>
                <a:cubicBezTo>
                  <a:pt x="398105" y="2509934"/>
                  <a:pt x="678024" y="1807029"/>
                  <a:pt x="783771" y="1567543"/>
                </a:cubicBezTo>
                <a:cubicBezTo>
                  <a:pt x="889518" y="1328057"/>
                  <a:pt x="883297" y="1384040"/>
                  <a:pt x="923730" y="1315616"/>
                </a:cubicBezTo>
                <a:cubicBezTo>
                  <a:pt x="964163" y="1247192"/>
                  <a:pt x="989045" y="1180322"/>
                  <a:pt x="1026367" y="1156996"/>
                </a:cubicBezTo>
                <a:cubicBezTo>
                  <a:pt x="1063689" y="1133670"/>
                  <a:pt x="1099457" y="1122784"/>
                  <a:pt x="1147665" y="1175657"/>
                </a:cubicBezTo>
                <a:cubicBezTo>
                  <a:pt x="1195873" y="1228530"/>
                  <a:pt x="1251857" y="1318727"/>
                  <a:pt x="1315616" y="1474237"/>
                </a:cubicBezTo>
                <a:cubicBezTo>
                  <a:pt x="1379375" y="1629747"/>
                  <a:pt x="1466461" y="1974979"/>
                  <a:pt x="1530220" y="2108718"/>
                </a:cubicBezTo>
                <a:cubicBezTo>
                  <a:pt x="1593979" y="2242457"/>
                  <a:pt x="1623527" y="2253342"/>
                  <a:pt x="1698172" y="2276669"/>
                </a:cubicBezTo>
                <a:cubicBezTo>
                  <a:pt x="1772817" y="2299996"/>
                  <a:pt x="1746380" y="2349760"/>
                  <a:pt x="1978090" y="2248678"/>
                </a:cubicBezTo>
                <a:cubicBezTo>
                  <a:pt x="2209800" y="2147596"/>
                  <a:pt x="2502159" y="2044960"/>
                  <a:pt x="3088432" y="1670180"/>
                </a:cubicBezTo>
                <a:cubicBezTo>
                  <a:pt x="3674705" y="1295400"/>
                  <a:pt x="5495730" y="0"/>
                  <a:pt x="5495730" y="0"/>
                </a:cubicBezTo>
                <a:lnTo>
                  <a:pt x="5495730" y="0"/>
                </a:lnTo>
              </a:path>
            </a:pathLst>
          </a:custGeom>
          <a:noFill/>
          <a:ln w="57150">
            <a:solidFill>
              <a:srgbClr val="E7941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5" name="Straight Arrow Connector 74"/>
          <p:cNvCxnSpPr/>
          <p:nvPr/>
        </p:nvCxnSpPr>
        <p:spPr>
          <a:xfrm>
            <a:off x="5055670" y="5519904"/>
            <a:ext cx="6657048" cy="37677"/>
          </a:xfrm>
          <a:prstGeom prst="straightConnector1">
            <a:avLst/>
          </a:prstGeom>
          <a:ln w="76200">
            <a:solidFill>
              <a:schemeClr val="tx1">
                <a:lumMod val="65000"/>
                <a:lumOff val="3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473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872195" y="978069"/>
            <a:ext cx="10111409" cy="1029994"/>
          </a:xfrm>
        </p:spPr>
        <p:txBody>
          <a:bodyPr>
            <a:normAutofit/>
          </a:bodyPr>
          <a:lstStyle/>
          <a:p>
            <a:r>
              <a:rPr lang="en-US" dirty="0"/>
              <a:t>Testing Limits</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891569" y="2740041"/>
            <a:ext cx="4248444" cy="2600056"/>
          </a:xfrm>
        </p:spPr>
        <p:txBody>
          <a:bodyPr>
            <a:normAutofit/>
          </a:bodyPr>
          <a:lstStyle/>
          <a:p>
            <a:pPr algn="ctr">
              <a:buClr>
                <a:srgbClr val="4A66AC"/>
              </a:buClr>
            </a:pPr>
            <a:r>
              <a:rPr lang="en-US" sz="2800" b="1" dirty="0">
                <a:solidFill>
                  <a:srgbClr val="4A66AC"/>
                </a:solidFill>
              </a:rPr>
              <a:t>Rapid Testing</a:t>
            </a:r>
            <a:endParaRPr lang="en-CA" sz="2800" b="1" dirty="0">
              <a:solidFill>
                <a:srgbClr val="4A66AC"/>
              </a:solidFill>
            </a:endParaRPr>
          </a:p>
          <a:p>
            <a:pPr algn="ctr">
              <a:buClr>
                <a:srgbClr val="4A66AC"/>
              </a:buClr>
            </a:pPr>
            <a:endParaRPr lang="en-CA" sz="1000" b="1" dirty="0">
              <a:solidFill>
                <a:srgbClr val="4A66AC"/>
              </a:solidFill>
            </a:endParaRPr>
          </a:p>
          <a:p>
            <a:pPr algn="ctr">
              <a:buClr>
                <a:srgbClr val="4A66AC"/>
              </a:buClr>
            </a:pPr>
            <a:endParaRPr lang="en-US" sz="2800" dirty="0"/>
          </a:p>
          <a:p>
            <a:pPr algn="ctr">
              <a:spcBef>
                <a:spcPts val="600"/>
              </a:spcBef>
              <a:spcAft>
                <a:spcPts val="600"/>
              </a:spcAft>
              <a:buClr>
                <a:srgbClr val="4A66AC"/>
              </a:buClr>
            </a:pPr>
            <a:r>
              <a:rPr lang="en-US" i="1" dirty="0"/>
              <a:t>Measures antibodies</a:t>
            </a:r>
          </a:p>
          <a:p>
            <a:pPr algn="ctr">
              <a:spcBef>
                <a:spcPts val="600"/>
              </a:spcBef>
              <a:spcAft>
                <a:spcPts val="600"/>
              </a:spcAft>
              <a:buClr>
                <a:srgbClr val="4A66AC"/>
              </a:buClr>
            </a:pPr>
            <a:r>
              <a:rPr lang="en-US" dirty="0"/>
              <a:t>Detects 70-80% of HIV infections during acute HIV </a:t>
            </a:r>
            <a:r>
              <a:rPr lang="en-US" dirty="0" smtClean="0"/>
              <a:t>infection</a:t>
            </a:r>
            <a:endParaRPr lang="en-US"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btitle 2">
            <a:extLst>
              <a:ext uri="{FF2B5EF4-FFF2-40B4-BE49-F238E27FC236}">
                <a16:creationId xmlns:a16="http://schemas.microsoft.com/office/drawing/2014/main" id="{AB05F0AF-C912-46D6-ACCD-F79290E8B6A8}"/>
              </a:ext>
            </a:extLst>
          </p:cNvPr>
          <p:cNvSpPr txBox="1">
            <a:spLocks/>
          </p:cNvSpPr>
          <p:nvPr/>
        </p:nvSpPr>
        <p:spPr>
          <a:xfrm>
            <a:off x="5611826" y="2680843"/>
            <a:ext cx="6342429" cy="3143885"/>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ctr">
              <a:buClr>
                <a:srgbClr val="4A66AC"/>
              </a:buClr>
            </a:pPr>
            <a:r>
              <a:rPr lang="en-US" sz="2800" b="1" dirty="0">
                <a:solidFill>
                  <a:srgbClr val="4A66AC"/>
                </a:solidFill>
              </a:rPr>
              <a:t>Standard HIV Testing in Ontario</a:t>
            </a:r>
            <a:endParaRPr lang="en-US" sz="2800" dirty="0"/>
          </a:p>
          <a:p>
            <a:pPr algn="ctr">
              <a:spcAft>
                <a:spcPts val="1800"/>
              </a:spcAft>
              <a:buClr>
                <a:srgbClr val="4A66AC"/>
              </a:buClr>
            </a:pPr>
            <a:endParaRPr lang="en-US" sz="4000" i="1" dirty="0"/>
          </a:p>
          <a:p>
            <a:pPr algn="ctr">
              <a:spcBef>
                <a:spcPts val="400"/>
              </a:spcBef>
              <a:spcAft>
                <a:spcPts val="400"/>
              </a:spcAft>
              <a:buClr>
                <a:srgbClr val="4A66AC"/>
              </a:buClr>
            </a:pPr>
            <a:r>
              <a:rPr lang="en-US" i="1" dirty="0"/>
              <a:t>Measures antibodies and p24; reactive or unclear results are confirmed with additional </a:t>
            </a:r>
            <a:r>
              <a:rPr lang="en-US" i="1" dirty="0" smtClean="0"/>
              <a:t>tests</a:t>
            </a:r>
            <a:endParaRPr lang="en-US" i="1" dirty="0"/>
          </a:p>
          <a:p>
            <a:pPr algn="ctr">
              <a:spcBef>
                <a:spcPts val="400"/>
              </a:spcBef>
              <a:spcAft>
                <a:spcPts val="400"/>
              </a:spcAft>
              <a:buClr>
                <a:srgbClr val="4A66AC"/>
              </a:buClr>
            </a:pPr>
            <a:r>
              <a:rPr lang="en-US" dirty="0"/>
              <a:t>Detects 80-90% of infections during acute HIV </a:t>
            </a:r>
            <a:r>
              <a:rPr lang="en-US" dirty="0" smtClean="0"/>
              <a:t>infection</a:t>
            </a:r>
            <a:endParaRPr lang="en-US" dirty="0"/>
          </a:p>
        </p:txBody>
      </p:sp>
      <p:sp>
        <p:nvSpPr>
          <p:cNvPr id="18" name="TextBox 17">
            <a:extLst>
              <a:ext uri="{FF2B5EF4-FFF2-40B4-BE49-F238E27FC236}">
                <a16:creationId xmlns:a16="http://schemas.microsoft.com/office/drawing/2014/main" id="{9AC22F2B-A8F5-46A0-A3A7-C35B977AA22C}"/>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pic>
        <p:nvPicPr>
          <p:cNvPr id="12" name="Picture 11"/>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881293" y="3198415"/>
            <a:ext cx="814329" cy="814329"/>
          </a:xfrm>
          <a:prstGeom prst="rect">
            <a:avLst/>
          </a:prstGeom>
        </p:spPr>
      </p:pic>
      <p:pic>
        <p:nvPicPr>
          <p:cNvPr id="14" name="Picture 13"/>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233728" y="3194782"/>
            <a:ext cx="814329" cy="814329"/>
          </a:xfrm>
          <a:prstGeom prst="rect">
            <a:avLst/>
          </a:prstGeom>
        </p:spPr>
      </p:pic>
      <p:pic>
        <p:nvPicPr>
          <p:cNvPr id="19" name="Picture 18"/>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64622" y="3165481"/>
            <a:ext cx="770258" cy="770258"/>
          </a:xfrm>
          <a:prstGeom prst="rect">
            <a:avLst/>
          </a:prstGeom>
        </p:spPr>
      </p:pic>
      <p:sp>
        <p:nvSpPr>
          <p:cNvPr id="4" name="TextBox 3"/>
          <p:cNvSpPr txBox="1"/>
          <p:nvPr/>
        </p:nvSpPr>
        <p:spPr>
          <a:xfrm>
            <a:off x="574418" y="2041427"/>
            <a:ext cx="11404222" cy="461665"/>
          </a:xfrm>
          <a:prstGeom prst="rect">
            <a:avLst/>
          </a:prstGeom>
          <a:noFill/>
          <a:ln w="28575">
            <a:solidFill>
              <a:srgbClr val="4A66AC"/>
            </a:solidFill>
          </a:ln>
        </p:spPr>
        <p:txBody>
          <a:bodyPr wrap="square" rtlCol="0">
            <a:spAutoFit/>
          </a:bodyPr>
          <a:lstStyle/>
          <a:p>
            <a:pPr>
              <a:buClr>
                <a:srgbClr val="4A66AC"/>
              </a:buClr>
            </a:pPr>
            <a:r>
              <a:rPr lang="en-US" sz="2400" dirty="0"/>
              <a:t>No routine test will detect HIV until the virus reaches the blood (1-2 weeks) after infection</a:t>
            </a:r>
            <a:endParaRPr lang="en-CA" sz="2400" dirty="0"/>
          </a:p>
        </p:txBody>
      </p:sp>
      <p:grpSp>
        <p:nvGrpSpPr>
          <p:cNvPr id="15" name="Group 14"/>
          <p:cNvGrpSpPr/>
          <p:nvPr/>
        </p:nvGrpSpPr>
        <p:grpSpPr>
          <a:xfrm>
            <a:off x="2112264" y="3191257"/>
            <a:ext cx="741224" cy="767908"/>
            <a:chOff x="3498506" y="1137232"/>
            <a:chExt cx="1494700" cy="1432497"/>
          </a:xfrm>
        </p:grpSpPr>
        <p:pic>
          <p:nvPicPr>
            <p:cNvPr id="16" name="Picture 1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17" name="Picture 16"/>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20" name="Picture 19"/>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1" name="Picture 20"/>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22" name="Picture 21"/>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23" name="Picture 22"/>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24" name="Picture 23"/>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grpSp>
        <p:nvGrpSpPr>
          <p:cNvPr id="25" name="Group 24"/>
          <p:cNvGrpSpPr/>
          <p:nvPr/>
        </p:nvGrpSpPr>
        <p:grpSpPr>
          <a:xfrm>
            <a:off x="7275576" y="3206497"/>
            <a:ext cx="741224" cy="767908"/>
            <a:chOff x="3498506" y="1137232"/>
            <a:chExt cx="1494700" cy="1432497"/>
          </a:xfrm>
        </p:grpSpPr>
        <p:pic>
          <p:nvPicPr>
            <p:cNvPr id="26" name="Picture 25"/>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16676619">
              <a:off x="3498506" y="1482465"/>
              <a:ext cx="651834" cy="651834"/>
            </a:xfrm>
            <a:prstGeom prst="rect">
              <a:avLst/>
            </a:prstGeom>
          </p:spPr>
        </p:pic>
        <p:pic>
          <p:nvPicPr>
            <p:cNvPr id="27" name="Picture 26"/>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898640" y="1520889"/>
              <a:ext cx="654699" cy="654699"/>
            </a:xfrm>
            <a:prstGeom prst="rect">
              <a:avLst/>
            </a:prstGeom>
          </p:spPr>
        </p:pic>
        <p:pic>
          <p:nvPicPr>
            <p:cNvPr id="28" name="Picture 27"/>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041710" y="1682620"/>
              <a:ext cx="379445" cy="379445"/>
            </a:xfrm>
            <a:prstGeom prst="rect">
              <a:avLst/>
            </a:prstGeom>
          </p:spPr>
        </p:pic>
        <p:pic>
          <p:nvPicPr>
            <p:cNvPr id="29" name="Picture 28"/>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rot="4834519">
              <a:off x="4341372" y="1494906"/>
              <a:ext cx="651834" cy="651834"/>
            </a:xfrm>
            <a:prstGeom prst="rect">
              <a:avLst/>
            </a:prstGeom>
          </p:spPr>
        </p:pic>
        <p:pic>
          <p:nvPicPr>
            <p:cNvPr id="30" name="Picture 29"/>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8333277">
              <a:off x="4176531" y="1917895"/>
              <a:ext cx="651834" cy="651834"/>
            </a:xfrm>
            <a:prstGeom prst="rect">
              <a:avLst/>
            </a:prstGeom>
          </p:spPr>
        </p:pic>
        <p:pic>
          <p:nvPicPr>
            <p:cNvPr id="31" name="Picture 30"/>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3918382" y="1137232"/>
              <a:ext cx="651834" cy="651834"/>
            </a:xfrm>
            <a:prstGeom prst="rect">
              <a:avLst/>
            </a:prstGeom>
          </p:spPr>
        </p:pic>
        <p:pic>
          <p:nvPicPr>
            <p:cNvPr id="32" name="Picture 31"/>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rot="12921658">
              <a:off x="3650905" y="1914783"/>
              <a:ext cx="651834" cy="651834"/>
            </a:xfrm>
            <a:prstGeom prst="rect">
              <a:avLst/>
            </a:prstGeom>
          </p:spPr>
        </p:pic>
      </p:grpSp>
      <p:sp>
        <p:nvSpPr>
          <p:cNvPr id="5" name="TextBox 4"/>
          <p:cNvSpPr txBox="1"/>
          <p:nvPr/>
        </p:nvSpPr>
        <p:spPr>
          <a:xfrm>
            <a:off x="1645920" y="5577840"/>
            <a:ext cx="8613648" cy="830997"/>
          </a:xfrm>
          <a:prstGeom prst="rect">
            <a:avLst/>
          </a:prstGeom>
          <a:noFill/>
        </p:spPr>
        <p:txBody>
          <a:bodyPr wrap="square" rtlCol="0">
            <a:spAutoFit/>
          </a:bodyPr>
          <a:lstStyle/>
          <a:p>
            <a:pPr algn="ctr"/>
            <a:r>
              <a:rPr lang="en-US" sz="2400" dirty="0" smtClean="0"/>
              <a:t>These tests are able to identify 95% of infections by six weeks (or more for the standard tests) and &gt;99.6% at three months</a:t>
            </a:r>
            <a:endParaRPr lang="en-CA" sz="2400" dirty="0"/>
          </a:p>
        </p:txBody>
      </p:sp>
    </p:spTree>
    <p:extLst>
      <p:ext uri="{BB962C8B-B14F-4D97-AF65-F5344CB8AC3E}">
        <p14:creationId xmlns:p14="http://schemas.microsoft.com/office/powerpoint/2010/main" val="321075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28468" y="1119783"/>
            <a:ext cx="7413674" cy="1029994"/>
          </a:xfrm>
        </p:spPr>
        <p:txBody>
          <a:bodyPr/>
          <a:lstStyle/>
          <a:p>
            <a:r>
              <a:rPr lang="en-US" dirty="0"/>
              <a:t>What is the Window Period?</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52779" y="4658582"/>
            <a:ext cx="10668155" cy="3020572"/>
          </a:xfrm>
        </p:spPr>
        <p:txBody>
          <a:bodyPr>
            <a:normAutofit/>
          </a:bodyPr>
          <a:lstStyle/>
          <a:p>
            <a:pPr marL="457200" indent="-457200">
              <a:spcAft>
                <a:spcPts val="1200"/>
              </a:spcAft>
              <a:buClr>
                <a:srgbClr val="4A66AC"/>
              </a:buClr>
              <a:buFont typeface="Wingdings" panose="05000000000000000000" pitchFamily="2" charset="2"/>
              <a:buChar char="v"/>
            </a:pPr>
            <a:r>
              <a:rPr lang="en-US" dirty="0"/>
              <a:t>As testing technology improves, more infections can be detected within the window period. </a:t>
            </a:r>
          </a:p>
          <a:p>
            <a:pPr marL="457200" indent="-457200">
              <a:spcAft>
                <a:spcPts val="1200"/>
              </a:spcAft>
              <a:buClr>
                <a:srgbClr val="4A66AC"/>
              </a:buClr>
              <a:buFont typeface="Wingdings" panose="05000000000000000000" pitchFamily="2" charset="2"/>
              <a:buChar char="v"/>
            </a:pPr>
            <a:r>
              <a:rPr lang="en-US" dirty="0"/>
              <a:t>The amount of virus in the body peaks during </a:t>
            </a:r>
            <a:r>
              <a:rPr lang="en-US" dirty="0" smtClean="0"/>
              <a:t>the window period, and particularly in the first six weeks. </a:t>
            </a:r>
            <a:r>
              <a:rPr lang="en-US" dirty="0"/>
              <a:t>A</a:t>
            </a:r>
            <a:r>
              <a:rPr lang="en-US" dirty="0" smtClean="0"/>
              <a:t> </a:t>
            </a:r>
            <a:r>
              <a:rPr lang="en-US" dirty="0"/>
              <a:t>person is more at risk of transmitting the virus to others </a:t>
            </a:r>
            <a:r>
              <a:rPr lang="en-US" dirty="0" smtClean="0"/>
              <a:t>during the window period, compared to later in infection.</a:t>
            </a:r>
            <a:endParaRPr lang="en-US" sz="2800" dirty="0"/>
          </a:p>
          <a:p>
            <a:pPr>
              <a:spcAft>
                <a:spcPts val="1800"/>
              </a:spcAft>
              <a:buClr>
                <a:srgbClr val="4A66AC"/>
              </a:buClr>
            </a:pPr>
            <a:endParaRPr lang="en-US" sz="28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Equals 3">
            <a:extLst>
              <a:ext uri="{FF2B5EF4-FFF2-40B4-BE49-F238E27FC236}">
                <a16:creationId xmlns:a16="http://schemas.microsoft.com/office/drawing/2014/main" id="{8DABE41B-871A-4580-9EAC-DFA5966A9A1A}"/>
              </a:ext>
            </a:extLst>
          </p:cNvPr>
          <p:cNvSpPr/>
          <p:nvPr/>
        </p:nvSpPr>
        <p:spPr>
          <a:xfrm>
            <a:off x="2449536" y="3086809"/>
            <a:ext cx="745587" cy="45016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8" name="Picture 7">
            <a:extLst>
              <a:ext uri="{FF2B5EF4-FFF2-40B4-BE49-F238E27FC236}">
                <a16:creationId xmlns:a16="http://schemas.microsoft.com/office/drawing/2014/main" id="{38BCA5E5-F45B-4C8D-AD3E-F4FB9C796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1850836"/>
            <a:ext cx="2754217" cy="2754217"/>
          </a:xfrm>
          <a:prstGeom prst="rect">
            <a:avLst/>
          </a:prstGeom>
        </p:spPr>
      </p:pic>
      <p:sp>
        <p:nvSpPr>
          <p:cNvPr id="13" name="TextBox 12">
            <a:extLst>
              <a:ext uri="{FF2B5EF4-FFF2-40B4-BE49-F238E27FC236}">
                <a16:creationId xmlns:a16="http://schemas.microsoft.com/office/drawing/2014/main" id="{0184D5BB-5BE9-4F3B-B862-A593CE8044B8}"/>
              </a:ext>
            </a:extLst>
          </p:cNvPr>
          <p:cNvSpPr txBox="1"/>
          <p:nvPr/>
        </p:nvSpPr>
        <p:spPr>
          <a:xfrm>
            <a:off x="3304857" y="2410054"/>
            <a:ext cx="4505535" cy="1815882"/>
          </a:xfrm>
          <a:prstGeom prst="rect">
            <a:avLst/>
          </a:prstGeom>
          <a:noFill/>
        </p:spPr>
        <p:txBody>
          <a:bodyPr wrap="square" rtlCol="0">
            <a:spAutoFit/>
          </a:bodyPr>
          <a:lstStyle/>
          <a:p>
            <a:pPr algn="ctr">
              <a:spcAft>
                <a:spcPts val="1800"/>
              </a:spcAft>
              <a:buClr>
                <a:srgbClr val="4A66AC"/>
              </a:buClr>
            </a:pPr>
            <a:r>
              <a:rPr lang="en-US" sz="2800" b="1" dirty="0">
                <a:solidFill>
                  <a:srgbClr val="4A66AC"/>
                </a:solidFill>
              </a:rPr>
              <a:t>The first part of the infection process when tests may not be able to detect </a:t>
            </a:r>
            <a:r>
              <a:rPr lang="en-US" sz="2800" b="1" u="sng" dirty="0">
                <a:solidFill>
                  <a:srgbClr val="4A66AC"/>
                </a:solidFill>
              </a:rPr>
              <a:t>all </a:t>
            </a:r>
            <a:r>
              <a:rPr lang="en-US" sz="2800" b="1" dirty="0">
                <a:solidFill>
                  <a:srgbClr val="4A66AC"/>
                </a:solidFill>
              </a:rPr>
              <a:t>infections </a:t>
            </a:r>
          </a:p>
        </p:txBody>
      </p:sp>
      <p:sp>
        <p:nvSpPr>
          <p:cNvPr id="14" name="TextBox 13">
            <a:extLst>
              <a:ext uri="{FF2B5EF4-FFF2-40B4-BE49-F238E27FC236}">
                <a16:creationId xmlns:a16="http://schemas.microsoft.com/office/drawing/2014/main" id="{7F547ED9-98D7-4E1A-B4F3-3700972F60E4}"/>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9" name="Equals 3">
            <a:extLst>
              <a:ext uri="{FF2B5EF4-FFF2-40B4-BE49-F238E27FC236}">
                <a16:creationId xmlns:a16="http://schemas.microsoft.com/office/drawing/2014/main" id="{8DABE41B-871A-4580-9EAC-DFA5966A9A1A}"/>
              </a:ext>
            </a:extLst>
          </p:cNvPr>
          <p:cNvSpPr/>
          <p:nvPr/>
        </p:nvSpPr>
        <p:spPr>
          <a:xfrm>
            <a:off x="7939718" y="3051674"/>
            <a:ext cx="745587" cy="43443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 name="Group 6"/>
          <p:cNvGrpSpPr/>
          <p:nvPr/>
        </p:nvGrpSpPr>
        <p:grpSpPr>
          <a:xfrm>
            <a:off x="9110949" y="1972021"/>
            <a:ext cx="2622015" cy="2688115"/>
            <a:chOff x="9100851" y="1828800"/>
            <a:chExt cx="2400759" cy="2400759"/>
          </a:xfrm>
        </p:grpSpPr>
        <p:pic>
          <p:nvPicPr>
            <p:cNvPr id="5" name="Picture 4"/>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100851" y="1828800"/>
              <a:ext cx="2400759" cy="2400759"/>
            </a:xfrm>
            <a:prstGeom prst="rect">
              <a:avLst/>
            </a:prstGeom>
          </p:spPr>
        </p:pic>
        <p:sp>
          <p:nvSpPr>
            <p:cNvPr id="6" name="Oval 5"/>
            <p:cNvSpPr/>
            <p:nvPr/>
          </p:nvSpPr>
          <p:spPr>
            <a:xfrm>
              <a:off x="10620260" y="3238959"/>
              <a:ext cx="760164" cy="760163"/>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
        <p:nvSpPr>
          <p:cNvPr id="10" name="TextBox 9"/>
          <p:cNvSpPr txBox="1"/>
          <p:nvPr/>
        </p:nvSpPr>
        <p:spPr>
          <a:xfrm>
            <a:off x="10708395" y="3569468"/>
            <a:ext cx="947450" cy="713400"/>
          </a:xfrm>
          <a:prstGeom prst="rect">
            <a:avLst/>
          </a:prstGeom>
          <a:noFill/>
        </p:spPr>
        <p:txBody>
          <a:bodyPr wrap="square" rtlCol="0">
            <a:spAutoFit/>
          </a:bodyPr>
          <a:lstStyle/>
          <a:p>
            <a:pPr algn="ctr">
              <a:lnSpc>
                <a:spcPct val="80000"/>
              </a:lnSpc>
            </a:pPr>
            <a:r>
              <a:rPr lang="en-US" sz="3200" b="1" dirty="0">
                <a:solidFill>
                  <a:srgbClr val="4A66AC"/>
                </a:solidFill>
              </a:rPr>
              <a:t>3</a:t>
            </a:r>
          </a:p>
          <a:p>
            <a:pPr algn="ctr">
              <a:lnSpc>
                <a:spcPct val="80000"/>
              </a:lnSpc>
            </a:pPr>
            <a:r>
              <a:rPr lang="en-US" b="1" dirty="0">
                <a:solidFill>
                  <a:srgbClr val="4A66AC"/>
                </a:solidFill>
              </a:rPr>
              <a:t>months</a:t>
            </a:r>
            <a:endParaRPr lang="en-CA" b="1" dirty="0">
              <a:solidFill>
                <a:srgbClr val="4A66AC"/>
              </a:solidFill>
            </a:endParaRPr>
          </a:p>
        </p:txBody>
      </p:sp>
    </p:spTree>
    <p:extLst>
      <p:ext uri="{BB962C8B-B14F-4D97-AF65-F5344CB8AC3E}">
        <p14:creationId xmlns:p14="http://schemas.microsoft.com/office/powerpoint/2010/main" val="3576288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648768" y="1076752"/>
            <a:ext cx="9857943" cy="1029994"/>
          </a:xfrm>
        </p:spPr>
        <p:txBody>
          <a:bodyPr>
            <a:normAutofit fontScale="90000"/>
          </a:bodyPr>
          <a:lstStyle/>
          <a:p>
            <a:r>
              <a:rPr lang="en-US" dirty="0"/>
              <a:t>Talking to Clients about the Window Period</a:t>
            </a:r>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745587" y="2207903"/>
            <a:ext cx="10133980" cy="1260670"/>
          </a:xfrm>
        </p:spPr>
        <p:txBody>
          <a:bodyPr>
            <a:noAutofit/>
          </a:bodyPr>
          <a:lstStyle/>
          <a:p>
            <a:pPr>
              <a:spcAft>
                <a:spcPts val="1800"/>
              </a:spcAft>
              <a:buClr>
                <a:srgbClr val="4A66AC"/>
              </a:buClr>
            </a:pPr>
            <a:r>
              <a:rPr lang="en-US" dirty="0" smtClean="0"/>
              <a:t>Point of care testing focuses on working with clients from at risk populations to identify new infections as soon as possible, and to encourage people with negative tests to protect themselves and others.</a:t>
            </a:r>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38BCA5E5-F45B-4C8D-AD3E-F4FB9C796E38}"/>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b="12706"/>
          <a:stretch/>
        </p:blipFill>
        <p:spPr>
          <a:xfrm>
            <a:off x="10237693" y="1526325"/>
            <a:ext cx="2250399" cy="1964446"/>
          </a:xfrm>
          <a:prstGeom prst="rect">
            <a:avLst/>
          </a:prstGeom>
        </p:spPr>
      </p:pic>
      <p:sp>
        <p:nvSpPr>
          <p:cNvPr id="10" name="Subtitle 2">
            <a:extLst>
              <a:ext uri="{FF2B5EF4-FFF2-40B4-BE49-F238E27FC236}">
                <a16:creationId xmlns:a16="http://schemas.microsoft.com/office/drawing/2014/main" id="{42094684-294A-43D8-A6A4-EDE8D3E25939}"/>
              </a:ext>
            </a:extLst>
          </p:cNvPr>
          <p:cNvSpPr txBox="1">
            <a:spLocks/>
          </p:cNvSpPr>
          <p:nvPr/>
        </p:nvSpPr>
        <p:spPr>
          <a:xfrm>
            <a:off x="863154" y="3376450"/>
            <a:ext cx="11328846" cy="2803800"/>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14350" indent="-514350">
              <a:spcBef>
                <a:spcPts val="600"/>
              </a:spcBef>
              <a:spcAft>
                <a:spcPts val="600"/>
              </a:spcAft>
              <a:buClr>
                <a:srgbClr val="4A66AC"/>
              </a:buClr>
              <a:buFont typeface="+mj-lt"/>
              <a:buAutoNum type="arabicPeriod"/>
            </a:pPr>
            <a:r>
              <a:rPr lang="en-US" dirty="0"/>
              <a:t>Not everyone is infected by a high-risk </a:t>
            </a:r>
            <a:r>
              <a:rPr lang="en-US" dirty="0" smtClean="0"/>
              <a:t>exposure. However, if </a:t>
            </a:r>
            <a:r>
              <a:rPr lang="en-US" dirty="0"/>
              <a:t>infection occurs, the levels of virus rise quickly </a:t>
            </a:r>
            <a:r>
              <a:rPr lang="en-US" dirty="0" smtClean="0"/>
              <a:t>in </a:t>
            </a:r>
            <a:r>
              <a:rPr lang="en-US" dirty="0"/>
              <a:t>the early </a:t>
            </a:r>
            <a:r>
              <a:rPr lang="en-US" dirty="0" smtClean="0"/>
              <a:t>stages. Advise abstinence, condoms </a:t>
            </a:r>
            <a:r>
              <a:rPr lang="en-US" dirty="0"/>
              <a:t>and harm reduction </a:t>
            </a:r>
            <a:r>
              <a:rPr lang="en-US" dirty="0" smtClean="0"/>
              <a:t>to </a:t>
            </a:r>
            <a:r>
              <a:rPr lang="en-US" dirty="0"/>
              <a:t>protect </a:t>
            </a:r>
            <a:r>
              <a:rPr lang="en-US" dirty="0" smtClean="0"/>
              <a:t>others while in the window period.</a:t>
            </a:r>
            <a:endParaRPr lang="en-US" dirty="0"/>
          </a:p>
          <a:p>
            <a:pPr marL="514350" indent="-514350">
              <a:spcBef>
                <a:spcPts val="600"/>
              </a:spcBef>
              <a:spcAft>
                <a:spcPts val="600"/>
              </a:spcAft>
              <a:buClr>
                <a:srgbClr val="4A66AC"/>
              </a:buClr>
              <a:buFont typeface="+mj-lt"/>
              <a:buAutoNum type="arabicPeriod"/>
            </a:pPr>
            <a:r>
              <a:rPr lang="en-US" dirty="0" smtClean="0"/>
              <a:t>Point-of-care testing </a:t>
            </a:r>
            <a:r>
              <a:rPr lang="en-US" dirty="0"/>
              <a:t>will identify most new infections earlier than three </a:t>
            </a:r>
            <a:r>
              <a:rPr lang="en-US" dirty="0" smtClean="0"/>
              <a:t>months, however standard laboratory testing is more likely to detect infection early. At three weeks (or any time while the client still has seroconversion symptoms), perform a rapid test if requested, but also advise the client to submit a sample for standard laboratory testing. </a:t>
            </a:r>
          </a:p>
          <a:p>
            <a:pPr marL="514350" indent="-514350">
              <a:buClr>
                <a:srgbClr val="4A66AC"/>
              </a:buClr>
              <a:buFont typeface="+mj-lt"/>
              <a:buAutoNum type="arabicPeriod" startAt="3"/>
            </a:pPr>
            <a:r>
              <a:rPr lang="en-US" dirty="0" smtClean="0"/>
              <a:t>Recommend at-risk clients </a:t>
            </a:r>
            <a:r>
              <a:rPr lang="en-US" dirty="0"/>
              <a:t>return for testing </a:t>
            </a:r>
            <a:r>
              <a:rPr lang="en-US" dirty="0" smtClean="0"/>
              <a:t>at </a:t>
            </a:r>
            <a:r>
              <a:rPr lang="en-US" sz="2800" b="1" dirty="0" smtClean="0">
                <a:solidFill>
                  <a:srgbClr val="4A66AC"/>
                </a:solidFill>
              </a:rPr>
              <a:t>3 </a:t>
            </a:r>
            <a:r>
              <a:rPr lang="en-US" sz="2800" b="1" dirty="0">
                <a:solidFill>
                  <a:srgbClr val="4A66AC"/>
                </a:solidFill>
              </a:rPr>
              <a:t>weeks – 6 weeks – 3 </a:t>
            </a:r>
            <a:r>
              <a:rPr lang="en-US" sz="2800" b="1" dirty="0" smtClean="0">
                <a:solidFill>
                  <a:srgbClr val="4A66AC"/>
                </a:solidFill>
              </a:rPr>
              <a:t>months</a:t>
            </a:r>
            <a:endParaRPr lang="en-US" dirty="0"/>
          </a:p>
        </p:txBody>
      </p:sp>
      <p:sp>
        <p:nvSpPr>
          <p:cNvPr id="15" name="TextBox 14">
            <a:extLst>
              <a:ext uri="{FF2B5EF4-FFF2-40B4-BE49-F238E27FC236}">
                <a16:creationId xmlns:a16="http://schemas.microsoft.com/office/drawing/2014/main" id="{DAA8F967-06C2-4FBE-B8DD-C5C4BCB4D565}"/>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Tree>
    <p:extLst>
      <p:ext uri="{BB962C8B-B14F-4D97-AF65-F5344CB8AC3E}">
        <p14:creationId xmlns:p14="http://schemas.microsoft.com/office/powerpoint/2010/main" val="1818708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14636-9D80-4715-BE49-B94F50E6C43C}"/>
              </a:ext>
            </a:extLst>
          </p:cNvPr>
          <p:cNvSpPr>
            <a:spLocks noGrp="1"/>
          </p:cNvSpPr>
          <p:nvPr>
            <p:ph type="ctrTitle"/>
          </p:nvPr>
        </p:nvSpPr>
        <p:spPr>
          <a:xfrm>
            <a:off x="914400" y="1221856"/>
            <a:ext cx="7413674" cy="1029994"/>
          </a:xfrm>
        </p:spPr>
        <p:txBody>
          <a:bodyPr/>
          <a:lstStyle/>
          <a:p>
            <a:r>
              <a:rPr lang="en-CA" dirty="0"/>
              <a:t>The 3-6-3 Testing schedule</a:t>
            </a:r>
            <a:endParaRPr lang="en-US" dirty="0"/>
          </a:p>
        </p:txBody>
      </p:sp>
      <p:sp>
        <p:nvSpPr>
          <p:cNvPr id="3" name="Subtitle 2">
            <a:extLst>
              <a:ext uri="{FF2B5EF4-FFF2-40B4-BE49-F238E27FC236}">
                <a16:creationId xmlns:a16="http://schemas.microsoft.com/office/drawing/2014/main" id="{8365A299-7067-41F3-96D1-6126C68ADEA1}"/>
              </a:ext>
            </a:extLst>
          </p:cNvPr>
          <p:cNvSpPr>
            <a:spLocks noGrp="1"/>
          </p:cNvSpPr>
          <p:nvPr>
            <p:ph type="subTitle" idx="1"/>
          </p:nvPr>
        </p:nvSpPr>
        <p:spPr>
          <a:xfrm>
            <a:off x="914400" y="2357461"/>
            <a:ext cx="10860258" cy="885802"/>
          </a:xfrm>
        </p:spPr>
        <p:txBody>
          <a:bodyPr>
            <a:normAutofit lnSpcReduction="10000"/>
          </a:bodyPr>
          <a:lstStyle/>
          <a:p>
            <a:pPr>
              <a:spcAft>
                <a:spcPts val="1800"/>
              </a:spcAft>
              <a:buClr>
                <a:srgbClr val="4A66AC"/>
              </a:buClr>
            </a:pPr>
            <a:r>
              <a:rPr lang="en-US" sz="2000" dirty="0"/>
              <a:t>For clients </a:t>
            </a:r>
            <a:r>
              <a:rPr lang="en-US" sz="2000" dirty="0" smtClean="0"/>
              <a:t>from at-risk populations who </a:t>
            </a:r>
            <a:r>
              <a:rPr lang="en-US" sz="2000" dirty="0"/>
              <a:t>have had a specific exposure to HIV (through sex or other blood contact), </a:t>
            </a:r>
            <a:r>
              <a:rPr lang="en-US" sz="2000" dirty="0" smtClean="0"/>
              <a:t>and where the counsellor’s assessment suggests significant risk.</a:t>
            </a:r>
            <a:r>
              <a:rPr lang="en-US" sz="2000" dirty="0" smtClean="0">
                <a:solidFill>
                  <a:srgbClr val="4A66AC"/>
                </a:solidFill>
              </a:rPr>
              <a:t>* </a:t>
            </a:r>
            <a:r>
              <a:rPr lang="en-US" sz="2000" dirty="0" smtClean="0"/>
              <a:t>This schedule offers the greatest likelihood of identifying HIV as soon as possible.</a:t>
            </a:r>
            <a:endParaRPr lang="en-US" sz="2000" dirty="0"/>
          </a:p>
        </p:txBody>
      </p:sp>
      <p:sp>
        <p:nvSpPr>
          <p:cNvPr id="11" name="Arrow: Pentagon 10">
            <a:extLst>
              <a:ext uri="{FF2B5EF4-FFF2-40B4-BE49-F238E27FC236}">
                <a16:creationId xmlns:a16="http://schemas.microsoft.com/office/drawing/2014/main" id="{B06204AF-4D11-4CA7-97CF-B7E0BCA9D797}"/>
              </a:ext>
            </a:extLst>
          </p:cNvPr>
          <p:cNvSpPr/>
          <p:nvPr/>
        </p:nvSpPr>
        <p:spPr>
          <a:xfrm>
            <a:off x="214506" y="180848"/>
            <a:ext cx="6199546" cy="70236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02A94EEB-F5E8-4F4D-84F1-9977129F6ADE}"/>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3342414" y="3150352"/>
            <a:ext cx="1110175" cy="1110175"/>
          </a:xfrm>
          <a:prstGeom prst="rect">
            <a:avLst/>
          </a:prstGeom>
        </p:spPr>
      </p:pic>
      <p:cxnSp>
        <p:nvCxnSpPr>
          <p:cNvPr id="10" name="Straight Connector 9">
            <a:extLst>
              <a:ext uri="{FF2B5EF4-FFF2-40B4-BE49-F238E27FC236}">
                <a16:creationId xmlns:a16="http://schemas.microsoft.com/office/drawing/2014/main" id="{FBFCD2E1-EA12-485F-9381-5DB00A216D0C}"/>
              </a:ext>
            </a:extLst>
          </p:cNvPr>
          <p:cNvCxnSpPr>
            <a:cxnSpLocks/>
          </p:cNvCxnSpPr>
          <p:nvPr/>
        </p:nvCxnSpPr>
        <p:spPr>
          <a:xfrm>
            <a:off x="1899138" y="3715098"/>
            <a:ext cx="1561514"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7AB9AD6-ACD7-4CDB-A3B9-E7EBF8DA4A19}"/>
              </a:ext>
            </a:extLst>
          </p:cNvPr>
          <p:cNvSpPr/>
          <p:nvPr/>
        </p:nvSpPr>
        <p:spPr>
          <a:xfrm>
            <a:off x="1294227" y="3374848"/>
            <a:ext cx="604911" cy="6611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E3065FD-07B9-4A6A-91CF-E37AD4A83B02}"/>
              </a:ext>
            </a:extLst>
          </p:cNvPr>
          <p:cNvSpPr txBox="1"/>
          <p:nvPr/>
        </p:nvSpPr>
        <p:spPr>
          <a:xfrm>
            <a:off x="-175276" y="3190679"/>
            <a:ext cx="1861202" cy="1015663"/>
          </a:xfrm>
          <a:prstGeom prst="rect">
            <a:avLst/>
          </a:prstGeom>
          <a:noFill/>
        </p:spPr>
        <p:txBody>
          <a:bodyPr wrap="square" rtlCol="0">
            <a:spAutoFit/>
          </a:bodyPr>
          <a:lstStyle/>
          <a:p>
            <a:pPr algn="ctr"/>
            <a:r>
              <a:rPr lang="en-US" sz="2000" b="1" dirty="0">
                <a:solidFill>
                  <a:srgbClr val="4A66AC"/>
                </a:solidFill>
              </a:rPr>
              <a:t>Date of possible exposure</a:t>
            </a:r>
          </a:p>
        </p:txBody>
      </p:sp>
      <p:sp>
        <p:nvSpPr>
          <p:cNvPr id="19" name="TextBox 18">
            <a:extLst>
              <a:ext uri="{FF2B5EF4-FFF2-40B4-BE49-F238E27FC236}">
                <a16:creationId xmlns:a16="http://schemas.microsoft.com/office/drawing/2014/main" id="{79906321-B073-4411-963B-3B5AD587C2DA}"/>
              </a:ext>
            </a:extLst>
          </p:cNvPr>
          <p:cNvSpPr txBox="1"/>
          <p:nvPr/>
        </p:nvSpPr>
        <p:spPr>
          <a:xfrm>
            <a:off x="2305040" y="4141797"/>
            <a:ext cx="3274648" cy="2062103"/>
          </a:xfrm>
          <a:prstGeom prst="rect">
            <a:avLst/>
          </a:prstGeom>
          <a:noFill/>
        </p:spPr>
        <p:txBody>
          <a:bodyPr wrap="square" rtlCol="0">
            <a:spAutoFit/>
          </a:bodyPr>
          <a:lstStyle/>
          <a:p>
            <a:pPr algn="ctr"/>
            <a:r>
              <a:rPr lang="en-US" sz="2400" b="1" dirty="0">
                <a:solidFill>
                  <a:srgbClr val="4A66AC"/>
                </a:solidFill>
              </a:rPr>
              <a:t>3 </a:t>
            </a:r>
            <a:r>
              <a:rPr lang="en-US" sz="2400" b="1" dirty="0" smtClean="0">
                <a:solidFill>
                  <a:srgbClr val="4A66AC"/>
                </a:solidFill>
              </a:rPr>
              <a:t>weeks</a:t>
            </a:r>
          </a:p>
          <a:p>
            <a:pPr algn="ctr"/>
            <a:endParaRPr lang="en-US" sz="2400" b="1" dirty="0">
              <a:solidFill>
                <a:srgbClr val="4A66AC"/>
              </a:solidFill>
            </a:endParaRPr>
          </a:p>
          <a:p>
            <a:pPr algn="ctr"/>
            <a:r>
              <a:rPr lang="en-US" sz="2000" dirty="0"/>
              <a:t>Many early infections can be </a:t>
            </a:r>
            <a:r>
              <a:rPr lang="en-US" sz="2000" dirty="0" smtClean="0"/>
              <a:t>detected; standard lab testing should be recommended to maximize detection.</a:t>
            </a:r>
            <a:endParaRPr lang="en-US" sz="2000" dirty="0"/>
          </a:p>
        </p:txBody>
      </p:sp>
      <p:pic>
        <p:nvPicPr>
          <p:cNvPr id="20" name="Picture 19">
            <a:extLst>
              <a:ext uri="{FF2B5EF4-FFF2-40B4-BE49-F238E27FC236}">
                <a16:creationId xmlns:a16="http://schemas.microsoft.com/office/drawing/2014/main" id="{4C7C3915-88B3-4C6F-870F-C11AF472332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6061320" y="3150352"/>
            <a:ext cx="1110175" cy="1110175"/>
          </a:xfrm>
          <a:prstGeom prst="rect">
            <a:avLst/>
          </a:prstGeom>
        </p:spPr>
      </p:pic>
      <p:cxnSp>
        <p:nvCxnSpPr>
          <p:cNvPr id="21" name="Straight Connector 20">
            <a:extLst>
              <a:ext uri="{FF2B5EF4-FFF2-40B4-BE49-F238E27FC236}">
                <a16:creationId xmlns:a16="http://schemas.microsoft.com/office/drawing/2014/main" id="{357D2525-CCD7-4DD2-8DD5-089650251864}"/>
              </a:ext>
            </a:extLst>
          </p:cNvPr>
          <p:cNvCxnSpPr>
            <a:cxnSpLocks/>
          </p:cNvCxnSpPr>
          <p:nvPr/>
        </p:nvCxnSpPr>
        <p:spPr>
          <a:xfrm>
            <a:off x="4206240" y="3715098"/>
            <a:ext cx="1988372" cy="4128"/>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FFF2BD-923F-4F92-A12E-0B4B2F439217}"/>
              </a:ext>
            </a:extLst>
          </p:cNvPr>
          <p:cNvSpPr txBox="1"/>
          <p:nvPr/>
        </p:nvSpPr>
        <p:spPr>
          <a:xfrm>
            <a:off x="5737410" y="4193480"/>
            <a:ext cx="2537013" cy="1754326"/>
          </a:xfrm>
          <a:prstGeom prst="rect">
            <a:avLst/>
          </a:prstGeom>
          <a:noFill/>
        </p:spPr>
        <p:txBody>
          <a:bodyPr wrap="square" rtlCol="0">
            <a:spAutoFit/>
          </a:bodyPr>
          <a:lstStyle/>
          <a:p>
            <a:pPr algn="ctr"/>
            <a:r>
              <a:rPr lang="en-US" sz="2400" b="1" dirty="0">
                <a:solidFill>
                  <a:srgbClr val="4A66AC"/>
                </a:solidFill>
              </a:rPr>
              <a:t>6 weeks </a:t>
            </a:r>
            <a:endParaRPr lang="en-US" sz="2400" b="1" dirty="0" smtClean="0">
              <a:solidFill>
                <a:srgbClr val="4A66AC"/>
              </a:solidFill>
            </a:endParaRPr>
          </a:p>
          <a:p>
            <a:pPr algn="ctr"/>
            <a:endParaRPr lang="en-US" sz="2400" b="1" dirty="0">
              <a:solidFill>
                <a:srgbClr val="4A66AC"/>
              </a:solidFill>
            </a:endParaRPr>
          </a:p>
          <a:p>
            <a:pPr algn="ctr"/>
            <a:r>
              <a:rPr lang="en-US" sz="2000" dirty="0"/>
              <a:t>95% </a:t>
            </a:r>
            <a:r>
              <a:rPr lang="en-US" sz="2000" dirty="0" smtClean="0"/>
              <a:t>of infections can be detected with the rapid test</a:t>
            </a:r>
            <a:endParaRPr lang="en-US" sz="2000" dirty="0"/>
          </a:p>
        </p:txBody>
      </p:sp>
      <p:pic>
        <p:nvPicPr>
          <p:cNvPr id="24" name="Picture 23">
            <a:extLst>
              <a:ext uri="{FF2B5EF4-FFF2-40B4-BE49-F238E27FC236}">
                <a16:creationId xmlns:a16="http://schemas.microsoft.com/office/drawing/2014/main" id="{B9E2B6DA-4154-4C95-9082-B91051686E4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167425" y="3141253"/>
            <a:ext cx="1110175" cy="1110175"/>
          </a:xfrm>
          <a:prstGeom prst="rect">
            <a:avLst/>
          </a:prstGeom>
        </p:spPr>
      </p:pic>
      <p:cxnSp>
        <p:nvCxnSpPr>
          <p:cNvPr id="25" name="Straight Connector 24">
            <a:extLst>
              <a:ext uri="{FF2B5EF4-FFF2-40B4-BE49-F238E27FC236}">
                <a16:creationId xmlns:a16="http://schemas.microsoft.com/office/drawing/2014/main" id="{FD489290-F468-448B-9935-551B1B85B715}"/>
              </a:ext>
            </a:extLst>
          </p:cNvPr>
          <p:cNvCxnSpPr>
            <a:cxnSpLocks/>
          </p:cNvCxnSpPr>
          <p:nvPr/>
        </p:nvCxnSpPr>
        <p:spPr>
          <a:xfrm flipV="1">
            <a:off x="6893858" y="3705439"/>
            <a:ext cx="3363144" cy="4823"/>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C3CEE645-6D6F-4015-BEE4-7E2FE0B85E1D}"/>
              </a:ext>
            </a:extLst>
          </p:cNvPr>
          <p:cNvSpPr txBox="1"/>
          <p:nvPr/>
        </p:nvSpPr>
        <p:spPr>
          <a:xfrm>
            <a:off x="9437600" y="4182151"/>
            <a:ext cx="2365764" cy="1846659"/>
          </a:xfrm>
          <a:prstGeom prst="rect">
            <a:avLst/>
          </a:prstGeom>
          <a:noFill/>
        </p:spPr>
        <p:txBody>
          <a:bodyPr wrap="square" rtlCol="0">
            <a:spAutoFit/>
          </a:bodyPr>
          <a:lstStyle/>
          <a:p>
            <a:pPr algn="ctr"/>
            <a:r>
              <a:rPr lang="en-US" sz="2400" b="1" dirty="0">
                <a:solidFill>
                  <a:srgbClr val="4A66AC"/>
                </a:solidFill>
              </a:rPr>
              <a:t>3 </a:t>
            </a:r>
            <a:r>
              <a:rPr lang="en-US" sz="2400" b="1" dirty="0" smtClean="0">
                <a:solidFill>
                  <a:srgbClr val="4A66AC"/>
                </a:solidFill>
              </a:rPr>
              <a:t>months</a:t>
            </a:r>
          </a:p>
          <a:p>
            <a:pPr algn="ctr"/>
            <a:endParaRPr lang="en-US" sz="2400" b="1" dirty="0">
              <a:solidFill>
                <a:srgbClr val="4A66AC"/>
              </a:solidFill>
            </a:endParaRPr>
          </a:p>
          <a:p>
            <a:pPr algn="ctr"/>
            <a:r>
              <a:rPr lang="en-US" sz="2200" dirty="0"/>
              <a:t>Over </a:t>
            </a:r>
            <a:r>
              <a:rPr lang="en-US" sz="2200" dirty="0" smtClean="0"/>
              <a:t>99.6% </a:t>
            </a:r>
            <a:r>
              <a:rPr lang="en-US" sz="2200" dirty="0"/>
              <a:t>of people with HIV test positive</a:t>
            </a:r>
          </a:p>
        </p:txBody>
      </p:sp>
      <p:sp>
        <p:nvSpPr>
          <p:cNvPr id="31" name="TextBox 30">
            <a:extLst>
              <a:ext uri="{FF2B5EF4-FFF2-40B4-BE49-F238E27FC236}">
                <a16:creationId xmlns:a16="http://schemas.microsoft.com/office/drawing/2014/main" id="{F77C3538-3A6F-4E55-9E23-245E3CF83139}"/>
              </a:ext>
            </a:extLst>
          </p:cNvPr>
          <p:cNvSpPr txBox="1"/>
          <p:nvPr/>
        </p:nvSpPr>
        <p:spPr>
          <a:xfrm>
            <a:off x="632852" y="6211669"/>
            <a:ext cx="11089341" cy="646331"/>
          </a:xfrm>
          <a:prstGeom prst="rect">
            <a:avLst/>
          </a:prstGeom>
          <a:noFill/>
        </p:spPr>
        <p:txBody>
          <a:bodyPr wrap="square" rtlCol="0">
            <a:spAutoFit/>
          </a:bodyPr>
          <a:lstStyle/>
          <a:p>
            <a:r>
              <a:rPr lang="en-US" dirty="0" smtClean="0"/>
              <a:t>If the counsellor deems the risk of HIV infection is modest, it is appropriate to offer an initial test with follow-up testing 3 months after the incident of concern to the client. </a:t>
            </a:r>
            <a:endParaRPr lang="en-US" sz="2000" dirty="0"/>
          </a:p>
        </p:txBody>
      </p:sp>
      <p:sp>
        <p:nvSpPr>
          <p:cNvPr id="32" name="TextBox 31">
            <a:extLst>
              <a:ext uri="{FF2B5EF4-FFF2-40B4-BE49-F238E27FC236}">
                <a16:creationId xmlns:a16="http://schemas.microsoft.com/office/drawing/2014/main" id="{EEED83F1-C8DD-4EDD-8519-8363B3BEB7D3}"/>
              </a:ext>
            </a:extLst>
          </p:cNvPr>
          <p:cNvSpPr txBox="1"/>
          <p:nvPr/>
        </p:nvSpPr>
        <p:spPr>
          <a:xfrm>
            <a:off x="214507" y="331976"/>
            <a:ext cx="5563441" cy="400110"/>
          </a:xfrm>
          <a:prstGeom prst="rect">
            <a:avLst/>
          </a:prstGeom>
          <a:noFill/>
        </p:spPr>
        <p:txBody>
          <a:bodyPr wrap="square" rtlCol="0">
            <a:spAutoFit/>
          </a:bodyPr>
          <a:lstStyle/>
          <a:p>
            <a:r>
              <a:rPr lang="en-US" sz="2000" b="1" dirty="0">
                <a:solidFill>
                  <a:schemeClr val="bg1"/>
                </a:solidFill>
              </a:rPr>
              <a:t>MODULE: The Science and Practice of HIV Testing </a:t>
            </a:r>
          </a:p>
        </p:txBody>
      </p:sp>
      <p:sp>
        <p:nvSpPr>
          <p:cNvPr id="4" name="TextBox 3"/>
          <p:cNvSpPr txBox="1"/>
          <p:nvPr/>
        </p:nvSpPr>
        <p:spPr>
          <a:xfrm>
            <a:off x="400050" y="6115050"/>
            <a:ext cx="442633" cy="584775"/>
          </a:xfrm>
          <a:prstGeom prst="rect">
            <a:avLst/>
          </a:prstGeom>
          <a:noFill/>
        </p:spPr>
        <p:txBody>
          <a:bodyPr wrap="square" rtlCol="0">
            <a:spAutoFit/>
          </a:bodyPr>
          <a:lstStyle/>
          <a:p>
            <a:r>
              <a:rPr lang="en-US" sz="3200" dirty="0">
                <a:solidFill>
                  <a:srgbClr val="4A66AC"/>
                </a:solidFill>
              </a:rPr>
              <a:t>*</a:t>
            </a:r>
            <a:endParaRPr lang="en-CA" sz="3200" dirty="0"/>
          </a:p>
        </p:txBody>
      </p:sp>
      <p:sp>
        <p:nvSpPr>
          <p:cNvPr id="5" name="TextBox 4"/>
          <p:cNvSpPr txBox="1"/>
          <p:nvPr/>
        </p:nvSpPr>
        <p:spPr>
          <a:xfrm>
            <a:off x="457199" y="4557713"/>
            <a:ext cx="10987087" cy="369332"/>
          </a:xfrm>
          <a:prstGeom prst="rect">
            <a:avLst/>
          </a:prstGeom>
          <a:solidFill>
            <a:schemeClr val="accent2">
              <a:lumMod val="20000"/>
              <a:lumOff val="80000"/>
            </a:schemeClr>
          </a:solidFill>
        </p:spPr>
        <p:txBody>
          <a:bodyPr wrap="square" rtlCol="0">
            <a:spAutoFit/>
          </a:bodyPr>
          <a:lstStyle/>
          <a:p>
            <a:r>
              <a:rPr lang="en-US" b="1" dirty="0" smtClean="0"/>
              <a:t>RECOMMEND:                     POC + STANDARD TESTING                 POC TESTING                                            POC TESTING</a:t>
            </a:r>
            <a:endParaRPr lang="en-CA" b="1" dirty="0"/>
          </a:p>
        </p:txBody>
      </p:sp>
    </p:spTree>
    <p:extLst>
      <p:ext uri="{BB962C8B-B14F-4D97-AF65-F5344CB8AC3E}">
        <p14:creationId xmlns:p14="http://schemas.microsoft.com/office/powerpoint/2010/main" val="3872236180"/>
      </p:ext>
    </p:extLst>
  </p:cSld>
  <p:clrMapOvr>
    <a:masterClrMapping/>
  </p:clrMapOvr>
</p:sld>
</file>

<file path=ppt/theme/theme1.xml><?xml version="1.0" encoding="utf-8"?>
<a:theme xmlns:a="http://schemas.openxmlformats.org/drawingml/2006/main" name="Office The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4933</TotalTime>
  <Words>2719</Words>
  <Application>Microsoft Office PowerPoint</Application>
  <PresentationFormat>Widescreen</PresentationFormat>
  <Paragraphs>184</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Harrington</vt:lpstr>
      <vt:lpstr>Wingdings</vt:lpstr>
      <vt:lpstr>Office Theme</vt:lpstr>
      <vt:lpstr>After completing this unit you will:</vt:lpstr>
      <vt:lpstr>What is a Screening Test?</vt:lpstr>
      <vt:lpstr>HIV Testing in Ontario</vt:lpstr>
      <vt:lpstr>The Things HIV Tests Can Measure</vt:lpstr>
      <vt:lpstr>HIV Infection Timeline</vt:lpstr>
      <vt:lpstr>Testing Limits</vt:lpstr>
      <vt:lpstr>What is the Window Period?</vt:lpstr>
      <vt:lpstr>Talking to Clients about the Window Period</vt:lpstr>
      <vt:lpstr>The 3-6-3 Testing schedule</vt:lpstr>
      <vt:lpstr>PEP and the Window Period</vt:lpstr>
      <vt:lpstr>PrEP and the Window Period</vt:lpstr>
      <vt:lpstr>Interpreting Test Results – Rapid POC Screening</vt:lpstr>
      <vt:lpstr>Interpreting Test Results – Standard Lab Test</vt:lpstr>
      <vt:lpstr>What does an “inconclusive” result mean?</vt:lpstr>
      <vt:lpstr>Can the test be wrong (false positive/reactive)?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Lori Lyons</dc:creator>
  <cp:lastModifiedBy>Lori Lyons</cp:lastModifiedBy>
  <cp:revision>197</cp:revision>
  <dcterms:created xsi:type="dcterms:W3CDTF">2018-11-08T12:57:55Z</dcterms:created>
  <dcterms:modified xsi:type="dcterms:W3CDTF">2019-11-25T21:04:46Z</dcterms:modified>
</cp:coreProperties>
</file>