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5"/>
  </p:notesMasterIdLst>
  <p:sldIdLst>
    <p:sldId id="270" r:id="rId3"/>
    <p:sldId id="271" r:id="rId4"/>
    <p:sldId id="272" r:id="rId5"/>
    <p:sldId id="274" r:id="rId6"/>
    <p:sldId id="275" r:id="rId7"/>
    <p:sldId id="273" r:id="rId8"/>
    <p:sldId id="282" r:id="rId9"/>
    <p:sldId id="276" r:id="rId10"/>
    <p:sldId id="279" r:id="rId11"/>
    <p:sldId id="280" r:id="rId12"/>
    <p:sldId id="281" r:id="rId13"/>
    <p:sldId id="283"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A66AC"/>
    <a:srgbClr val="70C041"/>
    <a:srgbClr val="EC5D57"/>
    <a:srgbClr val="E79419"/>
    <a:srgbClr val="00B050"/>
    <a:srgbClr val="60299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65634" autoAdjust="0"/>
  </p:normalViewPr>
  <p:slideViewPr>
    <p:cSldViewPr snapToGrid="0">
      <p:cViewPr varScale="1">
        <p:scale>
          <a:sx n="72" d="100"/>
          <a:sy n="72" d="100"/>
        </p:scale>
        <p:origin x="1992" y="60"/>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DF42FA-B6B1-4B0D-B6DC-B17925A33153}" type="datetimeFigureOut">
              <a:rPr lang="en-CA" smtClean="0"/>
              <a:t>2019-11-25</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C6A24C-4900-42E0-9CB0-7ED7336092BF}" type="slidenum">
              <a:rPr lang="en-CA" smtClean="0"/>
              <a:t>‹#›</a:t>
            </a:fld>
            <a:endParaRPr lang="en-CA"/>
          </a:p>
        </p:txBody>
      </p:sp>
    </p:spTree>
    <p:extLst>
      <p:ext uri="{BB962C8B-B14F-4D97-AF65-F5344CB8AC3E}">
        <p14:creationId xmlns:p14="http://schemas.microsoft.com/office/powerpoint/2010/main" val="35262009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smtClean="0">
                <a:solidFill>
                  <a:schemeClr val="tx1"/>
                </a:solidFill>
                <a:effectLst/>
                <a:latin typeface="+mn-lt"/>
                <a:ea typeface="+mn-ea"/>
                <a:cs typeface="+mn-cs"/>
              </a:rPr>
              <a:t>Review the learning objectives with the group</a:t>
            </a:r>
            <a:endParaRPr lang="en-CA" dirty="0"/>
          </a:p>
        </p:txBody>
      </p:sp>
      <p:sp>
        <p:nvSpPr>
          <p:cNvPr id="4" name="Slide Number Placeholder 3"/>
          <p:cNvSpPr>
            <a:spLocks noGrp="1"/>
          </p:cNvSpPr>
          <p:nvPr>
            <p:ph type="sldNum" sz="quarter" idx="10"/>
          </p:nvPr>
        </p:nvSpPr>
        <p:spPr/>
        <p:txBody>
          <a:bodyPr/>
          <a:lstStyle/>
          <a:p>
            <a:fld id="{58C6A24C-4900-42E0-9CB0-7ED7336092BF}" type="slidenum">
              <a:rPr lang="en-CA" smtClean="0"/>
              <a:t>1</a:t>
            </a:fld>
            <a:endParaRPr lang="en-CA"/>
          </a:p>
        </p:txBody>
      </p:sp>
    </p:spTree>
    <p:extLst>
      <p:ext uri="{BB962C8B-B14F-4D97-AF65-F5344CB8AC3E}">
        <p14:creationId xmlns:p14="http://schemas.microsoft.com/office/powerpoint/2010/main" val="14150749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smtClean="0">
                <a:solidFill>
                  <a:schemeClr val="tx1"/>
                </a:solidFill>
                <a:effectLst/>
                <a:latin typeface="+mn-lt"/>
                <a:ea typeface="+mn-ea"/>
                <a:cs typeface="+mn-cs"/>
              </a:rPr>
              <a:t>Demonstrate how to use the pipette</a:t>
            </a:r>
            <a:endParaRPr lang="en-CA" dirty="0"/>
          </a:p>
        </p:txBody>
      </p:sp>
      <p:sp>
        <p:nvSpPr>
          <p:cNvPr id="4" name="Slide Number Placeholder 3"/>
          <p:cNvSpPr>
            <a:spLocks noGrp="1"/>
          </p:cNvSpPr>
          <p:nvPr>
            <p:ph type="sldNum" sz="quarter" idx="10"/>
          </p:nvPr>
        </p:nvSpPr>
        <p:spPr/>
        <p:txBody>
          <a:bodyPr/>
          <a:lstStyle/>
          <a:p>
            <a:fld id="{58C6A24C-4900-42E0-9CB0-7ED7336092BF}" type="slidenum">
              <a:rPr lang="en-CA" smtClean="0"/>
              <a:t>10</a:t>
            </a:fld>
            <a:endParaRPr lang="en-CA"/>
          </a:p>
        </p:txBody>
      </p:sp>
    </p:spTree>
    <p:extLst>
      <p:ext uri="{BB962C8B-B14F-4D97-AF65-F5344CB8AC3E}">
        <p14:creationId xmlns:p14="http://schemas.microsoft.com/office/powerpoint/2010/main" val="34845005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CA" sz="1200" kern="1200" dirty="0" smtClean="0">
                <a:solidFill>
                  <a:schemeClr val="tx1"/>
                </a:solidFill>
                <a:effectLst/>
                <a:latin typeface="+mn-lt"/>
                <a:ea typeface="+mn-ea"/>
                <a:cs typeface="+mn-cs"/>
              </a:rPr>
              <a:t>- Suggest gently inverting vial 1 again just before the pour if the tester has moved to another room</a:t>
            </a:r>
          </a:p>
          <a:p>
            <a:pPr lvl="0"/>
            <a:r>
              <a:rPr lang="en-CA" sz="1200" kern="1200" dirty="0" smtClean="0">
                <a:solidFill>
                  <a:schemeClr val="tx1"/>
                </a:solidFill>
                <a:effectLst/>
                <a:latin typeface="+mn-lt"/>
                <a:ea typeface="+mn-ea"/>
                <a:cs typeface="+mn-cs"/>
              </a:rPr>
              <a:t>- Emphasize that the tester does not have to time anything; just wait for one solution to be absorbed and then add the next</a:t>
            </a:r>
          </a:p>
          <a:p>
            <a:r>
              <a:rPr lang="en-CA" sz="1200" kern="1200" dirty="0" smtClean="0">
                <a:solidFill>
                  <a:schemeClr val="tx1"/>
                </a:solidFill>
                <a:effectLst/>
                <a:latin typeface="+mn-lt"/>
                <a:ea typeface="+mn-ea"/>
                <a:cs typeface="+mn-cs"/>
              </a:rPr>
              <a:t>- This step-wise process may also help people understand how the test works</a:t>
            </a:r>
            <a:endParaRPr lang="en-CA" dirty="0"/>
          </a:p>
        </p:txBody>
      </p:sp>
      <p:sp>
        <p:nvSpPr>
          <p:cNvPr id="4" name="Slide Number Placeholder 3"/>
          <p:cNvSpPr>
            <a:spLocks noGrp="1"/>
          </p:cNvSpPr>
          <p:nvPr>
            <p:ph type="sldNum" sz="quarter" idx="10"/>
          </p:nvPr>
        </p:nvSpPr>
        <p:spPr/>
        <p:txBody>
          <a:bodyPr/>
          <a:lstStyle/>
          <a:p>
            <a:fld id="{58C6A24C-4900-42E0-9CB0-7ED7336092BF}" type="slidenum">
              <a:rPr lang="en-CA" smtClean="0"/>
              <a:t>11</a:t>
            </a:fld>
            <a:endParaRPr lang="en-CA"/>
          </a:p>
        </p:txBody>
      </p:sp>
    </p:spTree>
    <p:extLst>
      <p:ext uri="{BB962C8B-B14F-4D97-AF65-F5344CB8AC3E}">
        <p14:creationId xmlns:p14="http://schemas.microsoft.com/office/powerpoint/2010/main" val="15749999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CA" sz="1200" kern="1200" dirty="0" smtClean="0">
                <a:solidFill>
                  <a:schemeClr val="tx1"/>
                </a:solidFill>
                <a:effectLst/>
                <a:latin typeface="+mn-lt"/>
                <a:ea typeface="+mn-ea"/>
                <a:cs typeface="+mn-cs"/>
              </a:rPr>
              <a:t>- Emphasize that a visible test dot, no matter how faint or indistinct should be interpreted as reactive. In Ontario, we do not use the term indeterminate. We err on the side of caution, and have any possible positive test confirmed with standard testing)</a:t>
            </a:r>
          </a:p>
          <a:p>
            <a:r>
              <a:rPr lang="en-CA" sz="1200" kern="1200" dirty="0" smtClean="0">
                <a:solidFill>
                  <a:schemeClr val="tx1"/>
                </a:solidFill>
                <a:effectLst/>
                <a:latin typeface="+mn-lt"/>
                <a:ea typeface="+mn-ea"/>
                <a:cs typeface="+mn-cs"/>
              </a:rPr>
              <a:t>- Highlight and show reference sheet in take home materials (even if other participant materials are available electronically, a printed version of this tool should be available to trainees) </a:t>
            </a:r>
            <a:endParaRPr lang="en-CA" dirty="0"/>
          </a:p>
        </p:txBody>
      </p:sp>
      <p:sp>
        <p:nvSpPr>
          <p:cNvPr id="4" name="Slide Number Placeholder 3"/>
          <p:cNvSpPr>
            <a:spLocks noGrp="1"/>
          </p:cNvSpPr>
          <p:nvPr>
            <p:ph type="sldNum" sz="quarter" idx="10"/>
          </p:nvPr>
        </p:nvSpPr>
        <p:spPr/>
        <p:txBody>
          <a:bodyPr/>
          <a:lstStyle/>
          <a:p>
            <a:fld id="{58C6A24C-4900-42E0-9CB0-7ED7336092BF}" type="slidenum">
              <a:rPr lang="en-CA" smtClean="0"/>
              <a:t>12</a:t>
            </a:fld>
            <a:endParaRPr lang="en-CA"/>
          </a:p>
        </p:txBody>
      </p:sp>
    </p:spTree>
    <p:extLst>
      <p:ext uri="{BB962C8B-B14F-4D97-AF65-F5344CB8AC3E}">
        <p14:creationId xmlns:p14="http://schemas.microsoft.com/office/powerpoint/2010/main" val="34494579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CA" sz="1200" kern="1200" dirty="0" smtClean="0">
                <a:solidFill>
                  <a:schemeClr val="tx1"/>
                </a:solidFill>
                <a:effectLst/>
                <a:latin typeface="+mn-lt"/>
                <a:ea typeface="+mn-ea"/>
                <a:cs typeface="+mn-cs"/>
              </a:rPr>
              <a:t>- Introduce the test and review why rapid testing is a valuable part of the Ontario HIV Testing program</a:t>
            </a:r>
          </a:p>
          <a:p>
            <a:r>
              <a:rPr lang="en-CA" sz="1200" kern="1200" dirty="0" smtClean="0">
                <a:solidFill>
                  <a:schemeClr val="tx1"/>
                </a:solidFill>
                <a:effectLst/>
                <a:latin typeface="+mn-lt"/>
                <a:ea typeface="+mn-ea"/>
                <a:cs typeface="+mn-cs"/>
              </a:rPr>
              <a:t>- Emphasize that the ability to test outside a lab does not equal lesser standards around quality control and record keeping </a:t>
            </a:r>
            <a:endParaRPr lang="en-CA" dirty="0"/>
          </a:p>
        </p:txBody>
      </p:sp>
      <p:sp>
        <p:nvSpPr>
          <p:cNvPr id="4" name="Slide Number Placeholder 3"/>
          <p:cNvSpPr>
            <a:spLocks noGrp="1"/>
          </p:cNvSpPr>
          <p:nvPr>
            <p:ph type="sldNum" sz="quarter" idx="10"/>
          </p:nvPr>
        </p:nvSpPr>
        <p:spPr/>
        <p:txBody>
          <a:bodyPr/>
          <a:lstStyle/>
          <a:p>
            <a:fld id="{58C6A24C-4900-42E0-9CB0-7ED7336092BF}" type="slidenum">
              <a:rPr lang="en-CA" smtClean="0"/>
              <a:t>2</a:t>
            </a:fld>
            <a:endParaRPr lang="en-CA"/>
          </a:p>
        </p:txBody>
      </p:sp>
    </p:spTree>
    <p:extLst>
      <p:ext uri="{BB962C8B-B14F-4D97-AF65-F5344CB8AC3E}">
        <p14:creationId xmlns:p14="http://schemas.microsoft.com/office/powerpoint/2010/main" val="16644258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CA" sz="1200" kern="1200" dirty="0" smtClean="0">
                <a:solidFill>
                  <a:schemeClr val="tx1"/>
                </a:solidFill>
                <a:effectLst/>
                <a:latin typeface="+mn-lt"/>
                <a:ea typeface="+mn-ea"/>
                <a:cs typeface="+mn-cs"/>
              </a:rPr>
              <a:t>- Emphasize that this is an </a:t>
            </a:r>
            <a:r>
              <a:rPr lang="en-CA" sz="1200" u="sng" kern="1200" dirty="0" smtClean="0">
                <a:solidFill>
                  <a:schemeClr val="tx1"/>
                </a:solidFill>
                <a:effectLst/>
                <a:latin typeface="+mn-lt"/>
                <a:ea typeface="+mn-ea"/>
                <a:cs typeface="+mn-cs"/>
              </a:rPr>
              <a:t>antibody </a:t>
            </a:r>
            <a:r>
              <a:rPr lang="en-CA" sz="1200" kern="1200" dirty="0" smtClean="0">
                <a:solidFill>
                  <a:schemeClr val="tx1"/>
                </a:solidFill>
                <a:effectLst/>
                <a:latin typeface="+mn-lt"/>
                <a:ea typeface="+mn-ea"/>
                <a:cs typeface="+mn-cs"/>
              </a:rPr>
              <a:t>test –as we learned in the window module, detection early in the window period is the key limit</a:t>
            </a:r>
          </a:p>
          <a:p>
            <a:pPr lvl="0"/>
            <a:r>
              <a:rPr lang="en-CA" sz="1200" kern="1200" dirty="0" smtClean="0">
                <a:solidFill>
                  <a:schemeClr val="tx1"/>
                </a:solidFill>
                <a:effectLst/>
                <a:latin typeface="+mn-lt"/>
                <a:ea typeface="+mn-ea"/>
                <a:cs typeface="+mn-cs"/>
              </a:rPr>
              <a:t>- Briefly note that the test is both sensitive and specific (but it is not necessary that the participants understand sensitivity/specificity in a technical way)</a:t>
            </a:r>
          </a:p>
          <a:p>
            <a:endParaRPr lang="en-CA" dirty="0"/>
          </a:p>
        </p:txBody>
      </p:sp>
      <p:sp>
        <p:nvSpPr>
          <p:cNvPr id="4" name="Slide Number Placeholder 3"/>
          <p:cNvSpPr>
            <a:spLocks noGrp="1"/>
          </p:cNvSpPr>
          <p:nvPr>
            <p:ph type="sldNum" sz="quarter" idx="10"/>
          </p:nvPr>
        </p:nvSpPr>
        <p:spPr/>
        <p:txBody>
          <a:bodyPr/>
          <a:lstStyle/>
          <a:p>
            <a:fld id="{58C6A24C-4900-42E0-9CB0-7ED7336092BF}" type="slidenum">
              <a:rPr lang="en-CA" smtClean="0"/>
              <a:t>3</a:t>
            </a:fld>
            <a:endParaRPr lang="en-CA"/>
          </a:p>
        </p:txBody>
      </p:sp>
    </p:spTree>
    <p:extLst>
      <p:ext uri="{BB962C8B-B14F-4D97-AF65-F5344CB8AC3E}">
        <p14:creationId xmlns:p14="http://schemas.microsoft.com/office/powerpoint/2010/main" val="22628578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CA" sz="1200" kern="1200" dirty="0" smtClean="0">
                <a:solidFill>
                  <a:schemeClr val="tx1"/>
                </a:solidFill>
                <a:effectLst/>
                <a:latin typeface="+mn-lt"/>
                <a:ea typeface="+mn-ea"/>
                <a:cs typeface="+mn-cs"/>
              </a:rPr>
              <a:t>- Review the required materials for testing including appropriate means of disposing of sharps and biohazards (they should be checking their environment for appropriate disposal options before they have a bloody lancet in their hand!)</a:t>
            </a:r>
          </a:p>
          <a:p>
            <a:r>
              <a:rPr lang="en-CA" sz="1200" kern="1200" dirty="0" smtClean="0">
                <a:solidFill>
                  <a:schemeClr val="tx1"/>
                </a:solidFill>
                <a:effectLst/>
                <a:latin typeface="+mn-lt"/>
                <a:ea typeface="+mn-ea"/>
                <a:cs typeface="+mn-cs"/>
              </a:rPr>
              <a:t>- Talk about gloves, universal precautions and hand hygiene</a:t>
            </a:r>
            <a:endParaRPr lang="en-CA" dirty="0"/>
          </a:p>
        </p:txBody>
      </p:sp>
      <p:sp>
        <p:nvSpPr>
          <p:cNvPr id="4" name="Slide Number Placeholder 3"/>
          <p:cNvSpPr>
            <a:spLocks noGrp="1"/>
          </p:cNvSpPr>
          <p:nvPr>
            <p:ph type="sldNum" sz="quarter" idx="10"/>
          </p:nvPr>
        </p:nvSpPr>
        <p:spPr/>
        <p:txBody>
          <a:bodyPr/>
          <a:lstStyle/>
          <a:p>
            <a:fld id="{58C6A24C-4900-42E0-9CB0-7ED7336092BF}" type="slidenum">
              <a:rPr lang="en-CA" smtClean="0"/>
              <a:t>4</a:t>
            </a:fld>
            <a:endParaRPr lang="en-CA"/>
          </a:p>
        </p:txBody>
      </p:sp>
    </p:spTree>
    <p:extLst>
      <p:ext uri="{BB962C8B-B14F-4D97-AF65-F5344CB8AC3E}">
        <p14:creationId xmlns:p14="http://schemas.microsoft.com/office/powerpoint/2010/main" val="3048693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CA" sz="1200" kern="1200" dirty="0" smtClean="0">
                <a:solidFill>
                  <a:schemeClr val="tx1"/>
                </a:solidFill>
                <a:effectLst/>
                <a:latin typeface="+mn-lt"/>
                <a:ea typeface="+mn-ea"/>
                <a:cs typeface="+mn-cs"/>
              </a:rPr>
              <a:t>- Show what is in the test kit, and remind participants about the product insert as a source of info </a:t>
            </a:r>
          </a:p>
          <a:p>
            <a:r>
              <a:rPr lang="en-CA" sz="1200" kern="1200" dirty="0" smtClean="0">
                <a:solidFill>
                  <a:schemeClr val="tx1"/>
                </a:solidFill>
                <a:effectLst/>
                <a:latin typeface="+mn-lt"/>
                <a:ea typeface="+mn-ea"/>
                <a:cs typeface="+mn-cs"/>
              </a:rPr>
              <a:t>- Using the vials in the correct order is vital</a:t>
            </a:r>
            <a:endParaRPr lang="en-CA" dirty="0"/>
          </a:p>
        </p:txBody>
      </p:sp>
      <p:sp>
        <p:nvSpPr>
          <p:cNvPr id="4" name="Slide Number Placeholder 3"/>
          <p:cNvSpPr>
            <a:spLocks noGrp="1"/>
          </p:cNvSpPr>
          <p:nvPr>
            <p:ph type="sldNum" sz="quarter" idx="10"/>
          </p:nvPr>
        </p:nvSpPr>
        <p:spPr/>
        <p:txBody>
          <a:bodyPr/>
          <a:lstStyle/>
          <a:p>
            <a:fld id="{58C6A24C-4900-42E0-9CB0-7ED7336092BF}" type="slidenum">
              <a:rPr lang="en-CA" smtClean="0"/>
              <a:t>5</a:t>
            </a:fld>
            <a:endParaRPr lang="en-CA"/>
          </a:p>
        </p:txBody>
      </p:sp>
    </p:spTree>
    <p:extLst>
      <p:ext uri="{BB962C8B-B14F-4D97-AF65-F5344CB8AC3E}">
        <p14:creationId xmlns:p14="http://schemas.microsoft.com/office/powerpoint/2010/main" val="39378622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CA" sz="1200" kern="1200" dirty="0" smtClean="0">
                <a:solidFill>
                  <a:schemeClr val="tx1"/>
                </a:solidFill>
                <a:effectLst/>
                <a:latin typeface="+mn-lt"/>
                <a:ea typeface="+mn-ea"/>
                <a:cs typeface="+mn-cs"/>
              </a:rPr>
              <a:t>- Some people find this slide difficult both to explain and to understand</a:t>
            </a:r>
          </a:p>
          <a:p>
            <a:r>
              <a:rPr lang="en-CA" sz="1200" kern="1200" dirty="0" smtClean="0">
                <a:solidFill>
                  <a:schemeClr val="tx1"/>
                </a:solidFill>
                <a:effectLst/>
                <a:latin typeface="+mn-lt"/>
                <a:ea typeface="+mn-ea"/>
                <a:cs typeface="+mn-cs"/>
              </a:rPr>
              <a:t> </a:t>
            </a:r>
          </a:p>
          <a:p>
            <a:pPr lvl="0"/>
            <a:r>
              <a:rPr lang="en-CA" sz="1200" kern="1200" dirty="0" smtClean="0">
                <a:solidFill>
                  <a:schemeClr val="tx1"/>
                </a:solidFill>
                <a:effectLst/>
                <a:latin typeface="+mn-lt"/>
                <a:ea typeface="+mn-ea"/>
                <a:cs typeface="+mn-cs"/>
              </a:rPr>
              <a:t>- I</a:t>
            </a:r>
            <a:r>
              <a:rPr lang="en-CA" sz="1200" b="1" kern="1200" dirty="0" smtClean="0">
                <a:solidFill>
                  <a:schemeClr val="tx1"/>
                </a:solidFill>
                <a:effectLst/>
                <a:latin typeface="+mn-lt"/>
                <a:ea typeface="+mn-ea"/>
                <a:cs typeface="+mn-cs"/>
              </a:rPr>
              <a:t>mportant messages</a:t>
            </a:r>
            <a:r>
              <a:rPr lang="en-CA" sz="1200" kern="1200" dirty="0" smtClean="0">
                <a:solidFill>
                  <a:schemeClr val="tx1"/>
                </a:solidFill>
                <a:effectLst/>
                <a:latin typeface="+mn-lt"/>
                <a:ea typeface="+mn-ea"/>
                <a:cs typeface="+mn-cs"/>
              </a:rPr>
              <a:t>: 1) The control spot should </a:t>
            </a:r>
            <a:r>
              <a:rPr lang="en-CA" sz="1200" u="sng" kern="1200" dirty="0" smtClean="0">
                <a:solidFill>
                  <a:schemeClr val="tx1"/>
                </a:solidFill>
                <a:effectLst/>
                <a:latin typeface="+mn-lt"/>
                <a:ea typeface="+mn-ea"/>
                <a:cs typeface="+mn-cs"/>
              </a:rPr>
              <a:t>always</a:t>
            </a:r>
            <a:r>
              <a:rPr lang="en-CA" sz="1200" kern="1200" dirty="0" smtClean="0">
                <a:solidFill>
                  <a:schemeClr val="tx1"/>
                </a:solidFill>
                <a:effectLst/>
                <a:latin typeface="+mn-lt"/>
                <a:ea typeface="+mn-ea"/>
                <a:cs typeface="+mn-cs"/>
              </a:rPr>
              <a:t> react for the test to be valid</a:t>
            </a:r>
          </a:p>
          <a:p>
            <a:r>
              <a:rPr lang="en-CA" sz="1200" kern="1200" dirty="0" smtClean="0">
                <a:solidFill>
                  <a:schemeClr val="tx1"/>
                </a:solidFill>
                <a:effectLst/>
                <a:latin typeface="+mn-lt"/>
                <a:ea typeface="+mn-ea"/>
                <a:cs typeface="+mn-cs"/>
              </a:rPr>
              <a:t>2)The test spot </a:t>
            </a:r>
            <a:r>
              <a:rPr lang="en-CA" sz="1200" u="sng" kern="1200" dirty="0" smtClean="0">
                <a:solidFill>
                  <a:schemeClr val="tx1"/>
                </a:solidFill>
                <a:effectLst/>
                <a:latin typeface="+mn-lt"/>
                <a:ea typeface="+mn-ea"/>
                <a:cs typeface="+mn-cs"/>
              </a:rPr>
              <a:t>only</a:t>
            </a:r>
            <a:r>
              <a:rPr lang="en-CA" sz="1200" kern="1200" dirty="0" smtClean="0">
                <a:solidFill>
                  <a:schemeClr val="tx1"/>
                </a:solidFill>
                <a:effectLst/>
                <a:latin typeface="+mn-lt"/>
                <a:ea typeface="+mn-ea"/>
                <a:cs typeface="+mn-cs"/>
              </a:rPr>
              <a:t> detects antibodies to HIV-1 OR HIV-2; it detects both IgM and IgG antibodies</a:t>
            </a:r>
            <a:endParaRPr lang="en-CA" dirty="0"/>
          </a:p>
        </p:txBody>
      </p:sp>
      <p:sp>
        <p:nvSpPr>
          <p:cNvPr id="4" name="Slide Number Placeholder 3"/>
          <p:cNvSpPr>
            <a:spLocks noGrp="1"/>
          </p:cNvSpPr>
          <p:nvPr>
            <p:ph type="sldNum" sz="quarter" idx="10"/>
          </p:nvPr>
        </p:nvSpPr>
        <p:spPr/>
        <p:txBody>
          <a:bodyPr/>
          <a:lstStyle/>
          <a:p>
            <a:fld id="{58C6A24C-4900-42E0-9CB0-7ED7336092BF}" type="slidenum">
              <a:rPr lang="en-CA" smtClean="0"/>
              <a:t>6</a:t>
            </a:fld>
            <a:endParaRPr lang="en-CA"/>
          </a:p>
        </p:txBody>
      </p:sp>
    </p:spTree>
    <p:extLst>
      <p:ext uri="{BB962C8B-B14F-4D97-AF65-F5344CB8AC3E}">
        <p14:creationId xmlns:p14="http://schemas.microsoft.com/office/powerpoint/2010/main" val="38689359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smtClean="0">
                <a:solidFill>
                  <a:schemeClr val="tx1"/>
                </a:solidFill>
                <a:effectLst/>
                <a:latin typeface="+mn-lt"/>
                <a:ea typeface="+mn-ea"/>
                <a:cs typeface="+mn-cs"/>
              </a:rPr>
              <a:t>More details will be provided about logs and reporting forms in a later session; emphasize that completing logs and forms is an essential part of testing, may be done after the test in some centres.</a:t>
            </a:r>
            <a:endParaRPr lang="en-CA" dirty="0"/>
          </a:p>
        </p:txBody>
      </p:sp>
      <p:sp>
        <p:nvSpPr>
          <p:cNvPr id="4" name="Slide Number Placeholder 3"/>
          <p:cNvSpPr>
            <a:spLocks noGrp="1"/>
          </p:cNvSpPr>
          <p:nvPr>
            <p:ph type="sldNum" sz="quarter" idx="10"/>
          </p:nvPr>
        </p:nvSpPr>
        <p:spPr/>
        <p:txBody>
          <a:bodyPr/>
          <a:lstStyle/>
          <a:p>
            <a:fld id="{58C6A24C-4900-42E0-9CB0-7ED7336092BF}" type="slidenum">
              <a:rPr lang="en-CA" smtClean="0"/>
              <a:t>7</a:t>
            </a:fld>
            <a:endParaRPr lang="en-CA"/>
          </a:p>
        </p:txBody>
      </p:sp>
    </p:spTree>
    <p:extLst>
      <p:ext uri="{BB962C8B-B14F-4D97-AF65-F5344CB8AC3E}">
        <p14:creationId xmlns:p14="http://schemas.microsoft.com/office/powerpoint/2010/main" val="11949065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CA" sz="1200" kern="1200" dirty="0" smtClean="0">
                <a:solidFill>
                  <a:schemeClr val="tx1"/>
                </a:solidFill>
                <a:effectLst/>
                <a:latin typeface="+mn-lt"/>
                <a:ea typeface="+mn-ea"/>
                <a:cs typeface="+mn-cs"/>
              </a:rPr>
              <a:t>Mention that the </a:t>
            </a:r>
            <a:r>
              <a:rPr lang="en-CA" sz="1200" kern="1200" dirty="0" err="1" smtClean="0">
                <a:solidFill>
                  <a:schemeClr val="tx1"/>
                </a:solidFill>
                <a:effectLst/>
                <a:latin typeface="+mn-lt"/>
                <a:ea typeface="+mn-ea"/>
                <a:cs typeface="+mn-cs"/>
              </a:rPr>
              <a:t>bioLytical</a:t>
            </a:r>
            <a:r>
              <a:rPr lang="en-CA" sz="1200" kern="1200" dirty="0" smtClean="0">
                <a:solidFill>
                  <a:schemeClr val="tx1"/>
                </a:solidFill>
                <a:effectLst/>
                <a:latin typeface="+mn-lt"/>
                <a:ea typeface="+mn-ea"/>
                <a:cs typeface="+mn-cs"/>
              </a:rPr>
              <a:t> video has more detail about blood collection</a:t>
            </a:r>
          </a:p>
          <a:p>
            <a:pPr lvl="0"/>
            <a:r>
              <a:rPr lang="en-CA" sz="1200" kern="1200" dirty="0" smtClean="0">
                <a:solidFill>
                  <a:schemeClr val="tx1"/>
                </a:solidFill>
                <a:effectLst/>
                <a:latin typeface="+mn-lt"/>
                <a:ea typeface="+mn-ea"/>
                <a:cs typeface="+mn-cs"/>
              </a:rPr>
              <a:t>Note the ideal areas for the puncture</a:t>
            </a:r>
          </a:p>
          <a:p>
            <a:r>
              <a:rPr lang="en-CA" sz="1200" kern="1200" dirty="0" smtClean="0">
                <a:solidFill>
                  <a:schemeClr val="tx1"/>
                </a:solidFill>
                <a:effectLst/>
                <a:latin typeface="+mn-lt"/>
                <a:ea typeface="+mn-ea"/>
                <a:cs typeface="+mn-cs"/>
              </a:rPr>
              <a:t>Emphasize the safe disposal of the lancet</a:t>
            </a:r>
            <a:endParaRPr lang="en-CA" dirty="0"/>
          </a:p>
        </p:txBody>
      </p:sp>
      <p:sp>
        <p:nvSpPr>
          <p:cNvPr id="4" name="Slide Number Placeholder 3"/>
          <p:cNvSpPr>
            <a:spLocks noGrp="1"/>
          </p:cNvSpPr>
          <p:nvPr>
            <p:ph type="sldNum" sz="quarter" idx="10"/>
          </p:nvPr>
        </p:nvSpPr>
        <p:spPr/>
        <p:txBody>
          <a:bodyPr/>
          <a:lstStyle/>
          <a:p>
            <a:fld id="{58C6A24C-4900-42E0-9CB0-7ED7336092BF}" type="slidenum">
              <a:rPr lang="en-CA" smtClean="0"/>
              <a:t>8</a:t>
            </a:fld>
            <a:endParaRPr lang="en-CA"/>
          </a:p>
        </p:txBody>
      </p:sp>
    </p:spTree>
    <p:extLst>
      <p:ext uri="{BB962C8B-B14F-4D97-AF65-F5344CB8AC3E}">
        <p14:creationId xmlns:p14="http://schemas.microsoft.com/office/powerpoint/2010/main" val="21836668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smtClean="0">
                <a:solidFill>
                  <a:schemeClr val="tx1"/>
                </a:solidFill>
                <a:effectLst/>
                <a:latin typeface="+mn-lt"/>
                <a:ea typeface="+mn-ea"/>
                <a:cs typeface="+mn-cs"/>
              </a:rPr>
              <a:t>Suggest keeping the pipette at, or slightly below, horizontal – when you do the blood naturally flows into the pipette; blood does not need to be milked out of the finger into the tube!</a:t>
            </a:r>
            <a:endParaRPr lang="en-CA" dirty="0"/>
          </a:p>
        </p:txBody>
      </p:sp>
      <p:sp>
        <p:nvSpPr>
          <p:cNvPr id="4" name="Slide Number Placeholder 3"/>
          <p:cNvSpPr>
            <a:spLocks noGrp="1"/>
          </p:cNvSpPr>
          <p:nvPr>
            <p:ph type="sldNum" sz="quarter" idx="10"/>
          </p:nvPr>
        </p:nvSpPr>
        <p:spPr/>
        <p:txBody>
          <a:bodyPr/>
          <a:lstStyle/>
          <a:p>
            <a:fld id="{58C6A24C-4900-42E0-9CB0-7ED7336092BF}" type="slidenum">
              <a:rPr lang="en-CA" smtClean="0"/>
              <a:t>9</a:t>
            </a:fld>
            <a:endParaRPr lang="en-CA"/>
          </a:p>
        </p:txBody>
      </p:sp>
    </p:spTree>
    <p:extLst>
      <p:ext uri="{BB962C8B-B14F-4D97-AF65-F5344CB8AC3E}">
        <p14:creationId xmlns:p14="http://schemas.microsoft.com/office/powerpoint/2010/main" val="35237474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4A03A-3E22-46AE-9FBB-365DEB5BDAFB}"/>
              </a:ext>
            </a:extLst>
          </p:cNvPr>
          <p:cNvSpPr>
            <a:spLocks noGrp="1"/>
          </p:cNvSpPr>
          <p:nvPr>
            <p:ph type="ctrTitle"/>
          </p:nvPr>
        </p:nvSpPr>
        <p:spPr>
          <a:xfrm>
            <a:off x="914400" y="883213"/>
            <a:ext cx="7413674" cy="1029994"/>
          </a:xfrm>
        </p:spPr>
        <p:txBody>
          <a:bodyPr anchor="b">
            <a:normAutofit/>
          </a:bodyPr>
          <a:lstStyle>
            <a:lvl1pPr algn="l">
              <a:defRPr sz="4800"/>
            </a:lvl1pPr>
          </a:lstStyle>
          <a:p>
            <a:r>
              <a:rPr lang="en-US" dirty="0"/>
              <a:t>Click to edit Master title style</a:t>
            </a:r>
          </a:p>
        </p:txBody>
      </p:sp>
      <p:sp>
        <p:nvSpPr>
          <p:cNvPr id="3" name="Subtitle 2">
            <a:extLst>
              <a:ext uri="{FF2B5EF4-FFF2-40B4-BE49-F238E27FC236}">
                <a16:creationId xmlns:a16="http://schemas.microsoft.com/office/drawing/2014/main" id="{6C02B063-1127-4A03-8466-05E6F6359421}"/>
              </a:ext>
            </a:extLst>
          </p:cNvPr>
          <p:cNvSpPr>
            <a:spLocks noGrp="1"/>
          </p:cNvSpPr>
          <p:nvPr>
            <p:ph type="subTitle" idx="1"/>
          </p:nvPr>
        </p:nvSpPr>
        <p:spPr>
          <a:xfrm>
            <a:off x="914400" y="2399568"/>
            <a:ext cx="9144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1" name="Slide Number Placeholder 5">
            <a:extLst>
              <a:ext uri="{FF2B5EF4-FFF2-40B4-BE49-F238E27FC236}">
                <a16:creationId xmlns:a16="http://schemas.microsoft.com/office/drawing/2014/main" id="{42E1F206-CD0A-4FBE-9080-31FDD460F302}"/>
              </a:ext>
            </a:extLst>
          </p:cNvPr>
          <p:cNvSpPr>
            <a:spLocks noGrp="1"/>
          </p:cNvSpPr>
          <p:nvPr>
            <p:ph type="sldNum" sz="quarter" idx="12"/>
          </p:nvPr>
        </p:nvSpPr>
        <p:spPr>
          <a:xfrm>
            <a:off x="0" y="6492875"/>
            <a:ext cx="5176911" cy="365125"/>
          </a:xfrm>
          <a:prstGeom prst="rect">
            <a:avLst/>
          </a:prstGeom>
        </p:spPr>
        <p:txBody>
          <a:bodyPr/>
          <a:lstStyle>
            <a:lvl1pPr>
              <a:defRPr sz="1800">
                <a:solidFill>
                  <a:schemeClr val="bg2">
                    <a:lumMod val="50000"/>
                  </a:schemeClr>
                </a:solidFill>
              </a:defRPr>
            </a:lvl1pPr>
          </a:lstStyle>
          <a:p>
            <a:r>
              <a:rPr lang="en-US" dirty="0"/>
              <a:t>AIDS Bureau, Ministry of Health and Long Term Care</a:t>
            </a:r>
          </a:p>
        </p:txBody>
      </p:sp>
    </p:spTree>
    <p:extLst>
      <p:ext uri="{BB962C8B-B14F-4D97-AF65-F5344CB8AC3E}">
        <p14:creationId xmlns:p14="http://schemas.microsoft.com/office/powerpoint/2010/main" val="24810291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86E007-E3E9-44BF-9315-6BFEACE9974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DD34246-2D11-414F-8533-CB752261F3F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458DA8-7A0F-4243-9C18-F0BEE5B866AF}"/>
              </a:ext>
            </a:extLst>
          </p:cNvPr>
          <p:cNvSpPr>
            <a:spLocks noGrp="1"/>
          </p:cNvSpPr>
          <p:nvPr>
            <p:ph type="dt" sz="half" idx="10"/>
          </p:nvPr>
        </p:nvSpPr>
        <p:spPr>
          <a:xfrm>
            <a:off x="838200" y="6356350"/>
            <a:ext cx="2743200" cy="365125"/>
          </a:xfrm>
          <a:prstGeom prst="rect">
            <a:avLst/>
          </a:prstGeom>
        </p:spPr>
        <p:txBody>
          <a:bodyPr/>
          <a:lstStyle/>
          <a:p>
            <a:fld id="{4FD9D9CB-0FF9-4C19-BD39-4178265EE573}" type="datetimeFigureOut">
              <a:rPr lang="en-US" smtClean="0"/>
              <a:t>11/25/2019</a:t>
            </a:fld>
            <a:endParaRPr lang="en-US"/>
          </a:p>
        </p:txBody>
      </p:sp>
      <p:sp>
        <p:nvSpPr>
          <p:cNvPr id="5" name="Footer Placeholder 4">
            <a:extLst>
              <a:ext uri="{FF2B5EF4-FFF2-40B4-BE49-F238E27FC236}">
                <a16:creationId xmlns:a16="http://schemas.microsoft.com/office/drawing/2014/main" id="{DD586CBF-D714-4ED8-AEB8-3AE0BBABFCE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CCF5AC3-562C-4F53-AEAD-82866667D0E2}"/>
              </a:ext>
            </a:extLst>
          </p:cNvPr>
          <p:cNvSpPr>
            <a:spLocks noGrp="1"/>
          </p:cNvSpPr>
          <p:nvPr>
            <p:ph type="sldNum" sz="quarter" idx="12"/>
          </p:nvPr>
        </p:nvSpPr>
        <p:spPr>
          <a:xfrm>
            <a:off x="8610600" y="6356350"/>
            <a:ext cx="2743200" cy="365125"/>
          </a:xfrm>
          <a:prstGeom prst="rect">
            <a:avLst/>
          </a:prstGeom>
        </p:spPr>
        <p:txBody>
          <a:bodyPr/>
          <a:lstStyle/>
          <a:p>
            <a:fld id="{ABD685B2-1C89-457D-8B07-4492C9194242}" type="slidenum">
              <a:rPr lang="en-US" smtClean="0"/>
              <a:t>‹#›</a:t>
            </a:fld>
            <a:endParaRPr lang="en-US"/>
          </a:p>
        </p:txBody>
      </p:sp>
    </p:spTree>
    <p:extLst>
      <p:ext uri="{BB962C8B-B14F-4D97-AF65-F5344CB8AC3E}">
        <p14:creationId xmlns:p14="http://schemas.microsoft.com/office/powerpoint/2010/main" val="24386537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71DBBC0-368B-4409-B55C-A231B0D80FC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254C708-BCA3-475F-BD7F-8B2185D9A8F6}"/>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B97EC9-F095-4BFB-8CFB-56F1BAF837DA}"/>
              </a:ext>
            </a:extLst>
          </p:cNvPr>
          <p:cNvSpPr>
            <a:spLocks noGrp="1"/>
          </p:cNvSpPr>
          <p:nvPr>
            <p:ph type="dt" sz="half" idx="10"/>
          </p:nvPr>
        </p:nvSpPr>
        <p:spPr>
          <a:xfrm>
            <a:off x="838200" y="6356350"/>
            <a:ext cx="2743200" cy="365125"/>
          </a:xfrm>
          <a:prstGeom prst="rect">
            <a:avLst/>
          </a:prstGeom>
        </p:spPr>
        <p:txBody>
          <a:bodyPr/>
          <a:lstStyle/>
          <a:p>
            <a:fld id="{4FD9D9CB-0FF9-4C19-BD39-4178265EE573}" type="datetimeFigureOut">
              <a:rPr lang="en-US" smtClean="0"/>
              <a:t>11/25/2019</a:t>
            </a:fld>
            <a:endParaRPr lang="en-US"/>
          </a:p>
        </p:txBody>
      </p:sp>
      <p:sp>
        <p:nvSpPr>
          <p:cNvPr id="5" name="Footer Placeholder 4">
            <a:extLst>
              <a:ext uri="{FF2B5EF4-FFF2-40B4-BE49-F238E27FC236}">
                <a16:creationId xmlns:a16="http://schemas.microsoft.com/office/drawing/2014/main" id="{F48B6ACA-C34A-48CF-A958-2572BE52BE0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53826EC-ACAF-4E98-B6C9-45833529F840}"/>
              </a:ext>
            </a:extLst>
          </p:cNvPr>
          <p:cNvSpPr>
            <a:spLocks noGrp="1"/>
          </p:cNvSpPr>
          <p:nvPr>
            <p:ph type="sldNum" sz="quarter" idx="12"/>
          </p:nvPr>
        </p:nvSpPr>
        <p:spPr>
          <a:xfrm>
            <a:off x="8610600" y="6356350"/>
            <a:ext cx="2743200" cy="365125"/>
          </a:xfrm>
          <a:prstGeom prst="rect">
            <a:avLst/>
          </a:prstGeom>
        </p:spPr>
        <p:txBody>
          <a:bodyPr/>
          <a:lstStyle/>
          <a:p>
            <a:fld id="{ABD685B2-1C89-457D-8B07-4492C9194242}" type="slidenum">
              <a:rPr lang="en-US" smtClean="0"/>
              <a:t>‹#›</a:t>
            </a:fld>
            <a:endParaRPr lang="en-US"/>
          </a:p>
        </p:txBody>
      </p:sp>
    </p:spTree>
    <p:extLst>
      <p:ext uri="{BB962C8B-B14F-4D97-AF65-F5344CB8AC3E}">
        <p14:creationId xmlns:p14="http://schemas.microsoft.com/office/powerpoint/2010/main" val="22902382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5344C9-E53A-477C-BC04-A52DC81A9FD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9EE7B56-2F63-49DD-9420-4FF1561D1C6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F942992-DC22-4235-A3F3-E37893247C7E}"/>
              </a:ext>
            </a:extLst>
          </p:cNvPr>
          <p:cNvSpPr>
            <a:spLocks noGrp="1"/>
          </p:cNvSpPr>
          <p:nvPr>
            <p:ph type="dt" sz="half" idx="10"/>
          </p:nvPr>
        </p:nvSpPr>
        <p:spPr/>
        <p:txBody>
          <a:bodyPr/>
          <a:lstStyle/>
          <a:p>
            <a:fld id="{44E35D53-4F16-4ACE-8382-73FFCA8BCEED}" type="datetimeFigureOut">
              <a:rPr lang="en-US" smtClean="0"/>
              <a:t>11/25/2019</a:t>
            </a:fld>
            <a:endParaRPr lang="en-US"/>
          </a:p>
        </p:txBody>
      </p:sp>
      <p:sp>
        <p:nvSpPr>
          <p:cNvPr id="5" name="Footer Placeholder 4">
            <a:extLst>
              <a:ext uri="{FF2B5EF4-FFF2-40B4-BE49-F238E27FC236}">
                <a16:creationId xmlns:a16="http://schemas.microsoft.com/office/drawing/2014/main" id="{63353440-6D79-4051-86FC-DC036FA4C6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A2667D-DCBD-4D7E-A987-9222C7DF5204}"/>
              </a:ext>
            </a:extLst>
          </p:cNvPr>
          <p:cNvSpPr>
            <a:spLocks noGrp="1"/>
          </p:cNvSpPr>
          <p:nvPr>
            <p:ph type="sldNum" sz="quarter" idx="12"/>
          </p:nvPr>
        </p:nvSpPr>
        <p:spPr/>
        <p:txBody>
          <a:bodyPr/>
          <a:lstStyle/>
          <a:p>
            <a:fld id="{005605F0-248A-4479-A9E8-D44541D8653D}" type="slidenum">
              <a:rPr lang="en-US" smtClean="0"/>
              <a:t>‹#›</a:t>
            </a:fld>
            <a:endParaRPr lang="en-US"/>
          </a:p>
        </p:txBody>
      </p:sp>
    </p:spTree>
    <p:extLst>
      <p:ext uri="{BB962C8B-B14F-4D97-AF65-F5344CB8AC3E}">
        <p14:creationId xmlns:p14="http://schemas.microsoft.com/office/powerpoint/2010/main" val="20069205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93983-3F4A-4288-B8D5-B05FCDF3DA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F22ACD6-A600-4F95-B588-9A7FD7DDF44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9EB168-4F39-44A0-AFA6-2D6080C156D1}"/>
              </a:ext>
            </a:extLst>
          </p:cNvPr>
          <p:cNvSpPr>
            <a:spLocks noGrp="1"/>
          </p:cNvSpPr>
          <p:nvPr>
            <p:ph type="dt" sz="half" idx="10"/>
          </p:nvPr>
        </p:nvSpPr>
        <p:spPr/>
        <p:txBody>
          <a:bodyPr/>
          <a:lstStyle/>
          <a:p>
            <a:fld id="{44E35D53-4F16-4ACE-8382-73FFCA8BCEED}" type="datetimeFigureOut">
              <a:rPr lang="en-US" smtClean="0"/>
              <a:t>11/25/2019</a:t>
            </a:fld>
            <a:endParaRPr lang="en-US"/>
          </a:p>
        </p:txBody>
      </p:sp>
      <p:sp>
        <p:nvSpPr>
          <p:cNvPr id="5" name="Footer Placeholder 4">
            <a:extLst>
              <a:ext uri="{FF2B5EF4-FFF2-40B4-BE49-F238E27FC236}">
                <a16:creationId xmlns:a16="http://schemas.microsoft.com/office/drawing/2014/main" id="{535CD87F-CB56-4E6F-8062-ED88BEBF17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4AEF78-777C-45E3-8A41-55C3456A3DB8}"/>
              </a:ext>
            </a:extLst>
          </p:cNvPr>
          <p:cNvSpPr>
            <a:spLocks noGrp="1"/>
          </p:cNvSpPr>
          <p:nvPr>
            <p:ph type="sldNum" sz="quarter" idx="12"/>
          </p:nvPr>
        </p:nvSpPr>
        <p:spPr/>
        <p:txBody>
          <a:bodyPr/>
          <a:lstStyle/>
          <a:p>
            <a:fld id="{005605F0-248A-4479-A9E8-D44541D8653D}" type="slidenum">
              <a:rPr lang="en-US" smtClean="0"/>
              <a:t>‹#›</a:t>
            </a:fld>
            <a:endParaRPr lang="en-US"/>
          </a:p>
        </p:txBody>
      </p:sp>
    </p:spTree>
    <p:extLst>
      <p:ext uri="{BB962C8B-B14F-4D97-AF65-F5344CB8AC3E}">
        <p14:creationId xmlns:p14="http://schemas.microsoft.com/office/powerpoint/2010/main" val="4497066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13AB0B-F0B5-4EA6-A65E-7F7AF7D98DC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134EC96-D816-4415-9F5A-CE89331C387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895E0EB-8AB2-4842-AC00-3F40AC64687F}"/>
              </a:ext>
            </a:extLst>
          </p:cNvPr>
          <p:cNvSpPr>
            <a:spLocks noGrp="1"/>
          </p:cNvSpPr>
          <p:nvPr>
            <p:ph type="dt" sz="half" idx="10"/>
          </p:nvPr>
        </p:nvSpPr>
        <p:spPr/>
        <p:txBody>
          <a:bodyPr/>
          <a:lstStyle/>
          <a:p>
            <a:fld id="{44E35D53-4F16-4ACE-8382-73FFCA8BCEED}" type="datetimeFigureOut">
              <a:rPr lang="en-US" smtClean="0"/>
              <a:t>11/25/2019</a:t>
            </a:fld>
            <a:endParaRPr lang="en-US"/>
          </a:p>
        </p:txBody>
      </p:sp>
      <p:sp>
        <p:nvSpPr>
          <p:cNvPr id="5" name="Footer Placeholder 4">
            <a:extLst>
              <a:ext uri="{FF2B5EF4-FFF2-40B4-BE49-F238E27FC236}">
                <a16:creationId xmlns:a16="http://schemas.microsoft.com/office/drawing/2014/main" id="{9171592F-800F-4A6B-BDFB-9638454E22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695667-C8EA-489C-995F-D0260765C1CC}"/>
              </a:ext>
            </a:extLst>
          </p:cNvPr>
          <p:cNvSpPr>
            <a:spLocks noGrp="1"/>
          </p:cNvSpPr>
          <p:nvPr>
            <p:ph type="sldNum" sz="quarter" idx="12"/>
          </p:nvPr>
        </p:nvSpPr>
        <p:spPr/>
        <p:txBody>
          <a:bodyPr/>
          <a:lstStyle/>
          <a:p>
            <a:fld id="{005605F0-248A-4479-A9E8-D44541D8653D}" type="slidenum">
              <a:rPr lang="en-US" smtClean="0"/>
              <a:t>‹#›</a:t>
            </a:fld>
            <a:endParaRPr lang="en-US"/>
          </a:p>
        </p:txBody>
      </p:sp>
    </p:spTree>
    <p:extLst>
      <p:ext uri="{BB962C8B-B14F-4D97-AF65-F5344CB8AC3E}">
        <p14:creationId xmlns:p14="http://schemas.microsoft.com/office/powerpoint/2010/main" val="10017258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7DE52E-EB2D-4954-BF10-A27F7DC6518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2BC3778-506E-4B5A-AD86-EC817D91D7D2}"/>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B228277-78E4-4ED9-B902-12788E1BA9CF}"/>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FD75BAF-E9E4-49D1-81DA-1B19D5710066}"/>
              </a:ext>
            </a:extLst>
          </p:cNvPr>
          <p:cNvSpPr>
            <a:spLocks noGrp="1"/>
          </p:cNvSpPr>
          <p:nvPr>
            <p:ph type="dt" sz="half" idx="10"/>
          </p:nvPr>
        </p:nvSpPr>
        <p:spPr/>
        <p:txBody>
          <a:bodyPr/>
          <a:lstStyle/>
          <a:p>
            <a:fld id="{44E35D53-4F16-4ACE-8382-73FFCA8BCEED}" type="datetimeFigureOut">
              <a:rPr lang="en-US" smtClean="0"/>
              <a:t>11/25/2019</a:t>
            </a:fld>
            <a:endParaRPr lang="en-US"/>
          </a:p>
        </p:txBody>
      </p:sp>
      <p:sp>
        <p:nvSpPr>
          <p:cNvPr id="6" name="Footer Placeholder 5">
            <a:extLst>
              <a:ext uri="{FF2B5EF4-FFF2-40B4-BE49-F238E27FC236}">
                <a16:creationId xmlns:a16="http://schemas.microsoft.com/office/drawing/2014/main" id="{6CA10D88-6934-4176-85CD-04C0912A45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406552E-B673-4584-B989-A7A462C92713}"/>
              </a:ext>
            </a:extLst>
          </p:cNvPr>
          <p:cNvSpPr>
            <a:spLocks noGrp="1"/>
          </p:cNvSpPr>
          <p:nvPr>
            <p:ph type="sldNum" sz="quarter" idx="12"/>
          </p:nvPr>
        </p:nvSpPr>
        <p:spPr/>
        <p:txBody>
          <a:bodyPr/>
          <a:lstStyle/>
          <a:p>
            <a:fld id="{005605F0-248A-4479-A9E8-D44541D8653D}" type="slidenum">
              <a:rPr lang="en-US" smtClean="0"/>
              <a:t>‹#›</a:t>
            </a:fld>
            <a:endParaRPr lang="en-US"/>
          </a:p>
        </p:txBody>
      </p:sp>
    </p:spTree>
    <p:extLst>
      <p:ext uri="{BB962C8B-B14F-4D97-AF65-F5344CB8AC3E}">
        <p14:creationId xmlns:p14="http://schemas.microsoft.com/office/powerpoint/2010/main" val="21910334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0ABE81-610A-4F69-95CE-EF54D83125C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D3C0F4C-44B1-43DF-BE0D-8ED0279E685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785E3B0-DBD1-4A40-85E4-E8692F2B51B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8AF8A6E-472E-45D9-8A8A-315DC81FE6B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9FF0179-DDBA-4A4B-BD92-660E9586378A}"/>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BDB03E9-E7F0-43CE-B008-610EA652C55B}"/>
              </a:ext>
            </a:extLst>
          </p:cNvPr>
          <p:cNvSpPr>
            <a:spLocks noGrp="1"/>
          </p:cNvSpPr>
          <p:nvPr>
            <p:ph type="dt" sz="half" idx="10"/>
          </p:nvPr>
        </p:nvSpPr>
        <p:spPr/>
        <p:txBody>
          <a:bodyPr/>
          <a:lstStyle/>
          <a:p>
            <a:fld id="{44E35D53-4F16-4ACE-8382-73FFCA8BCEED}" type="datetimeFigureOut">
              <a:rPr lang="en-US" smtClean="0"/>
              <a:t>11/25/2019</a:t>
            </a:fld>
            <a:endParaRPr lang="en-US"/>
          </a:p>
        </p:txBody>
      </p:sp>
      <p:sp>
        <p:nvSpPr>
          <p:cNvPr id="8" name="Footer Placeholder 7">
            <a:extLst>
              <a:ext uri="{FF2B5EF4-FFF2-40B4-BE49-F238E27FC236}">
                <a16:creationId xmlns:a16="http://schemas.microsoft.com/office/drawing/2014/main" id="{BAA5DF28-1F97-4C21-BFC5-A344C4F59CB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226070F-0620-4A06-A5F1-AF3D9A122061}"/>
              </a:ext>
            </a:extLst>
          </p:cNvPr>
          <p:cNvSpPr>
            <a:spLocks noGrp="1"/>
          </p:cNvSpPr>
          <p:nvPr>
            <p:ph type="sldNum" sz="quarter" idx="12"/>
          </p:nvPr>
        </p:nvSpPr>
        <p:spPr/>
        <p:txBody>
          <a:bodyPr/>
          <a:lstStyle/>
          <a:p>
            <a:fld id="{005605F0-248A-4479-A9E8-D44541D8653D}" type="slidenum">
              <a:rPr lang="en-US" smtClean="0"/>
              <a:t>‹#›</a:t>
            </a:fld>
            <a:endParaRPr lang="en-US"/>
          </a:p>
        </p:txBody>
      </p:sp>
    </p:spTree>
    <p:extLst>
      <p:ext uri="{BB962C8B-B14F-4D97-AF65-F5344CB8AC3E}">
        <p14:creationId xmlns:p14="http://schemas.microsoft.com/office/powerpoint/2010/main" val="9849598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F290C-D613-4F3B-A9A9-527CA4AAAF4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30404EE-8C33-4E49-9D6F-CBF74A8EAB67}"/>
              </a:ext>
            </a:extLst>
          </p:cNvPr>
          <p:cNvSpPr>
            <a:spLocks noGrp="1"/>
          </p:cNvSpPr>
          <p:nvPr>
            <p:ph type="dt" sz="half" idx="10"/>
          </p:nvPr>
        </p:nvSpPr>
        <p:spPr/>
        <p:txBody>
          <a:bodyPr/>
          <a:lstStyle/>
          <a:p>
            <a:fld id="{44E35D53-4F16-4ACE-8382-73FFCA8BCEED}" type="datetimeFigureOut">
              <a:rPr lang="en-US" smtClean="0"/>
              <a:t>11/25/2019</a:t>
            </a:fld>
            <a:endParaRPr lang="en-US"/>
          </a:p>
        </p:txBody>
      </p:sp>
      <p:sp>
        <p:nvSpPr>
          <p:cNvPr id="4" name="Footer Placeholder 3">
            <a:extLst>
              <a:ext uri="{FF2B5EF4-FFF2-40B4-BE49-F238E27FC236}">
                <a16:creationId xmlns:a16="http://schemas.microsoft.com/office/drawing/2014/main" id="{087D9BE8-EB85-4597-A9E9-17F2425ECB5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B8AD6D1-E7BE-4829-9656-5BB980CC1366}"/>
              </a:ext>
            </a:extLst>
          </p:cNvPr>
          <p:cNvSpPr>
            <a:spLocks noGrp="1"/>
          </p:cNvSpPr>
          <p:nvPr>
            <p:ph type="sldNum" sz="quarter" idx="12"/>
          </p:nvPr>
        </p:nvSpPr>
        <p:spPr/>
        <p:txBody>
          <a:bodyPr/>
          <a:lstStyle/>
          <a:p>
            <a:fld id="{005605F0-248A-4479-A9E8-D44541D8653D}" type="slidenum">
              <a:rPr lang="en-US" smtClean="0"/>
              <a:t>‹#›</a:t>
            </a:fld>
            <a:endParaRPr lang="en-US"/>
          </a:p>
        </p:txBody>
      </p:sp>
    </p:spTree>
    <p:extLst>
      <p:ext uri="{BB962C8B-B14F-4D97-AF65-F5344CB8AC3E}">
        <p14:creationId xmlns:p14="http://schemas.microsoft.com/office/powerpoint/2010/main" val="27979546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933CEE7-1828-42BF-9E87-BC90565736B3}"/>
              </a:ext>
            </a:extLst>
          </p:cNvPr>
          <p:cNvSpPr>
            <a:spLocks noGrp="1"/>
          </p:cNvSpPr>
          <p:nvPr>
            <p:ph type="dt" sz="half" idx="10"/>
          </p:nvPr>
        </p:nvSpPr>
        <p:spPr/>
        <p:txBody>
          <a:bodyPr/>
          <a:lstStyle/>
          <a:p>
            <a:fld id="{44E35D53-4F16-4ACE-8382-73FFCA8BCEED}" type="datetimeFigureOut">
              <a:rPr lang="en-US" smtClean="0"/>
              <a:t>11/25/2019</a:t>
            </a:fld>
            <a:endParaRPr lang="en-US"/>
          </a:p>
        </p:txBody>
      </p:sp>
      <p:sp>
        <p:nvSpPr>
          <p:cNvPr id="3" name="Footer Placeholder 2">
            <a:extLst>
              <a:ext uri="{FF2B5EF4-FFF2-40B4-BE49-F238E27FC236}">
                <a16:creationId xmlns:a16="http://schemas.microsoft.com/office/drawing/2014/main" id="{CE548FB8-599C-4398-84E0-E2185A5BFA9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0BA1960-6D46-44C3-B637-0FA2C379D908}"/>
              </a:ext>
            </a:extLst>
          </p:cNvPr>
          <p:cNvSpPr>
            <a:spLocks noGrp="1"/>
          </p:cNvSpPr>
          <p:nvPr>
            <p:ph type="sldNum" sz="quarter" idx="12"/>
          </p:nvPr>
        </p:nvSpPr>
        <p:spPr/>
        <p:txBody>
          <a:bodyPr/>
          <a:lstStyle/>
          <a:p>
            <a:fld id="{005605F0-248A-4479-A9E8-D44541D8653D}" type="slidenum">
              <a:rPr lang="en-US" smtClean="0"/>
              <a:t>‹#›</a:t>
            </a:fld>
            <a:endParaRPr lang="en-US"/>
          </a:p>
        </p:txBody>
      </p:sp>
    </p:spTree>
    <p:extLst>
      <p:ext uri="{BB962C8B-B14F-4D97-AF65-F5344CB8AC3E}">
        <p14:creationId xmlns:p14="http://schemas.microsoft.com/office/powerpoint/2010/main" val="28598374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24A89-4053-4690-B0E4-594D953B15C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C6DDDDB-1649-440D-9018-DF86FDD6330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1BC2D36-EF2F-4B79-84D1-348E37D56F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6EEFEBD-F8B2-449A-A3D0-C7FBB4E8B7E9}"/>
              </a:ext>
            </a:extLst>
          </p:cNvPr>
          <p:cNvSpPr>
            <a:spLocks noGrp="1"/>
          </p:cNvSpPr>
          <p:nvPr>
            <p:ph type="dt" sz="half" idx="10"/>
          </p:nvPr>
        </p:nvSpPr>
        <p:spPr/>
        <p:txBody>
          <a:bodyPr/>
          <a:lstStyle/>
          <a:p>
            <a:fld id="{44E35D53-4F16-4ACE-8382-73FFCA8BCEED}" type="datetimeFigureOut">
              <a:rPr lang="en-US" smtClean="0"/>
              <a:t>11/25/2019</a:t>
            </a:fld>
            <a:endParaRPr lang="en-US"/>
          </a:p>
        </p:txBody>
      </p:sp>
      <p:sp>
        <p:nvSpPr>
          <p:cNvPr id="6" name="Footer Placeholder 5">
            <a:extLst>
              <a:ext uri="{FF2B5EF4-FFF2-40B4-BE49-F238E27FC236}">
                <a16:creationId xmlns:a16="http://schemas.microsoft.com/office/drawing/2014/main" id="{D80FC237-2892-4971-8707-2F10479F659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4B8E59-7C30-413E-9DB7-88BD415E3C13}"/>
              </a:ext>
            </a:extLst>
          </p:cNvPr>
          <p:cNvSpPr>
            <a:spLocks noGrp="1"/>
          </p:cNvSpPr>
          <p:nvPr>
            <p:ph type="sldNum" sz="quarter" idx="12"/>
          </p:nvPr>
        </p:nvSpPr>
        <p:spPr/>
        <p:txBody>
          <a:bodyPr/>
          <a:lstStyle/>
          <a:p>
            <a:fld id="{005605F0-248A-4479-A9E8-D44541D8653D}" type="slidenum">
              <a:rPr lang="en-US" smtClean="0"/>
              <a:t>‹#›</a:t>
            </a:fld>
            <a:endParaRPr lang="en-US"/>
          </a:p>
        </p:txBody>
      </p:sp>
    </p:spTree>
    <p:extLst>
      <p:ext uri="{BB962C8B-B14F-4D97-AF65-F5344CB8AC3E}">
        <p14:creationId xmlns:p14="http://schemas.microsoft.com/office/powerpoint/2010/main" val="33579679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B5146C-EA56-433D-B55F-968E52B700E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89ED3EA-093E-4BD7-90FE-007AA820001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E59EE7-1BB1-45BF-9C1A-0399A52D740D}"/>
              </a:ext>
            </a:extLst>
          </p:cNvPr>
          <p:cNvSpPr>
            <a:spLocks noGrp="1"/>
          </p:cNvSpPr>
          <p:nvPr>
            <p:ph type="dt" sz="half" idx="10"/>
          </p:nvPr>
        </p:nvSpPr>
        <p:spPr>
          <a:xfrm>
            <a:off x="838200" y="6356350"/>
            <a:ext cx="2743200" cy="365125"/>
          </a:xfrm>
          <a:prstGeom prst="rect">
            <a:avLst/>
          </a:prstGeom>
        </p:spPr>
        <p:txBody>
          <a:bodyPr/>
          <a:lstStyle/>
          <a:p>
            <a:fld id="{4FD9D9CB-0FF9-4C19-BD39-4178265EE573}" type="datetimeFigureOut">
              <a:rPr lang="en-US" smtClean="0"/>
              <a:t>11/25/2019</a:t>
            </a:fld>
            <a:endParaRPr lang="en-US"/>
          </a:p>
        </p:txBody>
      </p:sp>
      <p:sp>
        <p:nvSpPr>
          <p:cNvPr id="5" name="Footer Placeholder 4">
            <a:extLst>
              <a:ext uri="{FF2B5EF4-FFF2-40B4-BE49-F238E27FC236}">
                <a16:creationId xmlns:a16="http://schemas.microsoft.com/office/drawing/2014/main" id="{38131F90-38D2-4369-B233-69B8A3498F9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62AFC96-CB65-451E-8A65-7EDCB454C754}"/>
              </a:ext>
            </a:extLst>
          </p:cNvPr>
          <p:cNvSpPr>
            <a:spLocks noGrp="1"/>
          </p:cNvSpPr>
          <p:nvPr>
            <p:ph type="sldNum" sz="quarter" idx="12"/>
          </p:nvPr>
        </p:nvSpPr>
        <p:spPr>
          <a:xfrm>
            <a:off x="8610600" y="6356350"/>
            <a:ext cx="2743200" cy="365125"/>
          </a:xfrm>
          <a:prstGeom prst="rect">
            <a:avLst/>
          </a:prstGeom>
        </p:spPr>
        <p:txBody>
          <a:bodyPr/>
          <a:lstStyle/>
          <a:p>
            <a:fld id="{ABD685B2-1C89-457D-8B07-4492C9194242}" type="slidenum">
              <a:rPr lang="en-US" smtClean="0"/>
              <a:t>‹#›</a:t>
            </a:fld>
            <a:endParaRPr lang="en-US"/>
          </a:p>
        </p:txBody>
      </p:sp>
    </p:spTree>
    <p:extLst>
      <p:ext uri="{BB962C8B-B14F-4D97-AF65-F5344CB8AC3E}">
        <p14:creationId xmlns:p14="http://schemas.microsoft.com/office/powerpoint/2010/main" val="9159116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DAD5B-A520-4680-954C-07E4254CD5E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8D990F-40C9-4598-AB1B-DECEC7E69EC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44088EA-FE13-45CA-AA82-DA6C2908A1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726A230-673C-44A2-BC0E-DE6982697DCD}"/>
              </a:ext>
            </a:extLst>
          </p:cNvPr>
          <p:cNvSpPr>
            <a:spLocks noGrp="1"/>
          </p:cNvSpPr>
          <p:nvPr>
            <p:ph type="dt" sz="half" idx="10"/>
          </p:nvPr>
        </p:nvSpPr>
        <p:spPr/>
        <p:txBody>
          <a:bodyPr/>
          <a:lstStyle/>
          <a:p>
            <a:fld id="{44E35D53-4F16-4ACE-8382-73FFCA8BCEED}" type="datetimeFigureOut">
              <a:rPr lang="en-US" smtClean="0"/>
              <a:t>11/25/2019</a:t>
            </a:fld>
            <a:endParaRPr lang="en-US"/>
          </a:p>
        </p:txBody>
      </p:sp>
      <p:sp>
        <p:nvSpPr>
          <p:cNvPr id="6" name="Footer Placeholder 5">
            <a:extLst>
              <a:ext uri="{FF2B5EF4-FFF2-40B4-BE49-F238E27FC236}">
                <a16:creationId xmlns:a16="http://schemas.microsoft.com/office/drawing/2014/main" id="{D3E29900-DD73-4120-B25E-89A65A06BDC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6BFFB32-4F67-4A5E-9CE0-7A567C2B11E3}"/>
              </a:ext>
            </a:extLst>
          </p:cNvPr>
          <p:cNvSpPr>
            <a:spLocks noGrp="1"/>
          </p:cNvSpPr>
          <p:nvPr>
            <p:ph type="sldNum" sz="quarter" idx="12"/>
          </p:nvPr>
        </p:nvSpPr>
        <p:spPr/>
        <p:txBody>
          <a:bodyPr/>
          <a:lstStyle/>
          <a:p>
            <a:fld id="{005605F0-248A-4479-A9E8-D44541D8653D}" type="slidenum">
              <a:rPr lang="en-US" smtClean="0"/>
              <a:t>‹#›</a:t>
            </a:fld>
            <a:endParaRPr lang="en-US"/>
          </a:p>
        </p:txBody>
      </p:sp>
    </p:spTree>
    <p:extLst>
      <p:ext uri="{BB962C8B-B14F-4D97-AF65-F5344CB8AC3E}">
        <p14:creationId xmlns:p14="http://schemas.microsoft.com/office/powerpoint/2010/main" val="9359873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C9306F-8CFD-490E-BAF7-995E3F82DA5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87F0E7C-D10E-4E5B-A3F9-C582E41F78D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83A819-8B2A-4232-96AB-02D5AAC8AA76}"/>
              </a:ext>
            </a:extLst>
          </p:cNvPr>
          <p:cNvSpPr>
            <a:spLocks noGrp="1"/>
          </p:cNvSpPr>
          <p:nvPr>
            <p:ph type="dt" sz="half" idx="10"/>
          </p:nvPr>
        </p:nvSpPr>
        <p:spPr/>
        <p:txBody>
          <a:bodyPr/>
          <a:lstStyle/>
          <a:p>
            <a:fld id="{44E35D53-4F16-4ACE-8382-73FFCA8BCEED}" type="datetimeFigureOut">
              <a:rPr lang="en-US" smtClean="0"/>
              <a:t>11/25/2019</a:t>
            </a:fld>
            <a:endParaRPr lang="en-US"/>
          </a:p>
        </p:txBody>
      </p:sp>
      <p:sp>
        <p:nvSpPr>
          <p:cNvPr id="5" name="Footer Placeholder 4">
            <a:extLst>
              <a:ext uri="{FF2B5EF4-FFF2-40B4-BE49-F238E27FC236}">
                <a16:creationId xmlns:a16="http://schemas.microsoft.com/office/drawing/2014/main" id="{54AA0272-3281-437C-A541-D27E3E476A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C23EB0-A0D7-4410-ADC4-2645A3CD8C7D}"/>
              </a:ext>
            </a:extLst>
          </p:cNvPr>
          <p:cNvSpPr>
            <a:spLocks noGrp="1"/>
          </p:cNvSpPr>
          <p:nvPr>
            <p:ph type="sldNum" sz="quarter" idx="12"/>
          </p:nvPr>
        </p:nvSpPr>
        <p:spPr/>
        <p:txBody>
          <a:bodyPr/>
          <a:lstStyle/>
          <a:p>
            <a:fld id="{005605F0-248A-4479-A9E8-D44541D8653D}" type="slidenum">
              <a:rPr lang="en-US" smtClean="0"/>
              <a:t>‹#›</a:t>
            </a:fld>
            <a:endParaRPr lang="en-US"/>
          </a:p>
        </p:txBody>
      </p:sp>
    </p:spTree>
    <p:extLst>
      <p:ext uri="{BB962C8B-B14F-4D97-AF65-F5344CB8AC3E}">
        <p14:creationId xmlns:p14="http://schemas.microsoft.com/office/powerpoint/2010/main" val="28560475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813022A-93EC-4A5C-8C47-C60DA579D07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6D42E5A-DBA9-4543-9542-518B674B9E86}"/>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697204-2B39-4888-92D4-34C38BDEFBEC}"/>
              </a:ext>
            </a:extLst>
          </p:cNvPr>
          <p:cNvSpPr>
            <a:spLocks noGrp="1"/>
          </p:cNvSpPr>
          <p:nvPr>
            <p:ph type="dt" sz="half" idx="10"/>
          </p:nvPr>
        </p:nvSpPr>
        <p:spPr/>
        <p:txBody>
          <a:bodyPr/>
          <a:lstStyle/>
          <a:p>
            <a:fld id="{44E35D53-4F16-4ACE-8382-73FFCA8BCEED}" type="datetimeFigureOut">
              <a:rPr lang="en-US" smtClean="0"/>
              <a:t>11/25/2019</a:t>
            </a:fld>
            <a:endParaRPr lang="en-US"/>
          </a:p>
        </p:txBody>
      </p:sp>
      <p:sp>
        <p:nvSpPr>
          <p:cNvPr id="5" name="Footer Placeholder 4">
            <a:extLst>
              <a:ext uri="{FF2B5EF4-FFF2-40B4-BE49-F238E27FC236}">
                <a16:creationId xmlns:a16="http://schemas.microsoft.com/office/drawing/2014/main" id="{2F616917-0029-4A54-BE47-59AF96FC53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BE1690-1CF6-41FC-AAF2-BAF2644CD2C0}"/>
              </a:ext>
            </a:extLst>
          </p:cNvPr>
          <p:cNvSpPr>
            <a:spLocks noGrp="1"/>
          </p:cNvSpPr>
          <p:nvPr>
            <p:ph type="sldNum" sz="quarter" idx="12"/>
          </p:nvPr>
        </p:nvSpPr>
        <p:spPr/>
        <p:txBody>
          <a:bodyPr/>
          <a:lstStyle/>
          <a:p>
            <a:fld id="{005605F0-248A-4479-A9E8-D44541D8653D}" type="slidenum">
              <a:rPr lang="en-US" smtClean="0"/>
              <a:t>‹#›</a:t>
            </a:fld>
            <a:endParaRPr lang="en-US"/>
          </a:p>
        </p:txBody>
      </p:sp>
    </p:spTree>
    <p:extLst>
      <p:ext uri="{BB962C8B-B14F-4D97-AF65-F5344CB8AC3E}">
        <p14:creationId xmlns:p14="http://schemas.microsoft.com/office/powerpoint/2010/main" val="26511616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98D5CF-6155-4C0A-B383-C06015F6464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6AC92C9-AB7D-429B-8EDB-5776A8C36C0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A6D54CB-07BE-4DB3-BE36-70114B508559}"/>
              </a:ext>
            </a:extLst>
          </p:cNvPr>
          <p:cNvSpPr>
            <a:spLocks noGrp="1"/>
          </p:cNvSpPr>
          <p:nvPr>
            <p:ph type="dt" sz="half" idx="10"/>
          </p:nvPr>
        </p:nvSpPr>
        <p:spPr>
          <a:xfrm>
            <a:off x="838200" y="6356350"/>
            <a:ext cx="2743200" cy="365125"/>
          </a:xfrm>
          <a:prstGeom prst="rect">
            <a:avLst/>
          </a:prstGeom>
        </p:spPr>
        <p:txBody>
          <a:bodyPr/>
          <a:lstStyle/>
          <a:p>
            <a:fld id="{4FD9D9CB-0FF9-4C19-BD39-4178265EE573}" type="datetimeFigureOut">
              <a:rPr lang="en-US" smtClean="0"/>
              <a:t>11/25/2019</a:t>
            </a:fld>
            <a:endParaRPr lang="en-US"/>
          </a:p>
        </p:txBody>
      </p:sp>
      <p:sp>
        <p:nvSpPr>
          <p:cNvPr id="5" name="Footer Placeholder 4">
            <a:extLst>
              <a:ext uri="{FF2B5EF4-FFF2-40B4-BE49-F238E27FC236}">
                <a16:creationId xmlns:a16="http://schemas.microsoft.com/office/drawing/2014/main" id="{7DB14F3D-1A5C-44F4-B089-3AB0A252086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70569B6-C3CC-46B4-B672-0D45BBB67112}"/>
              </a:ext>
            </a:extLst>
          </p:cNvPr>
          <p:cNvSpPr>
            <a:spLocks noGrp="1"/>
          </p:cNvSpPr>
          <p:nvPr>
            <p:ph type="sldNum" sz="quarter" idx="12"/>
          </p:nvPr>
        </p:nvSpPr>
        <p:spPr>
          <a:xfrm>
            <a:off x="8610600" y="6356350"/>
            <a:ext cx="2743200" cy="365125"/>
          </a:xfrm>
          <a:prstGeom prst="rect">
            <a:avLst/>
          </a:prstGeom>
        </p:spPr>
        <p:txBody>
          <a:bodyPr/>
          <a:lstStyle/>
          <a:p>
            <a:fld id="{ABD685B2-1C89-457D-8B07-4492C9194242}" type="slidenum">
              <a:rPr lang="en-US" smtClean="0"/>
              <a:t>‹#›</a:t>
            </a:fld>
            <a:endParaRPr lang="en-US"/>
          </a:p>
        </p:txBody>
      </p:sp>
    </p:spTree>
    <p:extLst>
      <p:ext uri="{BB962C8B-B14F-4D97-AF65-F5344CB8AC3E}">
        <p14:creationId xmlns:p14="http://schemas.microsoft.com/office/powerpoint/2010/main" val="97491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B72D38-AFDA-4046-A3FB-96D73299ACA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42A1E93-8639-4E4E-AEC9-5AFA0E21F81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CDE66EA-7626-4214-8CB8-460988C7429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08584A8-ACEC-4FFB-961C-9985505938B3}"/>
              </a:ext>
            </a:extLst>
          </p:cNvPr>
          <p:cNvSpPr>
            <a:spLocks noGrp="1"/>
          </p:cNvSpPr>
          <p:nvPr>
            <p:ph type="dt" sz="half" idx="10"/>
          </p:nvPr>
        </p:nvSpPr>
        <p:spPr>
          <a:xfrm>
            <a:off x="838200" y="6356350"/>
            <a:ext cx="2743200" cy="365125"/>
          </a:xfrm>
          <a:prstGeom prst="rect">
            <a:avLst/>
          </a:prstGeom>
        </p:spPr>
        <p:txBody>
          <a:bodyPr/>
          <a:lstStyle/>
          <a:p>
            <a:fld id="{4FD9D9CB-0FF9-4C19-BD39-4178265EE573}" type="datetimeFigureOut">
              <a:rPr lang="en-US" smtClean="0"/>
              <a:t>11/25/2019</a:t>
            </a:fld>
            <a:endParaRPr lang="en-US"/>
          </a:p>
        </p:txBody>
      </p:sp>
      <p:sp>
        <p:nvSpPr>
          <p:cNvPr id="6" name="Footer Placeholder 5">
            <a:extLst>
              <a:ext uri="{FF2B5EF4-FFF2-40B4-BE49-F238E27FC236}">
                <a16:creationId xmlns:a16="http://schemas.microsoft.com/office/drawing/2014/main" id="{45CC2722-95A1-488E-AB4F-8323C894499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2F17789F-7F9A-46B0-A6B1-6F9B8B6C4232}"/>
              </a:ext>
            </a:extLst>
          </p:cNvPr>
          <p:cNvSpPr>
            <a:spLocks noGrp="1"/>
          </p:cNvSpPr>
          <p:nvPr>
            <p:ph type="sldNum" sz="quarter" idx="12"/>
          </p:nvPr>
        </p:nvSpPr>
        <p:spPr>
          <a:xfrm>
            <a:off x="8610600" y="6356350"/>
            <a:ext cx="2743200" cy="365125"/>
          </a:xfrm>
          <a:prstGeom prst="rect">
            <a:avLst/>
          </a:prstGeom>
        </p:spPr>
        <p:txBody>
          <a:bodyPr/>
          <a:lstStyle/>
          <a:p>
            <a:fld id="{ABD685B2-1C89-457D-8B07-4492C9194242}" type="slidenum">
              <a:rPr lang="en-US" smtClean="0"/>
              <a:t>‹#›</a:t>
            </a:fld>
            <a:endParaRPr lang="en-US"/>
          </a:p>
        </p:txBody>
      </p:sp>
    </p:spTree>
    <p:extLst>
      <p:ext uri="{BB962C8B-B14F-4D97-AF65-F5344CB8AC3E}">
        <p14:creationId xmlns:p14="http://schemas.microsoft.com/office/powerpoint/2010/main" val="8333031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753AD4-F378-4401-A225-D8E0057D096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36F4DAE-37B9-4471-9A83-E7446CB2E8B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77DE149-951F-4F24-8BFD-BF3F4A4C98B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A672CB1-7E95-4915-8990-249D5F8E374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046976D-E27F-4F3C-AFD6-F69F51E2B4F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6CB133B-7186-4D93-B0FB-894112844BCC}"/>
              </a:ext>
            </a:extLst>
          </p:cNvPr>
          <p:cNvSpPr>
            <a:spLocks noGrp="1"/>
          </p:cNvSpPr>
          <p:nvPr>
            <p:ph type="dt" sz="half" idx="10"/>
          </p:nvPr>
        </p:nvSpPr>
        <p:spPr>
          <a:xfrm>
            <a:off x="838200" y="6356350"/>
            <a:ext cx="2743200" cy="365125"/>
          </a:xfrm>
          <a:prstGeom prst="rect">
            <a:avLst/>
          </a:prstGeom>
        </p:spPr>
        <p:txBody>
          <a:bodyPr/>
          <a:lstStyle/>
          <a:p>
            <a:fld id="{4FD9D9CB-0FF9-4C19-BD39-4178265EE573}" type="datetimeFigureOut">
              <a:rPr lang="en-US" smtClean="0"/>
              <a:t>11/25/2019</a:t>
            </a:fld>
            <a:endParaRPr lang="en-US"/>
          </a:p>
        </p:txBody>
      </p:sp>
      <p:sp>
        <p:nvSpPr>
          <p:cNvPr id="8" name="Footer Placeholder 7">
            <a:extLst>
              <a:ext uri="{FF2B5EF4-FFF2-40B4-BE49-F238E27FC236}">
                <a16:creationId xmlns:a16="http://schemas.microsoft.com/office/drawing/2014/main" id="{1A6D8D1D-AA51-4654-83A9-BA1E636DDEE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AFE4DE83-CE8D-4986-A625-E30E734E1BFD}"/>
              </a:ext>
            </a:extLst>
          </p:cNvPr>
          <p:cNvSpPr>
            <a:spLocks noGrp="1"/>
          </p:cNvSpPr>
          <p:nvPr>
            <p:ph type="sldNum" sz="quarter" idx="12"/>
          </p:nvPr>
        </p:nvSpPr>
        <p:spPr>
          <a:xfrm>
            <a:off x="8610600" y="6356350"/>
            <a:ext cx="2743200" cy="365125"/>
          </a:xfrm>
          <a:prstGeom prst="rect">
            <a:avLst/>
          </a:prstGeom>
        </p:spPr>
        <p:txBody>
          <a:bodyPr/>
          <a:lstStyle/>
          <a:p>
            <a:fld id="{ABD685B2-1C89-457D-8B07-4492C9194242}" type="slidenum">
              <a:rPr lang="en-US" smtClean="0"/>
              <a:t>‹#›</a:t>
            </a:fld>
            <a:endParaRPr lang="en-US"/>
          </a:p>
        </p:txBody>
      </p:sp>
    </p:spTree>
    <p:extLst>
      <p:ext uri="{BB962C8B-B14F-4D97-AF65-F5344CB8AC3E}">
        <p14:creationId xmlns:p14="http://schemas.microsoft.com/office/powerpoint/2010/main" val="4388561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5DA7AC-8A67-404A-A286-9530B4327DA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8E61078-F34D-46F0-AD35-8DA3953FA363}"/>
              </a:ext>
            </a:extLst>
          </p:cNvPr>
          <p:cNvSpPr>
            <a:spLocks noGrp="1"/>
          </p:cNvSpPr>
          <p:nvPr>
            <p:ph type="dt" sz="half" idx="10"/>
          </p:nvPr>
        </p:nvSpPr>
        <p:spPr>
          <a:xfrm>
            <a:off x="838200" y="6356350"/>
            <a:ext cx="2743200" cy="365125"/>
          </a:xfrm>
          <a:prstGeom prst="rect">
            <a:avLst/>
          </a:prstGeom>
        </p:spPr>
        <p:txBody>
          <a:bodyPr/>
          <a:lstStyle/>
          <a:p>
            <a:fld id="{4FD9D9CB-0FF9-4C19-BD39-4178265EE573}" type="datetimeFigureOut">
              <a:rPr lang="en-US" smtClean="0"/>
              <a:t>11/25/2019</a:t>
            </a:fld>
            <a:endParaRPr lang="en-US"/>
          </a:p>
        </p:txBody>
      </p:sp>
      <p:sp>
        <p:nvSpPr>
          <p:cNvPr id="4" name="Footer Placeholder 3">
            <a:extLst>
              <a:ext uri="{FF2B5EF4-FFF2-40B4-BE49-F238E27FC236}">
                <a16:creationId xmlns:a16="http://schemas.microsoft.com/office/drawing/2014/main" id="{C561E696-0807-42ED-BE1B-8A2C7237D45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0588F6DC-F1C0-4C42-92E5-55188E57FA61}"/>
              </a:ext>
            </a:extLst>
          </p:cNvPr>
          <p:cNvSpPr>
            <a:spLocks noGrp="1"/>
          </p:cNvSpPr>
          <p:nvPr>
            <p:ph type="sldNum" sz="quarter" idx="12"/>
          </p:nvPr>
        </p:nvSpPr>
        <p:spPr>
          <a:xfrm>
            <a:off x="8610600" y="6356350"/>
            <a:ext cx="2743200" cy="365125"/>
          </a:xfrm>
          <a:prstGeom prst="rect">
            <a:avLst/>
          </a:prstGeom>
        </p:spPr>
        <p:txBody>
          <a:bodyPr/>
          <a:lstStyle/>
          <a:p>
            <a:fld id="{ABD685B2-1C89-457D-8B07-4492C9194242}" type="slidenum">
              <a:rPr lang="en-US" smtClean="0"/>
              <a:t>‹#›</a:t>
            </a:fld>
            <a:endParaRPr lang="en-US"/>
          </a:p>
        </p:txBody>
      </p:sp>
    </p:spTree>
    <p:extLst>
      <p:ext uri="{BB962C8B-B14F-4D97-AF65-F5344CB8AC3E}">
        <p14:creationId xmlns:p14="http://schemas.microsoft.com/office/powerpoint/2010/main" val="2968697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685FF88-F5C6-4613-878E-670C3788EA46}"/>
              </a:ext>
            </a:extLst>
          </p:cNvPr>
          <p:cNvSpPr>
            <a:spLocks noGrp="1"/>
          </p:cNvSpPr>
          <p:nvPr>
            <p:ph type="dt" sz="half" idx="10"/>
          </p:nvPr>
        </p:nvSpPr>
        <p:spPr>
          <a:xfrm>
            <a:off x="838200" y="6356350"/>
            <a:ext cx="2743200" cy="365125"/>
          </a:xfrm>
          <a:prstGeom prst="rect">
            <a:avLst/>
          </a:prstGeom>
        </p:spPr>
        <p:txBody>
          <a:bodyPr/>
          <a:lstStyle/>
          <a:p>
            <a:fld id="{4FD9D9CB-0FF9-4C19-BD39-4178265EE573}" type="datetimeFigureOut">
              <a:rPr lang="en-US" smtClean="0"/>
              <a:t>11/25/2019</a:t>
            </a:fld>
            <a:endParaRPr lang="en-US"/>
          </a:p>
        </p:txBody>
      </p:sp>
      <p:sp>
        <p:nvSpPr>
          <p:cNvPr id="3" name="Footer Placeholder 2">
            <a:extLst>
              <a:ext uri="{FF2B5EF4-FFF2-40B4-BE49-F238E27FC236}">
                <a16:creationId xmlns:a16="http://schemas.microsoft.com/office/drawing/2014/main" id="{1C7983DA-899D-4A58-946E-0E7FCF3ED2F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97E4C254-68D3-4877-837D-F245A790384E}"/>
              </a:ext>
            </a:extLst>
          </p:cNvPr>
          <p:cNvSpPr>
            <a:spLocks noGrp="1"/>
          </p:cNvSpPr>
          <p:nvPr>
            <p:ph type="sldNum" sz="quarter" idx="12"/>
          </p:nvPr>
        </p:nvSpPr>
        <p:spPr>
          <a:xfrm>
            <a:off x="8610600" y="6356350"/>
            <a:ext cx="2743200" cy="365125"/>
          </a:xfrm>
          <a:prstGeom prst="rect">
            <a:avLst/>
          </a:prstGeom>
        </p:spPr>
        <p:txBody>
          <a:bodyPr/>
          <a:lstStyle/>
          <a:p>
            <a:fld id="{ABD685B2-1C89-457D-8B07-4492C9194242}" type="slidenum">
              <a:rPr lang="en-US" smtClean="0"/>
              <a:t>‹#›</a:t>
            </a:fld>
            <a:endParaRPr lang="en-US"/>
          </a:p>
        </p:txBody>
      </p:sp>
    </p:spTree>
    <p:extLst>
      <p:ext uri="{BB962C8B-B14F-4D97-AF65-F5344CB8AC3E}">
        <p14:creationId xmlns:p14="http://schemas.microsoft.com/office/powerpoint/2010/main" val="10629570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987811-8363-4F01-941B-60D3DFA22F3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D1B290E-AA4B-4FBA-9BEB-D9D985C670B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75AAC57-3F05-4772-A6FC-E6EA18CFBE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63AA493-FE62-41F5-A6D3-28CABA5E398B}"/>
              </a:ext>
            </a:extLst>
          </p:cNvPr>
          <p:cNvSpPr>
            <a:spLocks noGrp="1"/>
          </p:cNvSpPr>
          <p:nvPr>
            <p:ph type="dt" sz="half" idx="10"/>
          </p:nvPr>
        </p:nvSpPr>
        <p:spPr>
          <a:xfrm>
            <a:off x="838200" y="6356350"/>
            <a:ext cx="2743200" cy="365125"/>
          </a:xfrm>
          <a:prstGeom prst="rect">
            <a:avLst/>
          </a:prstGeom>
        </p:spPr>
        <p:txBody>
          <a:bodyPr/>
          <a:lstStyle/>
          <a:p>
            <a:fld id="{4FD9D9CB-0FF9-4C19-BD39-4178265EE573}" type="datetimeFigureOut">
              <a:rPr lang="en-US" smtClean="0"/>
              <a:t>11/25/2019</a:t>
            </a:fld>
            <a:endParaRPr lang="en-US"/>
          </a:p>
        </p:txBody>
      </p:sp>
      <p:sp>
        <p:nvSpPr>
          <p:cNvPr id="6" name="Footer Placeholder 5">
            <a:extLst>
              <a:ext uri="{FF2B5EF4-FFF2-40B4-BE49-F238E27FC236}">
                <a16:creationId xmlns:a16="http://schemas.microsoft.com/office/drawing/2014/main" id="{77FA7F15-87D1-4E01-BCBD-ACAD99B592B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E102DBB0-9FA6-44ED-8235-903281B79AB1}"/>
              </a:ext>
            </a:extLst>
          </p:cNvPr>
          <p:cNvSpPr>
            <a:spLocks noGrp="1"/>
          </p:cNvSpPr>
          <p:nvPr>
            <p:ph type="sldNum" sz="quarter" idx="12"/>
          </p:nvPr>
        </p:nvSpPr>
        <p:spPr>
          <a:xfrm>
            <a:off x="8610600" y="6356350"/>
            <a:ext cx="2743200" cy="365125"/>
          </a:xfrm>
          <a:prstGeom prst="rect">
            <a:avLst/>
          </a:prstGeom>
        </p:spPr>
        <p:txBody>
          <a:bodyPr/>
          <a:lstStyle/>
          <a:p>
            <a:fld id="{ABD685B2-1C89-457D-8B07-4492C9194242}" type="slidenum">
              <a:rPr lang="en-US" smtClean="0"/>
              <a:t>‹#›</a:t>
            </a:fld>
            <a:endParaRPr lang="en-US"/>
          </a:p>
        </p:txBody>
      </p:sp>
    </p:spTree>
    <p:extLst>
      <p:ext uri="{BB962C8B-B14F-4D97-AF65-F5344CB8AC3E}">
        <p14:creationId xmlns:p14="http://schemas.microsoft.com/office/powerpoint/2010/main" val="11490217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9B338E-B560-43AD-B90C-1DED398E43C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0B0D2D3-83F7-47B6-93BC-33999248B2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FE62009-5F19-4574-AABD-8B4943316E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AABEDB0-D348-4B5B-BFC7-01AACA98F2DD}"/>
              </a:ext>
            </a:extLst>
          </p:cNvPr>
          <p:cNvSpPr>
            <a:spLocks noGrp="1"/>
          </p:cNvSpPr>
          <p:nvPr>
            <p:ph type="dt" sz="half" idx="10"/>
          </p:nvPr>
        </p:nvSpPr>
        <p:spPr>
          <a:xfrm>
            <a:off x="838200" y="6356350"/>
            <a:ext cx="2743200" cy="365125"/>
          </a:xfrm>
          <a:prstGeom prst="rect">
            <a:avLst/>
          </a:prstGeom>
        </p:spPr>
        <p:txBody>
          <a:bodyPr/>
          <a:lstStyle/>
          <a:p>
            <a:fld id="{4FD9D9CB-0FF9-4C19-BD39-4178265EE573}" type="datetimeFigureOut">
              <a:rPr lang="en-US" smtClean="0"/>
              <a:t>11/25/2019</a:t>
            </a:fld>
            <a:endParaRPr lang="en-US"/>
          </a:p>
        </p:txBody>
      </p:sp>
      <p:sp>
        <p:nvSpPr>
          <p:cNvPr id="6" name="Footer Placeholder 5">
            <a:extLst>
              <a:ext uri="{FF2B5EF4-FFF2-40B4-BE49-F238E27FC236}">
                <a16:creationId xmlns:a16="http://schemas.microsoft.com/office/drawing/2014/main" id="{E9720053-CB67-457F-A6D3-B97BE0BC7D4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8A549017-E711-42E5-9488-C8C95EF97D20}"/>
              </a:ext>
            </a:extLst>
          </p:cNvPr>
          <p:cNvSpPr>
            <a:spLocks noGrp="1"/>
          </p:cNvSpPr>
          <p:nvPr>
            <p:ph type="sldNum" sz="quarter" idx="12"/>
          </p:nvPr>
        </p:nvSpPr>
        <p:spPr>
          <a:xfrm>
            <a:off x="8610600" y="6356350"/>
            <a:ext cx="2743200" cy="365125"/>
          </a:xfrm>
          <a:prstGeom prst="rect">
            <a:avLst/>
          </a:prstGeom>
        </p:spPr>
        <p:txBody>
          <a:bodyPr/>
          <a:lstStyle/>
          <a:p>
            <a:fld id="{ABD685B2-1C89-457D-8B07-4492C9194242}" type="slidenum">
              <a:rPr lang="en-US" smtClean="0"/>
              <a:t>‹#›</a:t>
            </a:fld>
            <a:endParaRPr lang="en-US"/>
          </a:p>
        </p:txBody>
      </p:sp>
    </p:spTree>
    <p:extLst>
      <p:ext uri="{BB962C8B-B14F-4D97-AF65-F5344CB8AC3E}">
        <p14:creationId xmlns:p14="http://schemas.microsoft.com/office/powerpoint/2010/main" val="9290363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55000">
              <a:schemeClr val="accent1">
                <a:lumMod val="5000"/>
                <a:lumOff val="95000"/>
              </a:schemeClr>
            </a:gs>
            <a:gs pos="88000">
              <a:schemeClr val="accent1">
                <a:lumMod val="45000"/>
                <a:lumOff val="55000"/>
              </a:schemeClr>
            </a:gs>
            <a:gs pos="100000">
              <a:schemeClr val="accent1">
                <a:lumMod val="45000"/>
                <a:lumOff val="55000"/>
              </a:schemeClr>
            </a:gs>
            <a:gs pos="100000">
              <a:schemeClr val="accent1">
                <a:lumMod val="30000"/>
                <a:lumOff val="70000"/>
              </a:schemeClr>
            </a:gs>
          </a:gsLst>
          <a:lin ang="189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3A3F648-457D-42F6-9B07-D030D124D2F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0F9ED09-A6B2-4B78-8450-F048CC0576E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BB0A726D-4BF8-4BD4-8CD3-DD02CC327700}"/>
              </a:ext>
            </a:extLst>
          </p:cNvPr>
          <p:cNvSpPr txBox="1">
            <a:spLocks/>
          </p:cNvSpPr>
          <p:nvPr userDrawn="1"/>
        </p:nvSpPr>
        <p:spPr>
          <a:xfrm>
            <a:off x="6444344" y="141988"/>
            <a:ext cx="7315200" cy="365125"/>
          </a:xfrm>
          <a:prstGeom prst="rect">
            <a:avLst/>
          </a:prstGeom>
        </p:spPr>
        <p:txBody>
          <a:bodyPr/>
          <a:lstStyle>
            <a:defPPr>
              <a:defRPr lang="en-US"/>
            </a:defPPr>
            <a:lvl1pPr marL="0" algn="l" defTabSz="914400" rtl="0" eaLnBrk="1" latinLnBrk="0" hangingPunct="1">
              <a:defRPr sz="24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Rapid Point </a:t>
            </a:r>
            <a:r>
              <a:rPr lang="en-US" dirty="0"/>
              <a:t>of Care Training Program</a:t>
            </a:r>
          </a:p>
        </p:txBody>
      </p:sp>
      <p:pic>
        <p:nvPicPr>
          <p:cNvPr id="8" name="Picture 7">
            <a:extLst>
              <a:ext uri="{FF2B5EF4-FFF2-40B4-BE49-F238E27FC236}">
                <a16:creationId xmlns:a16="http://schemas.microsoft.com/office/drawing/2014/main" id="{1B3D5A57-209D-43E2-A8DE-D6BA60AF4C6D}"/>
              </a:ext>
            </a:extLst>
          </p:cNvPr>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11183817" y="99537"/>
            <a:ext cx="737381" cy="737381"/>
          </a:xfrm>
          <a:prstGeom prst="rect">
            <a:avLst/>
          </a:prstGeom>
        </p:spPr>
      </p:pic>
      <p:sp>
        <p:nvSpPr>
          <p:cNvPr id="9" name="Slide Number Placeholder 5">
            <a:extLst>
              <a:ext uri="{FF2B5EF4-FFF2-40B4-BE49-F238E27FC236}">
                <a16:creationId xmlns:a16="http://schemas.microsoft.com/office/drawing/2014/main" id="{2E8C6C0B-4AD0-4A2C-894E-705EECAE1761}"/>
              </a:ext>
            </a:extLst>
          </p:cNvPr>
          <p:cNvSpPr>
            <a:spLocks noGrp="1"/>
          </p:cNvSpPr>
          <p:nvPr>
            <p:ph type="sldNum" sz="quarter" idx="4"/>
          </p:nvPr>
        </p:nvSpPr>
        <p:spPr>
          <a:xfrm>
            <a:off x="0" y="6492875"/>
            <a:ext cx="5176911" cy="365125"/>
          </a:xfrm>
          <a:prstGeom prst="rect">
            <a:avLst/>
          </a:prstGeom>
        </p:spPr>
        <p:txBody>
          <a:bodyPr/>
          <a:lstStyle>
            <a:lvl1pPr>
              <a:defRPr sz="1800">
                <a:solidFill>
                  <a:schemeClr val="bg2">
                    <a:lumMod val="50000"/>
                  </a:schemeClr>
                </a:solidFill>
              </a:defRPr>
            </a:lvl1pPr>
          </a:lstStyle>
          <a:p>
            <a:r>
              <a:rPr lang="en-US" dirty="0"/>
              <a:t>AIDS Bureau, Ministry of Health and Long Term Care</a:t>
            </a:r>
          </a:p>
        </p:txBody>
      </p:sp>
    </p:spTree>
    <p:extLst>
      <p:ext uri="{BB962C8B-B14F-4D97-AF65-F5344CB8AC3E}">
        <p14:creationId xmlns:p14="http://schemas.microsoft.com/office/powerpoint/2010/main" val="29561058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8C6AB31-6799-49C8-ADE4-7C3E67E8B61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5237DC3-BA90-41B2-88B2-EF6EB105697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759F0B-1EBC-4D26-9958-A4405FA2E10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E35D53-4F16-4ACE-8382-73FFCA8BCEED}" type="datetimeFigureOut">
              <a:rPr lang="en-US" smtClean="0"/>
              <a:t>11/25/2019</a:t>
            </a:fld>
            <a:endParaRPr lang="en-US"/>
          </a:p>
        </p:txBody>
      </p:sp>
      <p:sp>
        <p:nvSpPr>
          <p:cNvPr id="5" name="Footer Placeholder 4">
            <a:extLst>
              <a:ext uri="{FF2B5EF4-FFF2-40B4-BE49-F238E27FC236}">
                <a16:creationId xmlns:a16="http://schemas.microsoft.com/office/drawing/2014/main" id="{1BA7053D-A32D-4B47-9A99-B7536F88CA9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2058D69-2407-4ABE-93AC-4CA10A82E70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5605F0-248A-4479-A9E8-D44541D8653D}" type="slidenum">
              <a:rPr lang="en-US" smtClean="0"/>
              <a:t>‹#›</a:t>
            </a:fld>
            <a:endParaRPr lang="en-US"/>
          </a:p>
        </p:txBody>
      </p:sp>
    </p:spTree>
    <p:extLst>
      <p:ext uri="{BB962C8B-B14F-4D97-AF65-F5344CB8AC3E}">
        <p14:creationId xmlns:p14="http://schemas.microsoft.com/office/powerpoint/2010/main" val="9943030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30.jpeg"/></Relationships>
</file>

<file path=ppt/slides/_rels/slide11.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emf"/><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png"/><Relationship Id="rId17" Type="http://schemas.openxmlformats.org/officeDocument/2006/relationships/image" Target="../media/image24.png"/><Relationship Id="rId2" Type="http://schemas.openxmlformats.org/officeDocument/2006/relationships/notesSlide" Target="../notesSlides/notesSlide6.xml"/><Relationship Id="rId16" Type="http://schemas.openxmlformats.org/officeDocument/2006/relationships/image" Target="../media/image23.png"/><Relationship Id="rId1" Type="http://schemas.openxmlformats.org/officeDocument/2006/relationships/slideLayout" Target="../slideLayouts/slideLayout1.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5" Type="http://schemas.openxmlformats.org/officeDocument/2006/relationships/image" Target="../media/image2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hyperlink" Target="https://youtu.be/7wp1AEVIm50"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7.jpg"/></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14636-9D80-4715-BE49-B94F50E6C43C}"/>
              </a:ext>
            </a:extLst>
          </p:cNvPr>
          <p:cNvSpPr>
            <a:spLocks noGrp="1"/>
          </p:cNvSpPr>
          <p:nvPr>
            <p:ph type="ctrTitle"/>
          </p:nvPr>
        </p:nvSpPr>
        <p:spPr>
          <a:xfrm>
            <a:off x="914399" y="1221856"/>
            <a:ext cx="10494499" cy="1029994"/>
          </a:xfrm>
        </p:spPr>
        <p:txBody>
          <a:bodyPr>
            <a:normAutofit fontScale="90000"/>
          </a:bodyPr>
          <a:lstStyle/>
          <a:p>
            <a:pPr>
              <a:spcAft>
                <a:spcPts val="1800"/>
              </a:spcAft>
              <a:buClr>
                <a:srgbClr val="4A66AC"/>
              </a:buClr>
            </a:pPr>
            <a:r>
              <a:rPr lang="en-CA" dirty="0"/>
              <a:t>After completing this unit you will be able to :</a:t>
            </a:r>
          </a:p>
        </p:txBody>
      </p:sp>
      <p:sp>
        <p:nvSpPr>
          <p:cNvPr id="3" name="Subtitle 2">
            <a:extLst>
              <a:ext uri="{FF2B5EF4-FFF2-40B4-BE49-F238E27FC236}">
                <a16:creationId xmlns:a16="http://schemas.microsoft.com/office/drawing/2014/main" id="{8365A299-7067-41F3-96D1-6126C68ADEA1}"/>
              </a:ext>
            </a:extLst>
          </p:cNvPr>
          <p:cNvSpPr>
            <a:spLocks noGrp="1"/>
          </p:cNvSpPr>
          <p:nvPr>
            <p:ph type="subTitle" idx="1"/>
          </p:nvPr>
        </p:nvSpPr>
        <p:spPr>
          <a:xfrm>
            <a:off x="914400" y="2405016"/>
            <a:ext cx="10044332" cy="4329426"/>
          </a:xfrm>
        </p:spPr>
        <p:txBody>
          <a:bodyPr>
            <a:normAutofit/>
          </a:bodyPr>
          <a:lstStyle/>
          <a:p>
            <a:pPr marL="342900" indent="-342900">
              <a:spcAft>
                <a:spcPts val="1800"/>
              </a:spcAft>
              <a:buClr>
                <a:srgbClr val="4A66AC"/>
              </a:buClr>
              <a:buFont typeface="Wingdings" panose="05000000000000000000" pitchFamily="2" charset="2"/>
              <a:buChar char="v"/>
            </a:pPr>
            <a:r>
              <a:rPr lang="en-CA" dirty="0"/>
              <a:t>Understand the process of rapid testing using the INSTI</a:t>
            </a:r>
            <a:r>
              <a:rPr lang="en-CA" baseline="30000" dirty="0"/>
              <a:t>TM </a:t>
            </a:r>
            <a:r>
              <a:rPr lang="en-CA" dirty="0"/>
              <a:t>HIV rapid test</a:t>
            </a:r>
          </a:p>
          <a:p>
            <a:pPr marL="342900" indent="-342900">
              <a:spcAft>
                <a:spcPts val="1800"/>
              </a:spcAft>
              <a:buClr>
                <a:srgbClr val="4A66AC"/>
              </a:buClr>
              <a:buFont typeface="Wingdings" panose="05000000000000000000" pitchFamily="2" charset="2"/>
              <a:buChar char="v"/>
            </a:pPr>
            <a:r>
              <a:rPr lang="en-CA" dirty="0"/>
              <a:t>Organize and label the materials for the test</a:t>
            </a:r>
          </a:p>
          <a:p>
            <a:pPr marL="342900" indent="-342900">
              <a:spcAft>
                <a:spcPts val="1800"/>
              </a:spcAft>
              <a:buClr>
                <a:srgbClr val="4A66AC"/>
              </a:buClr>
              <a:buFont typeface="Wingdings" panose="05000000000000000000" pitchFamily="2" charset="2"/>
              <a:buChar char="v"/>
            </a:pPr>
            <a:r>
              <a:rPr lang="en-CA" dirty="0"/>
              <a:t>Perform a fingerstick blood collection</a:t>
            </a:r>
          </a:p>
          <a:p>
            <a:pPr marL="342900" indent="-342900">
              <a:spcAft>
                <a:spcPts val="1800"/>
              </a:spcAft>
              <a:buClr>
                <a:srgbClr val="4A66AC"/>
              </a:buClr>
              <a:buFont typeface="Wingdings" panose="05000000000000000000" pitchFamily="2" charset="2"/>
              <a:buChar char="v"/>
            </a:pPr>
            <a:r>
              <a:rPr lang="en-CA" dirty="0"/>
              <a:t>Conduct an INSTI</a:t>
            </a:r>
            <a:r>
              <a:rPr lang="en-CA" baseline="30000" dirty="0"/>
              <a:t>TM </a:t>
            </a:r>
            <a:r>
              <a:rPr lang="en-CA" dirty="0"/>
              <a:t>HIV Test and evaluate the result</a:t>
            </a:r>
            <a:endParaRPr lang="en-US" dirty="0"/>
          </a:p>
          <a:p>
            <a:pPr marL="342900" indent="-342900">
              <a:spcAft>
                <a:spcPts val="1800"/>
              </a:spcAft>
              <a:buClr>
                <a:srgbClr val="4A66AC"/>
              </a:buClr>
              <a:buFont typeface="Wingdings" panose="05000000000000000000" pitchFamily="2" charset="2"/>
              <a:buChar char="v"/>
            </a:pPr>
            <a:r>
              <a:rPr lang="en-CA" dirty="0"/>
              <a:t>Respond appropriately to </a:t>
            </a:r>
            <a:r>
              <a:rPr lang="en-CA" dirty="0" smtClean="0"/>
              <a:t>any results encountered </a:t>
            </a:r>
            <a:r>
              <a:rPr lang="en-CA" dirty="0"/>
              <a:t>in the testing process</a:t>
            </a:r>
            <a:endParaRPr lang="en-US" dirty="0"/>
          </a:p>
          <a:p>
            <a:pPr marL="342900" indent="-342900">
              <a:spcAft>
                <a:spcPts val="1800"/>
              </a:spcAft>
              <a:buClr>
                <a:srgbClr val="4A66AC"/>
              </a:buClr>
              <a:buFont typeface="Wingdings" panose="05000000000000000000" pitchFamily="2" charset="2"/>
              <a:buChar char="v"/>
            </a:pPr>
            <a:endParaRPr lang="en-CA" dirty="0"/>
          </a:p>
          <a:p>
            <a:pPr marL="342900" indent="-342900">
              <a:spcAft>
                <a:spcPts val="1800"/>
              </a:spcAft>
              <a:buClr>
                <a:srgbClr val="4A66AC"/>
              </a:buClr>
              <a:buFont typeface="Wingdings" panose="05000000000000000000" pitchFamily="2" charset="2"/>
              <a:buChar char="v"/>
            </a:pPr>
            <a:endParaRPr lang="en-CA" dirty="0"/>
          </a:p>
          <a:p>
            <a:pPr>
              <a:spcAft>
                <a:spcPts val="1800"/>
              </a:spcAft>
              <a:buClr>
                <a:srgbClr val="4A66AC"/>
              </a:buClr>
            </a:pPr>
            <a:endParaRPr lang="en-US" sz="2800" dirty="0"/>
          </a:p>
        </p:txBody>
      </p:sp>
      <p:sp>
        <p:nvSpPr>
          <p:cNvPr id="11" name="Arrow: Pentagon 10">
            <a:extLst>
              <a:ext uri="{FF2B5EF4-FFF2-40B4-BE49-F238E27FC236}">
                <a16:creationId xmlns:a16="http://schemas.microsoft.com/office/drawing/2014/main" id="{B06204AF-4D11-4CA7-97CF-B7E0BCA9D797}"/>
              </a:ext>
            </a:extLst>
          </p:cNvPr>
          <p:cNvSpPr/>
          <p:nvPr/>
        </p:nvSpPr>
        <p:spPr>
          <a:xfrm>
            <a:off x="214506" y="180848"/>
            <a:ext cx="6199546" cy="702365"/>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E7F87B47-126E-4B67-9A5E-3A12176B2C68}"/>
              </a:ext>
            </a:extLst>
          </p:cNvPr>
          <p:cNvSpPr txBox="1"/>
          <p:nvPr/>
        </p:nvSpPr>
        <p:spPr>
          <a:xfrm>
            <a:off x="214507" y="331976"/>
            <a:ext cx="5563441" cy="400110"/>
          </a:xfrm>
          <a:prstGeom prst="rect">
            <a:avLst/>
          </a:prstGeom>
          <a:noFill/>
        </p:spPr>
        <p:txBody>
          <a:bodyPr wrap="square" rtlCol="0">
            <a:spAutoFit/>
          </a:bodyPr>
          <a:lstStyle/>
          <a:p>
            <a:r>
              <a:rPr lang="en-US" sz="2000" b="1" dirty="0">
                <a:solidFill>
                  <a:schemeClr val="bg1"/>
                </a:solidFill>
              </a:rPr>
              <a:t>MODULE: Performing the INSTI HIV Rapid Test</a:t>
            </a:r>
          </a:p>
        </p:txBody>
      </p:sp>
    </p:spTree>
    <p:extLst>
      <p:ext uri="{BB962C8B-B14F-4D97-AF65-F5344CB8AC3E}">
        <p14:creationId xmlns:p14="http://schemas.microsoft.com/office/powerpoint/2010/main" val="37882079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14636-9D80-4715-BE49-B94F50E6C43C}"/>
              </a:ext>
            </a:extLst>
          </p:cNvPr>
          <p:cNvSpPr>
            <a:spLocks noGrp="1"/>
          </p:cNvSpPr>
          <p:nvPr>
            <p:ph type="ctrTitle"/>
          </p:nvPr>
        </p:nvSpPr>
        <p:spPr>
          <a:xfrm>
            <a:off x="914399" y="1221856"/>
            <a:ext cx="8567225" cy="1029994"/>
          </a:xfrm>
        </p:spPr>
        <p:txBody>
          <a:bodyPr>
            <a:normAutofit/>
          </a:bodyPr>
          <a:lstStyle/>
          <a:p>
            <a:pPr>
              <a:spcAft>
                <a:spcPts val="1800"/>
              </a:spcAft>
              <a:buClr>
                <a:srgbClr val="4A66AC"/>
              </a:buClr>
            </a:pPr>
            <a:r>
              <a:rPr lang="en-CA" dirty="0"/>
              <a:t>Beginning the Test</a:t>
            </a:r>
          </a:p>
        </p:txBody>
      </p:sp>
      <p:sp>
        <p:nvSpPr>
          <p:cNvPr id="3" name="Subtitle 2">
            <a:extLst>
              <a:ext uri="{FF2B5EF4-FFF2-40B4-BE49-F238E27FC236}">
                <a16:creationId xmlns:a16="http://schemas.microsoft.com/office/drawing/2014/main" id="{8365A299-7067-41F3-96D1-6126C68ADEA1}"/>
              </a:ext>
            </a:extLst>
          </p:cNvPr>
          <p:cNvSpPr>
            <a:spLocks noGrp="1"/>
          </p:cNvSpPr>
          <p:nvPr>
            <p:ph type="subTitle" idx="1"/>
          </p:nvPr>
        </p:nvSpPr>
        <p:spPr>
          <a:xfrm>
            <a:off x="914400" y="2405016"/>
            <a:ext cx="10044332" cy="4329426"/>
          </a:xfrm>
        </p:spPr>
        <p:txBody>
          <a:bodyPr>
            <a:normAutofit/>
          </a:bodyPr>
          <a:lstStyle/>
          <a:p>
            <a:pPr>
              <a:spcAft>
                <a:spcPts val="1800"/>
              </a:spcAft>
              <a:buClr>
                <a:srgbClr val="4A66AC"/>
              </a:buClr>
            </a:pPr>
            <a:endParaRPr lang="en-CA" dirty="0"/>
          </a:p>
          <a:p>
            <a:pPr marL="342900" indent="-342900">
              <a:spcAft>
                <a:spcPts val="1800"/>
              </a:spcAft>
              <a:buClr>
                <a:srgbClr val="4A66AC"/>
              </a:buClr>
              <a:buFont typeface="Wingdings" panose="05000000000000000000" pitchFamily="2" charset="2"/>
              <a:buChar char="v"/>
            </a:pPr>
            <a:endParaRPr lang="en-CA" dirty="0"/>
          </a:p>
          <a:p>
            <a:pPr>
              <a:spcAft>
                <a:spcPts val="1800"/>
              </a:spcAft>
              <a:buClr>
                <a:srgbClr val="4A66AC"/>
              </a:buClr>
            </a:pPr>
            <a:endParaRPr lang="en-US" sz="2800" dirty="0"/>
          </a:p>
        </p:txBody>
      </p:sp>
      <p:sp>
        <p:nvSpPr>
          <p:cNvPr id="11" name="Arrow: Pentagon 10">
            <a:extLst>
              <a:ext uri="{FF2B5EF4-FFF2-40B4-BE49-F238E27FC236}">
                <a16:creationId xmlns:a16="http://schemas.microsoft.com/office/drawing/2014/main" id="{B06204AF-4D11-4CA7-97CF-B7E0BCA9D797}"/>
              </a:ext>
            </a:extLst>
          </p:cNvPr>
          <p:cNvSpPr/>
          <p:nvPr/>
        </p:nvSpPr>
        <p:spPr>
          <a:xfrm>
            <a:off x="214506" y="180848"/>
            <a:ext cx="6199546" cy="702365"/>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E7F87B47-126E-4B67-9A5E-3A12176B2C68}"/>
              </a:ext>
            </a:extLst>
          </p:cNvPr>
          <p:cNvSpPr txBox="1"/>
          <p:nvPr/>
        </p:nvSpPr>
        <p:spPr>
          <a:xfrm>
            <a:off x="214507" y="331976"/>
            <a:ext cx="5563441" cy="400110"/>
          </a:xfrm>
          <a:prstGeom prst="rect">
            <a:avLst/>
          </a:prstGeom>
          <a:noFill/>
        </p:spPr>
        <p:txBody>
          <a:bodyPr wrap="square" rtlCol="0">
            <a:spAutoFit/>
          </a:bodyPr>
          <a:lstStyle/>
          <a:p>
            <a:r>
              <a:rPr lang="en-US" sz="2000" b="1" dirty="0">
                <a:solidFill>
                  <a:schemeClr val="bg1"/>
                </a:solidFill>
              </a:rPr>
              <a:t>MODULE: Performing the INSTI HIV Rapid Test</a:t>
            </a:r>
          </a:p>
        </p:txBody>
      </p:sp>
      <p:sp>
        <p:nvSpPr>
          <p:cNvPr id="4" name="Rectangle 3">
            <a:extLst>
              <a:ext uri="{FF2B5EF4-FFF2-40B4-BE49-F238E27FC236}">
                <a16:creationId xmlns:a16="http://schemas.microsoft.com/office/drawing/2014/main" id="{CC535E3D-B1F4-45A5-A3A1-55638AAA9C07}"/>
              </a:ext>
            </a:extLst>
          </p:cNvPr>
          <p:cNvSpPr/>
          <p:nvPr/>
        </p:nvSpPr>
        <p:spPr>
          <a:xfrm>
            <a:off x="5622388" y="2127491"/>
            <a:ext cx="6127652" cy="3657411"/>
          </a:xfrm>
          <a:prstGeom prst="rect">
            <a:avLst/>
          </a:prstGeom>
        </p:spPr>
        <p:txBody>
          <a:bodyPr wrap="square">
            <a:spAutoFit/>
          </a:bodyPr>
          <a:lstStyle/>
          <a:p>
            <a:pPr marL="457200" indent="-457200">
              <a:spcAft>
                <a:spcPts val="1000"/>
              </a:spcAft>
              <a:buClr>
                <a:srgbClr val="4A66AC"/>
              </a:buClr>
              <a:buFont typeface="+mj-lt"/>
              <a:buAutoNum type="arabicPeriod"/>
            </a:pPr>
            <a:r>
              <a:rPr lang="en-CA" sz="2200" dirty="0"/>
              <a:t>Add </a:t>
            </a:r>
            <a:r>
              <a:rPr lang="en-CA" sz="2200" dirty="0" smtClean="0"/>
              <a:t>all of the </a:t>
            </a:r>
            <a:r>
              <a:rPr lang="en-CA" sz="2200" dirty="0"/>
              <a:t>blood to vial </a:t>
            </a:r>
            <a:r>
              <a:rPr lang="en-CA" sz="2200" dirty="0" smtClean="0"/>
              <a:t>1 (red) </a:t>
            </a:r>
            <a:r>
              <a:rPr lang="en-CA" sz="2200" dirty="0"/>
              <a:t>by squeezing the end of the pipette</a:t>
            </a:r>
          </a:p>
          <a:p>
            <a:pPr marL="457200" indent="-457200">
              <a:spcAft>
                <a:spcPts val="1000"/>
              </a:spcAft>
              <a:buClr>
                <a:srgbClr val="4A66AC"/>
              </a:buClr>
              <a:buFont typeface="+mj-lt"/>
              <a:buAutoNum type="arabicPeriod"/>
            </a:pPr>
            <a:r>
              <a:rPr lang="en-CA" sz="2200" dirty="0"/>
              <a:t>If all of the blood is not expelled, cover the hole just above the black line and try again</a:t>
            </a:r>
          </a:p>
          <a:p>
            <a:pPr marL="457200" indent="-457200">
              <a:spcAft>
                <a:spcPts val="1000"/>
              </a:spcAft>
              <a:buClr>
                <a:srgbClr val="4A66AC"/>
              </a:buClr>
              <a:buFont typeface="+mj-lt"/>
              <a:buAutoNum type="arabicPeriod"/>
            </a:pPr>
            <a:endParaRPr lang="en-CA" sz="2200" dirty="0"/>
          </a:p>
          <a:p>
            <a:pPr marL="457200" indent="-457200">
              <a:spcAft>
                <a:spcPts val="1000"/>
              </a:spcAft>
              <a:buClr>
                <a:srgbClr val="4A66AC"/>
              </a:buClr>
              <a:buFont typeface="+mj-lt"/>
              <a:buAutoNum type="arabicPeriod"/>
            </a:pPr>
            <a:endParaRPr lang="en-CA" sz="3600" dirty="0"/>
          </a:p>
          <a:p>
            <a:pPr marL="457200" indent="-457200">
              <a:spcAft>
                <a:spcPts val="1000"/>
              </a:spcAft>
              <a:buClr>
                <a:srgbClr val="4A66AC"/>
              </a:buClr>
              <a:buFont typeface="+mj-lt"/>
              <a:buAutoNum type="arabicPeriod"/>
            </a:pPr>
            <a:r>
              <a:rPr lang="en-CA" sz="2200" dirty="0"/>
              <a:t>Recap the bottle and mix gently by inversion</a:t>
            </a:r>
          </a:p>
          <a:p>
            <a:pPr marL="457200" indent="-457200">
              <a:spcAft>
                <a:spcPts val="1000"/>
              </a:spcAft>
              <a:buClr>
                <a:srgbClr val="4A66AC"/>
              </a:buClr>
              <a:buFont typeface="+mj-lt"/>
              <a:buAutoNum type="arabicPeriod"/>
            </a:pPr>
            <a:r>
              <a:rPr lang="en-CA" sz="2200" dirty="0"/>
              <a:t>Offer the client a band aid</a:t>
            </a:r>
          </a:p>
        </p:txBody>
      </p:sp>
      <p:pic>
        <p:nvPicPr>
          <p:cNvPr id="6" name="Picture 5">
            <a:extLst>
              <a:ext uri="{FF2B5EF4-FFF2-40B4-BE49-F238E27FC236}">
                <a16:creationId xmlns:a16="http://schemas.microsoft.com/office/drawing/2014/main" id="{5940E5B4-D707-4F54-8DA5-DA7B68F34A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6249" y="2507753"/>
            <a:ext cx="4210050" cy="3000375"/>
          </a:xfrm>
          <a:prstGeom prst="rect">
            <a:avLst/>
          </a:prstGeom>
        </p:spPr>
      </p:pic>
      <p:pic>
        <p:nvPicPr>
          <p:cNvPr id="10" name="Picture 9">
            <a:extLst>
              <a:ext uri="{FF2B5EF4-FFF2-40B4-BE49-F238E27FC236}">
                <a16:creationId xmlns:a16="http://schemas.microsoft.com/office/drawing/2014/main" id="{6A650BF3-3D00-43EF-9546-EF6A62C2CBEC}"/>
              </a:ext>
            </a:extLst>
          </p:cNvPr>
          <p:cNvPicPr/>
          <p:nvPr/>
        </p:nvPicPr>
        <p:blipFill rotWithShape="1">
          <a:blip r:embed="rId4" cstate="hqprint">
            <a:extLst>
              <a:ext uri="{28A0092B-C50C-407E-A947-70E740481C1C}">
                <a14:useLocalDpi xmlns:a14="http://schemas.microsoft.com/office/drawing/2010/main" val="0"/>
              </a:ext>
            </a:extLst>
          </a:blip>
          <a:srcRect/>
          <a:stretch/>
        </p:blipFill>
        <p:spPr bwMode="auto">
          <a:xfrm>
            <a:off x="6820917" y="3678702"/>
            <a:ext cx="3975100" cy="1193335"/>
          </a:xfrm>
          <a:prstGeom prst="rect">
            <a:avLst/>
          </a:prstGeom>
          <a:ln>
            <a:noFill/>
          </a:ln>
          <a:extLst>
            <a:ext uri="{53640926-AAD7-44D8-BBD7-CCE9431645EC}">
              <a14:shadowObscured xmlns:a14="http://schemas.microsoft.com/office/drawing/2010/main"/>
            </a:ext>
          </a:extLst>
        </p:spPr>
      </p:pic>
      <p:sp>
        <p:nvSpPr>
          <p:cNvPr id="5" name="TextBox 4"/>
          <p:cNvSpPr txBox="1"/>
          <p:nvPr/>
        </p:nvSpPr>
        <p:spPr>
          <a:xfrm>
            <a:off x="859536" y="5852160"/>
            <a:ext cx="10991088" cy="1046440"/>
          </a:xfrm>
          <a:prstGeom prst="rect">
            <a:avLst/>
          </a:prstGeom>
          <a:noFill/>
        </p:spPr>
        <p:txBody>
          <a:bodyPr wrap="square" rtlCol="0">
            <a:spAutoFit/>
          </a:bodyPr>
          <a:lstStyle/>
          <a:p>
            <a:r>
              <a:rPr lang="en-US" sz="2200" i="1" dirty="0"/>
              <a:t>Practice differs between clinics; if your clinic does the test out of sight of the client, now is when you should move to another room. You have five minutes to add vial one to the membrane unit.</a:t>
            </a:r>
            <a:endParaRPr lang="en-CA" sz="2200" i="1" dirty="0"/>
          </a:p>
          <a:p>
            <a:endParaRPr lang="en-CA" dirty="0"/>
          </a:p>
        </p:txBody>
      </p:sp>
    </p:spTree>
    <p:extLst>
      <p:ext uri="{BB962C8B-B14F-4D97-AF65-F5344CB8AC3E}">
        <p14:creationId xmlns:p14="http://schemas.microsoft.com/office/powerpoint/2010/main" val="39640609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14636-9D80-4715-BE49-B94F50E6C43C}"/>
              </a:ext>
            </a:extLst>
          </p:cNvPr>
          <p:cNvSpPr>
            <a:spLocks noGrp="1"/>
          </p:cNvSpPr>
          <p:nvPr>
            <p:ph type="ctrTitle"/>
          </p:nvPr>
        </p:nvSpPr>
        <p:spPr>
          <a:xfrm>
            <a:off x="914399" y="1221856"/>
            <a:ext cx="8567225" cy="1029994"/>
          </a:xfrm>
        </p:spPr>
        <p:txBody>
          <a:bodyPr>
            <a:normAutofit/>
          </a:bodyPr>
          <a:lstStyle/>
          <a:p>
            <a:pPr>
              <a:spcAft>
                <a:spcPts val="1800"/>
              </a:spcAft>
              <a:buClr>
                <a:srgbClr val="4A66AC"/>
              </a:buClr>
            </a:pPr>
            <a:r>
              <a:rPr lang="en-CA" dirty="0"/>
              <a:t>Perform the Test</a:t>
            </a:r>
          </a:p>
        </p:txBody>
      </p:sp>
      <p:sp>
        <p:nvSpPr>
          <p:cNvPr id="3" name="Subtitle 2">
            <a:extLst>
              <a:ext uri="{FF2B5EF4-FFF2-40B4-BE49-F238E27FC236}">
                <a16:creationId xmlns:a16="http://schemas.microsoft.com/office/drawing/2014/main" id="{8365A299-7067-41F3-96D1-6126C68ADEA1}"/>
              </a:ext>
            </a:extLst>
          </p:cNvPr>
          <p:cNvSpPr>
            <a:spLocks noGrp="1"/>
          </p:cNvSpPr>
          <p:nvPr>
            <p:ph type="subTitle" idx="1"/>
          </p:nvPr>
        </p:nvSpPr>
        <p:spPr>
          <a:xfrm>
            <a:off x="914400" y="2405016"/>
            <a:ext cx="10044332" cy="4329426"/>
          </a:xfrm>
        </p:spPr>
        <p:txBody>
          <a:bodyPr>
            <a:normAutofit/>
          </a:bodyPr>
          <a:lstStyle/>
          <a:p>
            <a:pPr>
              <a:spcAft>
                <a:spcPts val="1800"/>
              </a:spcAft>
              <a:buClr>
                <a:srgbClr val="4A66AC"/>
              </a:buClr>
            </a:pPr>
            <a:endParaRPr lang="en-CA" dirty="0"/>
          </a:p>
          <a:p>
            <a:pPr marL="342900" indent="-342900">
              <a:spcAft>
                <a:spcPts val="1800"/>
              </a:spcAft>
              <a:buClr>
                <a:srgbClr val="4A66AC"/>
              </a:buClr>
              <a:buFont typeface="Wingdings" panose="05000000000000000000" pitchFamily="2" charset="2"/>
              <a:buChar char="v"/>
            </a:pPr>
            <a:endParaRPr lang="en-CA" dirty="0"/>
          </a:p>
          <a:p>
            <a:pPr>
              <a:spcAft>
                <a:spcPts val="1800"/>
              </a:spcAft>
              <a:buClr>
                <a:srgbClr val="4A66AC"/>
              </a:buClr>
            </a:pPr>
            <a:endParaRPr lang="en-US" sz="2800" dirty="0"/>
          </a:p>
        </p:txBody>
      </p:sp>
      <p:sp>
        <p:nvSpPr>
          <p:cNvPr id="11" name="Arrow: Pentagon 10">
            <a:extLst>
              <a:ext uri="{FF2B5EF4-FFF2-40B4-BE49-F238E27FC236}">
                <a16:creationId xmlns:a16="http://schemas.microsoft.com/office/drawing/2014/main" id="{B06204AF-4D11-4CA7-97CF-B7E0BCA9D797}"/>
              </a:ext>
            </a:extLst>
          </p:cNvPr>
          <p:cNvSpPr/>
          <p:nvPr/>
        </p:nvSpPr>
        <p:spPr>
          <a:xfrm>
            <a:off x="214506" y="180848"/>
            <a:ext cx="6199546" cy="702365"/>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E7F87B47-126E-4B67-9A5E-3A12176B2C68}"/>
              </a:ext>
            </a:extLst>
          </p:cNvPr>
          <p:cNvSpPr txBox="1"/>
          <p:nvPr/>
        </p:nvSpPr>
        <p:spPr>
          <a:xfrm>
            <a:off x="214507" y="331976"/>
            <a:ext cx="5563441" cy="400110"/>
          </a:xfrm>
          <a:prstGeom prst="rect">
            <a:avLst/>
          </a:prstGeom>
          <a:noFill/>
        </p:spPr>
        <p:txBody>
          <a:bodyPr wrap="square" rtlCol="0">
            <a:spAutoFit/>
          </a:bodyPr>
          <a:lstStyle/>
          <a:p>
            <a:r>
              <a:rPr lang="en-US" sz="2000" b="1" dirty="0">
                <a:solidFill>
                  <a:schemeClr val="bg1"/>
                </a:solidFill>
              </a:rPr>
              <a:t>MODULE: Performing the INSTI HIV Rapid Test</a:t>
            </a:r>
          </a:p>
        </p:txBody>
      </p:sp>
      <p:sp>
        <p:nvSpPr>
          <p:cNvPr id="4" name="Rectangle 3">
            <a:extLst>
              <a:ext uri="{FF2B5EF4-FFF2-40B4-BE49-F238E27FC236}">
                <a16:creationId xmlns:a16="http://schemas.microsoft.com/office/drawing/2014/main" id="{CC535E3D-B1F4-45A5-A3A1-55638AAA9C07}"/>
              </a:ext>
            </a:extLst>
          </p:cNvPr>
          <p:cNvSpPr/>
          <p:nvPr/>
        </p:nvSpPr>
        <p:spPr>
          <a:xfrm>
            <a:off x="5211262" y="1736853"/>
            <a:ext cx="6882125" cy="4909036"/>
          </a:xfrm>
          <a:prstGeom prst="rect">
            <a:avLst/>
          </a:prstGeom>
        </p:spPr>
        <p:txBody>
          <a:bodyPr wrap="square">
            <a:spAutoFit/>
          </a:bodyPr>
          <a:lstStyle/>
          <a:p>
            <a:pPr marL="457200" indent="-457200">
              <a:spcAft>
                <a:spcPts val="600"/>
              </a:spcAft>
              <a:buClr>
                <a:srgbClr val="4A66AC"/>
              </a:buClr>
              <a:buFont typeface="+mj-lt"/>
              <a:buAutoNum type="arabicPeriod"/>
            </a:pPr>
            <a:r>
              <a:rPr lang="en-CA" sz="2400" dirty="0"/>
              <a:t>Invert vial 1 </a:t>
            </a:r>
            <a:r>
              <a:rPr lang="en-CA" sz="2400" dirty="0" smtClean="0"/>
              <a:t>again</a:t>
            </a:r>
            <a:r>
              <a:rPr lang="en-CA" sz="2400" dirty="0"/>
              <a:t>, and within 5 minutes, pour the combined contents into the membrane unit </a:t>
            </a:r>
          </a:p>
          <a:p>
            <a:pPr lvl="1">
              <a:spcAft>
                <a:spcPts val="1800"/>
              </a:spcAft>
              <a:buClr>
                <a:srgbClr val="4A66AC"/>
              </a:buClr>
            </a:pPr>
            <a:r>
              <a:rPr lang="en-CA" sz="2400" dirty="0"/>
              <a:t>….</a:t>
            </a:r>
            <a:r>
              <a:rPr lang="en-CA" sz="2400" b="1" dirty="0"/>
              <a:t>Wait</a:t>
            </a:r>
            <a:r>
              <a:rPr lang="en-CA" sz="2400" dirty="0"/>
              <a:t> until the fluid has fully soaked in; this gives the antibodies time to attach </a:t>
            </a:r>
          </a:p>
          <a:p>
            <a:pPr marL="457200" indent="-457200">
              <a:spcAft>
                <a:spcPts val="600"/>
              </a:spcAft>
              <a:buClr>
                <a:srgbClr val="4A66AC"/>
              </a:buClr>
              <a:buFont typeface="+mj-lt"/>
              <a:buAutoNum type="arabicPeriod"/>
            </a:pPr>
            <a:r>
              <a:rPr lang="en-CA" sz="2400" dirty="0"/>
              <a:t>Add the contents of vial </a:t>
            </a:r>
            <a:r>
              <a:rPr lang="en-CA" sz="2400" dirty="0" smtClean="0"/>
              <a:t>2 (blue) </a:t>
            </a:r>
            <a:r>
              <a:rPr lang="en-CA" sz="2400" dirty="0"/>
              <a:t>to the membrane </a:t>
            </a:r>
            <a:r>
              <a:rPr lang="en-CA" sz="2400" dirty="0" smtClean="0"/>
              <a:t>….</a:t>
            </a:r>
            <a:r>
              <a:rPr lang="en-CA" sz="2400" b="1" dirty="0" smtClean="0"/>
              <a:t>Wait</a:t>
            </a:r>
            <a:r>
              <a:rPr lang="en-CA" sz="2400" dirty="0" smtClean="0"/>
              <a:t> until the fluid has fully soaked in; this allows the blue dye to attach to the antibodies</a:t>
            </a:r>
          </a:p>
          <a:p>
            <a:pPr marL="457200" indent="-457200">
              <a:spcAft>
                <a:spcPts val="600"/>
              </a:spcAft>
              <a:buClr>
                <a:srgbClr val="4A66AC"/>
              </a:buClr>
              <a:buFont typeface="+mj-lt"/>
              <a:buAutoNum type="arabicPeriod"/>
            </a:pPr>
            <a:r>
              <a:rPr lang="en-CA" sz="2400" dirty="0" smtClean="0"/>
              <a:t>Add </a:t>
            </a:r>
            <a:r>
              <a:rPr lang="en-CA" sz="2400" dirty="0"/>
              <a:t>the contents of vial </a:t>
            </a:r>
            <a:r>
              <a:rPr lang="en-CA" sz="2400" dirty="0" smtClean="0"/>
              <a:t>3 (grey) </a:t>
            </a:r>
            <a:r>
              <a:rPr lang="en-CA" sz="2400" dirty="0"/>
              <a:t>to the membrane </a:t>
            </a:r>
            <a:r>
              <a:rPr lang="en-CA" sz="2400" dirty="0" smtClean="0"/>
              <a:t>The </a:t>
            </a:r>
            <a:r>
              <a:rPr lang="en-CA" sz="2400" dirty="0"/>
              <a:t>clarifying solution makes the test dots easier to see </a:t>
            </a:r>
            <a:r>
              <a:rPr lang="en-CA" sz="2400" dirty="0" smtClean="0"/>
              <a:t>clearly; the membrane can be read when it is still wet, and must be read within 5 minutes of adding the clarifying solution</a:t>
            </a:r>
            <a:endParaRPr lang="en-CA" sz="2400" dirty="0"/>
          </a:p>
        </p:txBody>
      </p:sp>
      <p:pic>
        <p:nvPicPr>
          <p:cNvPr id="5" name="Picture 4">
            <a:extLst>
              <a:ext uri="{FF2B5EF4-FFF2-40B4-BE49-F238E27FC236}">
                <a16:creationId xmlns:a16="http://schemas.microsoft.com/office/drawing/2014/main" id="{E5FECDBE-AADE-4E10-B355-A5418D2A41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7601" y="2405016"/>
            <a:ext cx="3137252" cy="4023430"/>
          </a:xfrm>
          <a:prstGeom prst="rect">
            <a:avLst/>
          </a:prstGeom>
        </p:spPr>
      </p:pic>
    </p:spTree>
    <p:extLst>
      <p:ext uri="{BB962C8B-B14F-4D97-AF65-F5344CB8AC3E}">
        <p14:creationId xmlns:p14="http://schemas.microsoft.com/office/powerpoint/2010/main" val="11608131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14636-9D80-4715-BE49-B94F50E6C43C}"/>
              </a:ext>
            </a:extLst>
          </p:cNvPr>
          <p:cNvSpPr>
            <a:spLocks noGrp="1"/>
          </p:cNvSpPr>
          <p:nvPr>
            <p:ph type="ctrTitle"/>
          </p:nvPr>
        </p:nvSpPr>
        <p:spPr>
          <a:xfrm>
            <a:off x="914399" y="1221856"/>
            <a:ext cx="8567225" cy="1029994"/>
          </a:xfrm>
        </p:spPr>
        <p:txBody>
          <a:bodyPr>
            <a:normAutofit/>
          </a:bodyPr>
          <a:lstStyle/>
          <a:p>
            <a:pPr>
              <a:spcAft>
                <a:spcPts val="1800"/>
              </a:spcAft>
              <a:buClr>
                <a:srgbClr val="4A66AC"/>
              </a:buClr>
            </a:pPr>
            <a:r>
              <a:rPr lang="en-CA" dirty="0"/>
              <a:t>Read the Test</a:t>
            </a:r>
          </a:p>
        </p:txBody>
      </p:sp>
      <p:sp>
        <p:nvSpPr>
          <p:cNvPr id="3" name="Subtitle 2">
            <a:extLst>
              <a:ext uri="{FF2B5EF4-FFF2-40B4-BE49-F238E27FC236}">
                <a16:creationId xmlns:a16="http://schemas.microsoft.com/office/drawing/2014/main" id="{8365A299-7067-41F3-96D1-6126C68ADEA1}"/>
              </a:ext>
            </a:extLst>
          </p:cNvPr>
          <p:cNvSpPr>
            <a:spLocks noGrp="1"/>
          </p:cNvSpPr>
          <p:nvPr>
            <p:ph type="subTitle" idx="1"/>
          </p:nvPr>
        </p:nvSpPr>
        <p:spPr>
          <a:xfrm>
            <a:off x="914400" y="2405016"/>
            <a:ext cx="10044332" cy="4329426"/>
          </a:xfrm>
        </p:spPr>
        <p:txBody>
          <a:bodyPr>
            <a:normAutofit/>
          </a:bodyPr>
          <a:lstStyle/>
          <a:p>
            <a:pPr>
              <a:spcAft>
                <a:spcPts val="1800"/>
              </a:spcAft>
              <a:buClr>
                <a:srgbClr val="4A66AC"/>
              </a:buClr>
            </a:pPr>
            <a:endParaRPr lang="en-CA" dirty="0"/>
          </a:p>
          <a:p>
            <a:pPr marL="342900" indent="-342900">
              <a:spcAft>
                <a:spcPts val="1800"/>
              </a:spcAft>
              <a:buClr>
                <a:srgbClr val="4A66AC"/>
              </a:buClr>
              <a:buFont typeface="Wingdings" panose="05000000000000000000" pitchFamily="2" charset="2"/>
              <a:buChar char="v"/>
            </a:pPr>
            <a:endParaRPr lang="en-CA" dirty="0"/>
          </a:p>
          <a:p>
            <a:pPr>
              <a:spcAft>
                <a:spcPts val="1800"/>
              </a:spcAft>
              <a:buClr>
                <a:srgbClr val="4A66AC"/>
              </a:buClr>
            </a:pPr>
            <a:endParaRPr lang="en-US" sz="2800" dirty="0"/>
          </a:p>
        </p:txBody>
      </p:sp>
      <p:sp>
        <p:nvSpPr>
          <p:cNvPr id="11" name="Arrow: Pentagon 10">
            <a:extLst>
              <a:ext uri="{FF2B5EF4-FFF2-40B4-BE49-F238E27FC236}">
                <a16:creationId xmlns:a16="http://schemas.microsoft.com/office/drawing/2014/main" id="{B06204AF-4D11-4CA7-97CF-B7E0BCA9D797}"/>
              </a:ext>
            </a:extLst>
          </p:cNvPr>
          <p:cNvSpPr/>
          <p:nvPr/>
        </p:nvSpPr>
        <p:spPr>
          <a:xfrm>
            <a:off x="214506" y="180848"/>
            <a:ext cx="6199546" cy="702365"/>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E7F87B47-126E-4B67-9A5E-3A12176B2C68}"/>
              </a:ext>
            </a:extLst>
          </p:cNvPr>
          <p:cNvSpPr txBox="1"/>
          <p:nvPr/>
        </p:nvSpPr>
        <p:spPr>
          <a:xfrm>
            <a:off x="214507" y="331976"/>
            <a:ext cx="5563441" cy="400110"/>
          </a:xfrm>
          <a:prstGeom prst="rect">
            <a:avLst/>
          </a:prstGeom>
          <a:noFill/>
        </p:spPr>
        <p:txBody>
          <a:bodyPr wrap="square" rtlCol="0">
            <a:spAutoFit/>
          </a:bodyPr>
          <a:lstStyle/>
          <a:p>
            <a:r>
              <a:rPr lang="en-US" sz="2000" b="1" dirty="0">
                <a:solidFill>
                  <a:schemeClr val="bg1"/>
                </a:solidFill>
              </a:rPr>
              <a:t>MODULE: Performing the INSTI HIV Rapid Test</a:t>
            </a:r>
          </a:p>
        </p:txBody>
      </p:sp>
      <p:sp>
        <p:nvSpPr>
          <p:cNvPr id="4" name="Rectangle 3">
            <a:extLst>
              <a:ext uri="{FF2B5EF4-FFF2-40B4-BE49-F238E27FC236}">
                <a16:creationId xmlns:a16="http://schemas.microsoft.com/office/drawing/2014/main" id="{CC535E3D-B1F4-45A5-A3A1-55638AAA9C07}"/>
              </a:ext>
            </a:extLst>
          </p:cNvPr>
          <p:cNvSpPr/>
          <p:nvPr/>
        </p:nvSpPr>
        <p:spPr>
          <a:xfrm>
            <a:off x="877006" y="2404365"/>
            <a:ext cx="10470697" cy="461665"/>
          </a:xfrm>
          <a:prstGeom prst="rect">
            <a:avLst/>
          </a:prstGeom>
        </p:spPr>
        <p:txBody>
          <a:bodyPr wrap="square">
            <a:spAutoFit/>
          </a:bodyPr>
          <a:lstStyle/>
          <a:p>
            <a:pPr>
              <a:spcAft>
                <a:spcPts val="1200"/>
              </a:spcAft>
              <a:buClr>
                <a:srgbClr val="4A66AC"/>
              </a:buClr>
            </a:pPr>
            <a:r>
              <a:rPr lang="en-US" sz="2400" dirty="0"/>
              <a:t>In Ontario, we report three possible outcomes for an </a:t>
            </a:r>
            <a:r>
              <a:rPr lang="en-CA" sz="2400" dirty="0"/>
              <a:t>INSTI</a:t>
            </a:r>
            <a:r>
              <a:rPr lang="en-CA" sz="2400" baseline="30000" dirty="0"/>
              <a:t>TM </a:t>
            </a:r>
            <a:r>
              <a:rPr lang="en-CA" sz="2400" dirty="0"/>
              <a:t>HIV rapid test</a:t>
            </a:r>
          </a:p>
        </p:txBody>
      </p:sp>
      <p:grpSp>
        <p:nvGrpSpPr>
          <p:cNvPr id="8" name="Group 7"/>
          <p:cNvGrpSpPr/>
          <p:nvPr/>
        </p:nvGrpSpPr>
        <p:grpSpPr>
          <a:xfrm>
            <a:off x="1125406" y="3485299"/>
            <a:ext cx="1681802" cy="1790789"/>
            <a:chOff x="2049137" y="3316076"/>
            <a:chExt cx="1492491" cy="1608463"/>
          </a:xfrm>
        </p:grpSpPr>
        <p:sp>
          <p:nvSpPr>
            <p:cNvPr id="9" name="Rounded Rectangle 8"/>
            <p:cNvSpPr/>
            <p:nvPr/>
          </p:nvSpPr>
          <p:spPr>
            <a:xfrm>
              <a:off x="2049137" y="3316076"/>
              <a:ext cx="1465243" cy="1608463"/>
            </a:xfrm>
            <a:prstGeom prst="roundRect">
              <a:avLst/>
            </a:prstGeom>
            <a:noFill/>
            <a:ln w="28575">
              <a:solidFill>
                <a:srgbClr val="4A66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0" name="Straight Connector 9"/>
            <p:cNvCxnSpPr/>
            <p:nvPr/>
          </p:nvCxnSpPr>
          <p:spPr>
            <a:xfrm flipV="1">
              <a:off x="2093205" y="4627084"/>
              <a:ext cx="1432193" cy="11017"/>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202702" y="4616068"/>
              <a:ext cx="1338926" cy="276441"/>
            </a:xfrm>
            <a:prstGeom prst="rect">
              <a:avLst/>
            </a:prstGeom>
            <a:noFill/>
          </p:spPr>
          <p:txBody>
            <a:bodyPr wrap="square" rtlCol="0">
              <a:spAutoFit/>
            </a:bodyPr>
            <a:lstStyle/>
            <a:p>
              <a:r>
                <a:rPr lang="en-US" sz="1400" dirty="0">
                  <a:solidFill>
                    <a:schemeClr val="tx1">
                      <a:lumMod val="75000"/>
                      <a:lumOff val="25000"/>
                    </a:schemeClr>
                  </a:solidFill>
                  <a:latin typeface="Comic Sans MS" panose="030F0702030302020204" pitchFamily="66" charset="0"/>
                </a:rPr>
                <a:t>Name or ID#</a:t>
              </a:r>
              <a:endParaRPr lang="en-CA" sz="1400" dirty="0">
                <a:solidFill>
                  <a:schemeClr val="tx1">
                    <a:lumMod val="75000"/>
                    <a:lumOff val="25000"/>
                  </a:schemeClr>
                </a:solidFill>
                <a:latin typeface="Comic Sans MS" panose="030F0702030302020204" pitchFamily="66" charset="0"/>
              </a:endParaRPr>
            </a:p>
          </p:txBody>
        </p:sp>
        <p:sp>
          <p:nvSpPr>
            <p:cNvPr id="14" name="Oval 13"/>
            <p:cNvSpPr/>
            <p:nvPr/>
          </p:nvSpPr>
          <p:spPr>
            <a:xfrm>
              <a:off x="2203373" y="3437264"/>
              <a:ext cx="1156771" cy="1134737"/>
            </a:xfrm>
            <a:prstGeom prst="ellipse">
              <a:avLst/>
            </a:prstGeom>
            <a:noFill/>
            <a:ln w="28575">
              <a:solidFill>
                <a:srgbClr val="4A66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Oval 14"/>
            <p:cNvSpPr/>
            <p:nvPr/>
          </p:nvSpPr>
          <p:spPr>
            <a:xfrm>
              <a:off x="2443908" y="3644749"/>
              <a:ext cx="706915" cy="728948"/>
            </a:xfrm>
            <a:prstGeom prst="ellipse">
              <a:avLst/>
            </a:prstGeom>
            <a:noFill/>
            <a:ln w="28575">
              <a:solidFill>
                <a:srgbClr val="4A66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Oval 15"/>
            <p:cNvSpPr/>
            <p:nvPr/>
          </p:nvSpPr>
          <p:spPr>
            <a:xfrm>
              <a:off x="2750545" y="3786133"/>
              <a:ext cx="113841" cy="135872"/>
            </a:xfrm>
            <a:prstGeom prst="ellipse">
              <a:avLst/>
            </a:prstGeom>
            <a:solidFill>
              <a:srgbClr val="4A66AC"/>
            </a:solidFill>
            <a:ln w="28575">
              <a:solidFill>
                <a:srgbClr val="4A66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Oval 16"/>
            <p:cNvSpPr/>
            <p:nvPr/>
          </p:nvSpPr>
          <p:spPr>
            <a:xfrm>
              <a:off x="2726675" y="4103786"/>
              <a:ext cx="113841" cy="135872"/>
            </a:xfrm>
            <a:prstGeom prst="ellipse">
              <a:avLst/>
            </a:prstGeom>
            <a:solidFill>
              <a:srgbClr val="4A66AC"/>
            </a:solidFill>
            <a:ln w="28575">
              <a:solidFill>
                <a:srgbClr val="4A66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18" name="Group 17"/>
          <p:cNvGrpSpPr/>
          <p:nvPr/>
        </p:nvGrpSpPr>
        <p:grpSpPr>
          <a:xfrm>
            <a:off x="3627814" y="3463963"/>
            <a:ext cx="1681802" cy="1790789"/>
            <a:chOff x="2049137" y="3316076"/>
            <a:chExt cx="1492491" cy="1608463"/>
          </a:xfrm>
        </p:grpSpPr>
        <p:sp>
          <p:nvSpPr>
            <p:cNvPr id="19" name="Rounded Rectangle 18"/>
            <p:cNvSpPr/>
            <p:nvPr/>
          </p:nvSpPr>
          <p:spPr>
            <a:xfrm>
              <a:off x="2049137" y="3316076"/>
              <a:ext cx="1465243" cy="1608463"/>
            </a:xfrm>
            <a:prstGeom prst="roundRect">
              <a:avLst/>
            </a:prstGeom>
            <a:noFill/>
            <a:ln w="28575">
              <a:solidFill>
                <a:srgbClr val="4A66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20" name="Straight Connector 19"/>
            <p:cNvCxnSpPr/>
            <p:nvPr/>
          </p:nvCxnSpPr>
          <p:spPr>
            <a:xfrm flipV="1">
              <a:off x="2093205" y="4627084"/>
              <a:ext cx="1432193" cy="11017"/>
            </a:xfrm>
            <a:prstGeom prst="line">
              <a:avLst/>
            </a:prstGeom>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202702" y="4616068"/>
              <a:ext cx="1338926" cy="276441"/>
            </a:xfrm>
            <a:prstGeom prst="rect">
              <a:avLst/>
            </a:prstGeom>
            <a:noFill/>
          </p:spPr>
          <p:txBody>
            <a:bodyPr wrap="square" rtlCol="0">
              <a:spAutoFit/>
            </a:bodyPr>
            <a:lstStyle/>
            <a:p>
              <a:r>
                <a:rPr lang="en-US" sz="1400" dirty="0">
                  <a:solidFill>
                    <a:schemeClr val="tx1">
                      <a:lumMod val="75000"/>
                      <a:lumOff val="25000"/>
                    </a:schemeClr>
                  </a:solidFill>
                  <a:latin typeface="Comic Sans MS" panose="030F0702030302020204" pitchFamily="66" charset="0"/>
                </a:rPr>
                <a:t>Name or ID#</a:t>
              </a:r>
              <a:endParaRPr lang="en-CA" sz="1400" dirty="0">
                <a:solidFill>
                  <a:schemeClr val="tx1">
                    <a:lumMod val="75000"/>
                    <a:lumOff val="25000"/>
                  </a:schemeClr>
                </a:solidFill>
                <a:latin typeface="Comic Sans MS" panose="030F0702030302020204" pitchFamily="66" charset="0"/>
              </a:endParaRPr>
            </a:p>
          </p:txBody>
        </p:sp>
        <p:sp>
          <p:nvSpPr>
            <p:cNvPr id="22" name="Oval 21"/>
            <p:cNvSpPr/>
            <p:nvPr/>
          </p:nvSpPr>
          <p:spPr>
            <a:xfrm>
              <a:off x="2203373" y="3437264"/>
              <a:ext cx="1156771" cy="1134737"/>
            </a:xfrm>
            <a:prstGeom prst="ellipse">
              <a:avLst/>
            </a:prstGeom>
            <a:noFill/>
            <a:ln w="28575">
              <a:solidFill>
                <a:srgbClr val="4A66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3" name="Oval 22"/>
            <p:cNvSpPr/>
            <p:nvPr/>
          </p:nvSpPr>
          <p:spPr>
            <a:xfrm>
              <a:off x="2443908" y="3644749"/>
              <a:ext cx="706915" cy="728948"/>
            </a:xfrm>
            <a:prstGeom prst="ellipse">
              <a:avLst/>
            </a:prstGeom>
            <a:noFill/>
            <a:ln w="28575">
              <a:solidFill>
                <a:srgbClr val="4A66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4" name="Oval 23"/>
            <p:cNvSpPr/>
            <p:nvPr/>
          </p:nvSpPr>
          <p:spPr>
            <a:xfrm>
              <a:off x="2750545" y="3786133"/>
              <a:ext cx="113841" cy="135872"/>
            </a:xfrm>
            <a:prstGeom prst="ellipse">
              <a:avLst/>
            </a:prstGeom>
            <a:solidFill>
              <a:srgbClr val="4A66AC"/>
            </a:solidFill>
            <a:ln w="28575">
              <a:solidFill>
                <a:srgbClr val="4A66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26" name="Group 25"/>
          <p:cNvGrpSpPr/>
          <p:nvPr/>
        </p:nvGrpSpPr>
        <p:grpSpPr>
          <a:xfrm>
            <a:off x="5919910" y="3460915"/>
            <a:ext cx="1681802" cy="1790789"/>
            <a:chOff x="2049137" y="3316076"/>
            <a:chExt cx="1492491" cy="1608463"/>
          </a:xfrm>
        </p:grpSpPr>
        <p:sp>
          <p:nvSpPr>
            <p:cNvPr id="27" name="Rounded Rectangle 26"/>
            <p:cNvSpPr/>
            <p:nvPr/>
          </p:nvSpPr>
          <p:spPr>
            <a:xfrm>
              <a:off x="2049137" y="3316076"/>
              <a:ext cx="1465243" cy="1608463"/>
            </a:xfrm>
            <a:prstGeom prst="roundRect">
              <a:avLst/>
            </a:prstGeom>
            <a:noFill/>
            <a:ln w="28575">
              <a:solidFill>
                <a:srgbClr val="4A66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28" name="Straight Connector 27"/>
            <p:cNvCxnSpPr/>
            <p:nvPr/>
          </p:nvCxnSpPr>
          <p:spPr>
            <a:xfrm flipV="1">
              <a:off x="2093205" y="4627084"/>
              <a:ext cx="1432193" cy="11017"/>
            </a:xfrm>
            <a:prstGeom prst="line">
              <a:avLst/>
            </a:prstGeom>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2202702" y="4616068"/>
              <a:ext cx="1338926" cy="276441"/>
            </a:xfrm>
            <a:prstGeom prst="rect">
              <a:avLst/>
            </a:prstGeom>
            <a:noFill/>
          </p:spPr>
          <p:txBody>
            <a:bodyPr wrap="square" rtlCol="0">
              <a:spAutoFit/>
            </a:bodyPr>
            <a:lstStyle/>
            <a:p>
              <a:r>
                <a:rPr lang="en-US" sz="1400" dirty="0">
                  <a:solidFill>
                    <a:schemeClr val="tx1">
                      <a:lumMod val="75000"/>
                      <a:lumOff val="25000"/>
                    </a:schemeClr>
                  </a:solidFill>
                  <a:latin typeface="Comic Sans MS" panose="030F0702030302020204" pitchFamily="66" charset="0"/>
                </a:rPr>
                <a:t>Name or ID#</a:t>
              </a:r>
              <a:endParaRPr lang="en-CA" sz="1400" dirty="0">
                <a:solidFill>
                  <a:schemeClr val="tx1">
                    <a:lumMod val="75000"/>
                    <a:lumOff val="25000"/>
                  </a:schemeClr>
                </a:solidFill>
                <a:latin typeface="Comic Sans MS" panose="030F0702030302020204" pitchFamily="66" charset="0"/>
              </a:endParaRPr>
            </a:p>
          </p:txBody>
        </p:sp>
        <p:sp>
          <p:nvSpPr>
            <p:cNvPr id="30" name="Oval 29"/>
            <p:cNvSpPr/>
            <p:nvPr/>
          </p:nvSpPr>
          <p:spPr>
            <a:xfrm>
              <a:off x="2203373" y="3437264"/>
              <a:ext cx="1156771" cy="1134737"/>
            </a:xfrm>
            <a:prstGeom prst="ellipse">
              <a:avLst/>
            </a:prstGeom>
            <a:noFill/>
            <a:ln w="28575">
              <a:solidFill>
                <a:srgbClr val="4A66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1" name="Oval 30"/>
            <p:cNvSpPr/>
            <p:nvPr/>
          </p:nvSpPr>
          <p:spPr>
            <a:xfrm>
              <a:off x="2443908" y="3644749"/>
              <a:ext cx="706915" cy="728948"/>
            </a:xfrm>
            <a:prstGeom prst="ellipse">
              <a:avLst/>
            </a:prstGeom>
            <a:noFill/>
            <a:ln w="28575">
              <a:solidFill>
                <a:srgbClr val="4A66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6" name="TextBox 5"/>
          <p:cNvSpPr txBox="1"/>
          <p:nvPr/>
        </p:nvSpPr>
        <p:spPr>
          <a:xfrm>
            <a:off x="1335024" y="5404104"/>
            <a:ext cx="1828800" cy="461665"/>
          </a:xfrm>
          <a:prstGeom prst="rect">
            <a:avLst/>
          </a:prstGeom>
          <a:noFill/>
        </p:spPr>
        <p:txBody>
          <a:bodyPr wrap="square" rtlCol="0">
            <a:spAutoFit/>
          </a:bodyPr>
          <a:lstStyle/>
          <a:p>
            <a:r>
              <a:rPr lang="en-US" sz="2400" dirty="0"/>
              <a:t>Reactive</a:t>
            </a:r>
            <a:endParaRPr lang="en-CA" sz="2400" dirty="0"/>
          </a:p>
        </p:txBody>
      </p:sp>
      <p:sp>
        <p:nvSpPr>
          <p:cNvPr id="34" name="TextBox 33"/>
          <p:cNvSpPr txBox="1"/>
          <p:nvPr/>
        </p:nvSpPr>
        <p:spPr>
          <a:xfrm>
            <a:off x="3645408" y="5401056"/>
            <a:ext cx="2334768" cy="461665"/>
          </a:xfrm>
          <a:prstGeom prst="rect">
            <a:avLst/>
          </a:prstGeom>
          <a:noFill/>
        </p:spPr>
        <p:txBody>
          <a:bodyPr wrap="square" rtlCol="0">
            <a:spAutoFit/>
          </a:bodyPr>
          <a:lstStyle/>
          <a:p>
            <a:r>
              <a:rPr lang="en-US" sz="2400" dirty="0"/>
              <a:t>Non-Reactive</a:t>
            </a:r>
            <a:endParaRPr lang="en-CA" sz="2400" dirty="0"/>
          </a:p>
        </p:txBody>
      </p:sp>
      <p:sp>
        <p:nvSpPr>
          <p:cNvPr id="35" name="TextBox 34"/>
          <p:cNvSpPr txBox="1"/>
          <p:nvPr/>
        </p:nvSpPr>
        <p:spPr>
          <a:xfrm>
            <a:off x="6266688" y="5388864"/>
            <a:ext cx="1828800" cy="461665"/>
          </a:xfrm>
          <a:prstGeom prst="rect">
            <a:avLst/>
          </a:prstGeom>
          <a:noFill/>
        </p:spPr>
        <p:txBody>
          <a:bodyPr wrap="square" rtlCol="0">
            <a:spAutoFit/>
          </a:bodyPr>
          <a:lstStyle/>
          <a:p>
            <a:r>
              <a:rPr lang="en-US" sz="2400" dirty="0"/>
              <a:t>Invalid</a:t>
            </a:r>
            <a:endParaRPr lang="en-CA" sz="2400" dirty="0"/>
          </a:p>
        </p:txBody>
      </p:sp>
      <p:sp>
        <p:nvSpPr>
          <p:cNvPr id="7" name="TextBox 6"/>
          <p:cNvSpPr txBox="1"/>
          <p:nvPr/>
        </p:nvSpPr>
        <p:spPr>
          <a:xfrm>
            <a:off x="8403336" y="3392424"/>
            <a:ext cx="3383280" cy="3046988"/>
          </a:xfrm>
          <a:prstGeom prst="rect">
            <a:avLst/>
          </a:prstGeom>
          <a:noFill/>
        </p:spPr>
        <p:txBody>
          <a:bodyPr wrap="square" rtlCol="0">
            <a:spAutoFit/>
          </a:bodyPr>
          <a:lstStyle/>
          <a:p>
            <a:r>
              <a:rPr lang="en-US" sz="2400" dirty="0"/>
              <a:t>Always read with the tab down</a:t>
            </a:r>
          </a:p>
          <a:p>
            <a:endParaRPr lang="en-US" sz="2400" dirty="0"/>
          </a:p>
          <a:p>
            <a:r>
              <a:rPr lang="en-US" sz="2400" dirty="0"/>
              <a:t>Check your take home materials for a chart illustrating some real world examples of how tests may appear</a:t>
            </a:r>
            <a:endParaRPr lang="en-CA" sz="2400" dirty="0"/>
          </a:p>
        </p:txBody>
      </p:sp>
      <p:cxnSp>
        <p:nvCxnSpPr>
          <p:cNvPr id="36" name="Straight Arrow Connector 35">
            <a:extLst>
              <a:ext uri="{FF2B5EF4-FFF2-40B4-BE49-F238E27FC236}">
                <a16:creationId xmlns:a16="http://schemas.microsoft.com/office/drawing/2014/main" id="{86448004-E1C5-48E3-A2B6-EBE5FC4E87F9}"/>
              </a:ext>
            </a:extLst>
          </p:cNvPr>
          <p:cNvCxnSpPr>
            <a:cxnSpLocks/>
          </p:cNvCxnSpPr>
          <p:nvPr/>
        </p:nvCxnSpPr>
        <p:spPr>
          <a:xfrm>
            <a:off x="8165592" y="3456432"/>
            <a:ext cx="0" cy="557784"/>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86448004-E1C5-48E3-A2B6-EBE5FC4E87F9}"/>
              </a:ext>
            </a:extLst>
          </p:cNvPr>
          <p:cNvCxnSpPr>
            <a:cxnSpLocks/>
          </p:cNvCxnSpPr>
          <p:nvPr/>
        </p:nvCxnSpPr>
        <p:spPr>
          <a:xfrm flipH="1" flipV="1">
            <a:off x="2044100" y="4509708"/>
            <a:ext cx="1357468" cy="158934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3447288" y="5907024"/>
            <a:ext cx="4005072" cy="646331"/>
          </a:xfrm>
          <a:prstGeom prst="rect">
            <a:avLst/>
          </a:prstGeom>
          <a:noFill/>
        </p:spPr>
        <p:txBody>
          <a:bodyPr wrap="square" rtlCol="0">
            <a:spAutoFit/>
          </a:bodyPr>
          <a:lstStyle/>
          <a:p>
            <a:r>
              <a:rPr lang="en-US" b="1" dirty="0">
                <a:solidFill>
                  <a:srgbClr val="4A66AC"/>
                </a:solidFill>
              </a:rPr>
              <a:t>Any visible test dot, even if it is faint or hollow, should be considered reactive.</a:t>
            </a:r>
            <a:endParaRPr lang="en-CA" b="1" dirty="0">
              <a:solidFill>
                <a:srgbClr val="4A66AC"/>
              </a:solidFill>
            </a:endParaRPr>
          </a:p>
        </p:txBody>
      </p:sp>
    </p:spTree>
    <p:extLst>
      <p:ext uri="{BB962C8B-B14F-4D97-AF65-F5344CB8AC3E}">
        <p14:creationId xmlns:p14="http://schemas.microsoft.com/office/powerpoint/2010/main" val="35995519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14636-9D80-4715-BE49-B94F50E6C43C}"/>
              </a:ext>
            </a:extLst>
          </p:cNvPr>
          <p:cNvSpPr>
            <a:spLocks noGrp="1"/>
          </p:cNvSpPr>
          <p:nvPr>
            <p:ph type="ctrTitle"/>
          </p:nvPr>
        </p:nvSpPr>
        <p:spPr>
          <a:xfrm>
            <a:off x="914399" y="1221856"/>
            <a:ext cx="8567225" cy="1029994"/>
          </a:xfrm>
        </p:spPr>
        <p:txBody>
          <a:bodyPr>
            <a:normAutofit/>
          </a:bodyPr>
          <a:lstStyle/>
          <a:p>
            <a:pPr>
              <a:spcAft>
                <a:spcPts val="1800"/>
              </a:spcAft>
              <a:buClr>
                <a:srgbClr val="4A66AC"/>
              </a:buClr>
            </a:pPr>
            <a:r>
              <a:rPr lang="en-CA" dirty="0"/>
              <a:t>The INSTI</a:t>
            </a:r>
            <a:r>
              <a:rPr lang="en-CA" baseline="30000" dirty="0"/>
              <a:t>TM </a:t>
            </a:r>
            <a:r>
              <a:rPr lang="en-CA" dirty="0"/>
              <a:t>HIV rapid test</a:t>
            </a:r>
          </a:p>
        </p:txBody>
      </p:sp>
      <p:sp>
        <p:nvSpPr>
          <p:cNvPr id="3" name="Subtitle 2">
            <a:extLst>
              <a:ext uri="{FF2B5EF4-FFF2-40B4-BE49-F238E27FC236}">
                <a16:creationId xmlns:a16="http://schemas.microsoft.com/office/drawing/2014/main" id="{8365A299-7067-41F3-96D1-6126C68ADEA1}"/>
              </a:ext>
            </a:extLst>
          </p:cNvPr>
          <p:cNvSpPr>
            <a:spLocks noGrp="1"/>
          </p:cNvSpPr>
          <p:nvPr>
            <p:ph type="subTitle" idx="1"/>
          </p:nvPr>
        </p:nvSpPr>
        <p:spPr>
          <a:xfrm>
            <a:off x="914400" y="2405016"/>
            <a:ext cx="6758609" cy="1729662"/>
          </a:xfrm>
        </p:spPr>
        <p:txBody>
          <a:bodyPr>
            <a:normAutofit/>
          </a:bodyPr>
          <a:lstStyle/>
          <a:p>
            <a:pPr marL="342900" indent="-342900">
              <a:spcAft>
                <a:spcPts val="1200"/>
              </a:spcAft>
              <a:buClr>
                <a:srgbClr val="4A66AC"/>
              </a:buClr>
              <a:buFont typeface="Wingdings" panose="05000000000000000000" pitchFamily="2" charset="2"/>
              <a:buChar char="v"/>
            </a:pPr>
            <a:r>
              <a:rPr lang="en-CA" dirty="0"/>
              <a:t>Licensed in Canada and approved in Ontario for rapid screening</a:t>
            </a:r>
          </a:p>
          <a:p>
            <a:pPr marL="342900" indent="-342900">
              <a:spcAft>
                <a:spcPts val="1200"/>
              </a:spcAft>
              <a:buClr>
                <a:srgbClr val="4A66AC"/>
              </a:buClr>
              <a:buFont typeface="Wingdings" panose="05000000000000000000" pitchFamily="2" charset="2"/>
              <a:buChar char="v"/>
            </a:pPr>
            <a:r>
              <a:rPr lang="en-CA" dirty="0"/>
              <a:t>4 steps with all of the necessary materials in one package</a:t>
            </a:r>
          </a:p>
        </p:txBody>
      </p:sp>
      <p:sp>
        <p:nvSpPr>
          <p:cNvPr id="11" name="Arrow: Pentagon 10">
            <a:extLst>
              <a:ext uri="{FF2B5EF4-FFF2-40B4-BE49-F238E27FC236}">
                <a16:creationId xmlns:a16="http://schemas.microsoft.com/office/drawing/2014/main" id="{B06204AF-4D11-4CA7-97CF-B7E0BCA9D797}"/>
              </a:ext>
            </a:extLst>
          </p:cNvPr>
          <p:cNvSpPr/>
          <p:nvPr/>
        </p:nvSpPr>
        <p:spPr>
          <a:xfrm>
            <a:off x="214506" y="180848"/>
            <a:ext cx="6199546" cy="702365"/>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E7F87B47-126E-4B67-9A5E-3A12176B2C68}"/>
              </a:ext>
            </a:extLst>
          </p:cNvPr>
          <p:cNvSpPr txBox="1"/>
          <p:nvPr/>
        </p:nvSpPr>
        <p:spPr>
          <a:xfrm>
            <a:off x="214507" y="331976"/>
            <a:ext cx="5563441" cy="400110"/>
          </a:xfrm>
          <a:prstGeom prst="rect">
            <a:avLst/>
          </a:prstGeom>
          <a:noFill/>
        </p:spPr>
        <p:txBody>
          <a:bodyPr wrap="square" rtlCol="0">
            <a:spAutoFit/>
          </a:bodyPr>
          <a:lstStyle/>
          <a:p>
            <a:r>
              <a:rPr lang="en-US" sz="2000" b="1" dirty="0">
                <a:solidFill>
                  <a:schemeClr val="bg1"/>
                </a:solidFill>
              </a:rPr>
              <a:t>MODULE: Performing the INSTI HIV Rapid Test</a:t>
            </a:r>
          </a:p>
        </p:txBody>
      </p:sp>
      <p:sp>
        <p:nvSpPr>
          <p:cNvPr id="7" name="Subtitle 2">
            <a:extLst>
              <a:ext uri="{FF2B5EF4-FFF2-40B4-BE49-F238E27FC236}">
                <a16:creationId xmlns:a16="http://schemas.microsoft.com/office/drawing/2014/main" id="{C4DE072B-CD6E-4F00-B161-0731699B03C5}"/>
              </a:ext>
            </a:extLst>
          </p:cNvPr>
          <p:cNvSpPr txBox="1">
            <a:spLocks/>
          </p:cNvSpPr>
          <p:nvPr/>
        </p:nvSpPr>
        <p:spPr>
          <a:xfrm>
            <a:off x="914399" y="4513224"/>
            <a:ext cx="10694504" cy="2046696"/>
          </a:xfrm>
          <a:prstGeom prst="rect">
            <a:avLst/>
          </a:prstGeom>
          <a:ln w="38100">
            <a:solidFill>
              <a:srgbClr val="4A66AC"/>
            </a:solidFill>
          </a:ln>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buClr>
                <a:srgbClr val="4A66AC"/>
              </a:buClr>
            </a:pPr>
            <a:r>
              <a:rPr lang="en-CA" b="1" dirty="0"/>
              <a:t>Rapid testing:</a:t>
            </a:r>
          </a:p>
          <a:p>
            <a:pPr marL="342900" indent="-342900">
              <a:spcAft>
                <a:spcPts val="600"/>
              </a:spcAft>
              <a:buClr>
                <a:srgbClr val="4A66AC"/>
              </a:buClr>
              <a:buFont typeface="Wingdings" panose="05000000000000000000" pitchFamily="2" charset="2"/>
              <a:buChar char="v"/>
            </a:pPr>
            <a:r>
              <a:rPr lang="en-CA" dirty="0"/>
              <a:t>Provides quick answers for clients, with testing and results in a single appointment</a:t>
            </a:r>
          </a:p>
          <a:p>
            <a:pPr marL="342900" indent="-342900">
              <a:spcAft>
                <a:spcPts val="600"/>
              </a:spcAft>
              <a:buClr>
                <a:srgbClr val="4A66AC"/>
              </a:buClr>
              <a:buFont typeface="Wingdings" panose="05000000000000000000" pitchFamily="2" charset="2"/>
              <a:buChar char="v"/>
            </a:pPr>
            <a:r>
              <a:rPr lang="en-CA" dirty="0"/>
              <a:t>Can be done outside medical facilities by non-medical personnel under a directive from medical personnel authorized to conduct testing.</a:t>
            </a:r>
          </a:p>
        </p:txBody>
      </p:sp>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52520" y="675861"/>
            <a:ext cx="3752255" cy="4128968"/>
          </a:xfrm>
          <a:prstGeom prst="rect">
            <a:avLst/>
          </a:prstGeom>
        </p:spPr>
      </p:pic>
    </p:spTree>
    <p:extLst>
      <p:ext uri="{BB962C8B-B14F-4D97-AF65-F5344CB8AC3E}">
        <p14:creationId xmlns:p14="http://schemas.microsoft.com/office/powerpoint/2010/main" val="17181574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14636-9D80-4715-BE49-B94F50E6C43C}"/>
              </a:ext>
            </a:extLst>
          </p:cNvPr>
          <p:cNvSpPr>
            <a:spLocks noGrp="1"/>
          </p:cNvSpPr>
          <p:nvPr>
            <p:ph type="ctrTitle"/>
          </p:nvPr>
        </p:nvSpPr>
        <p:spPr>
          <a:xfrm>
            <a:off x="914399" y="1221856"/>
            <a:ext cx="8567225" cy="1029994"/>
          </a:xfrm>
        </p:spPr>
        <p:txBody>
          <a:bodyPr>
            <a:normAutofit/>
          </a:bodyPr>
          <a:lstStyle/>
          <a:p>
            <a:pPr>
              <a:spcAft>
                <a:spcPts val="1800"/>
              </a:spcAft>
              <a:buClr>
                <a:srgbClr val="4A66AC"/>
              </a:buClr>
            </a:pPr>
            <a:r>
              <a:rPr lang="en-CA" dirty="0"/>
              <a:t>The INSTI</a:t>
            </a:r>
            <a:r>
              <a:rPr lang="en-CA" baseline="30000" dirty="0"/>
              <a:t>TM </a:t>
            </a:r>
            <a:r>
              <a:rPr lang="en-CA" dirty="0"/>
              <a:t>HIV rapid test</a:t>
            </a:r>
          </a:p>
        </p:txBody>
      </p:sp>
      <p:sp>
        <p:nvSpPr>
          <p:cNvPr id="3" name="Subtitle 2">
            <a:extLst>
              <a:ext uri="{FF2B5EF4-FFF2-40B4-BE49-F238E27FC236}">
                <a16:creationId xmlns:a16="http://schemas.microsoft.com/office/drawing/2014/main" id="{8365A299-7067-41F3-96D1-6126C68ADEA1}"/>
              </a:ext>
            </a:extLst>
          </p:cNvPr>
          <p:cNvSpPr>
            <a:spLocks noGrp="1"/>
          </p:cNvSpPr>
          <p:nvPr>
            <p:ph type="subTitle" idx="1"/>
          </p:nvPr>
        </p:nvSpPr>
        <p:spPr>
          <a:xfrm>
            <a:off x="1131232" y="2313863"/>
            <a:ext cx="6465322" cy="2820845"/>
          </a:xfrm>
        </p:spPr>
        <p:txBody>
          <a:bodyPr>
            <a:normAutofit lnSpcReduction="10000"/>
          </a:bodyPr>
          <a:lstStyle/>
          <a:p>
            <a:pPr marL="342900" indent="-342900">
              <a:spcAft>
                <a:spcPts val="1200"/>
              </a:spcAft>
              <a:buClr>
                <a:srgbClr val="4A66AC"/>
              </a:buClr>
              <a:buFont typeface="Wingdings" panose="05000000000000000000" pitchFamily="2" charset="2"/>
              <a:buChar char="v"/>
            </a:pPr>
            <a:r>
              <a:rPr lang="en-CA" dirty="0"/>
              <a:t>Used as a screening test in Ontario; must be confirmed with standard testing</a:t>
            </a:r>
          </a:p>
          <a:p>
            <a:pPr marL="342900" indent="-342900">
              <a:spcAft>
                <a:spcPts val="1200"/>
              </a:spcAft>
              <a:buClr>
                <a:srgbClr val="4A66AC"/>
              </a:buClr>
              <a:buFont typeface="Wingdings" panose="05000000000000000000" pitchFamily="2" charset="2"/>
              <a:buChar char="v"/>
            </a:pPr>
            <a:r>
              <a:rPr lang="en-CA" dirty="0"/>
              <a:t>Measures both IgM and IgG antibodies produced by the human body in response to HIV infection</a:t>
            </a:r>
          </a:p>
          <a:p>
            <a:pPr marL="342900" indent="-342900">
              <a:spcAft>
                <a:spcPts val="1200"/>
              </a:spcAft>
              <a:buClr>
                <a:srgbClr val="4A66AC"/>
              </a:buClr>
              <a:buFont typeface="Wingdings" panose="05000000000000000000" pitchFamily="2" charset="2"/>
              <a:buChar char="v"/>
            </a:pPr>
            <a:r>
              <a:rPr lang="en-CA" dirty="0"/>
              <a:t>Highly accurate when antibodies are present (beyond the early window period)</a:t>
            </a:r>
          </a:p>
        </p:txBody>
      </p:sp>
      <p:sp>
        <p:nvSpPr>
          <p:cNvPr id="11" name="Arrow: Pentagon 10">
            <a:extLst>
              <a:ext uri="{FF2B5EF4-FFF2-40B4-BE49-F238E27FC236}">
                <a16:creationId xmlns:a16="http://schemas.microsoft.com/office/drawing/2014/main" id="{B06204AF-4D11-4CA7-97CF-B7E0BCA9D797}"/>
              </a:ext>
            </a:extLst>
          </p:cNvPr>
          <p:cNvSpPr/>
          <p:nvPr/>
        </p:nvSpPr>
        <p:spPr>
          <a:xfrm>
            <a:off x="214506" y="180848"/>
            <a:ext cx="6199546" cy="702365"/>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E7F87B47-126E-4B67-9A5E-3A12176B2C68}"/>
              </a:ext>
            </a:extLst>
          </p:cNvPr>
          <p:cNvSpPr txBox="1"/>
          <p:nvPr/>
        </p:nvSpPr>
        <p:spPr>
          <a:xfrm>
            <a:off x="214507" y="331976"/>
            <a:ext cx="5563441" cy="400110"/>
          </a:xfrm>
          <a:prstGeom prst="rect">
            <a:avLst/>
          </a:prstGeom>
          <a:noFill/>
        </p:spPr>
        <p:txBody>
          <a:bodyPr wrap="square" rtlCol="0">
            <a:spAutoFit/>
          </a:bodyPr>
          <a:lstStyle/>
          <a:p>
            <a:r>
              <a:rPr lang="en-US" sz="2000" b="1" dirty="0">
                <a:solidFill>
                  <a:schemeClr val="bg1"/>
                </a:solidFill>
              </a:rPr>
              <a:t>MODULE: Performing the INSTI HIV Rapid Test</a:t>
            </a:r>
          </a:p>
        </p:txBody>
      </p:sp>
      <p:graphicFrame>
        <p:nvGraphicFramePr>
          <p:cNvPr id="5" name="Table 4">
            <a:extLst>
              <a:ext uri="{FF2B5EF4-FFF2-40B4-BE49-F238E27FC236}">
                <a16:creationId xmlns:a16="http://schemas.microsoft.com/office/drawing/2014/main" id="{FA1A565A-C0BF-44C6-909E-208CED427432}"/>
              </a:ext>
            </a:extLst>
          </p:cNvPr>
          <p:cNvGraphicFramePr>
            <a:graphicFrameLocks noGrp="1"/>
          </p:cNvGraphicFramePr>
          <p:nvPr>
            <p:extLst>
              <p:ext uri="{D42A27DB-BD31-4B8C-83A1-F6EECF244321}">
                <p14:modId xmlns:p14="http://schemas.microsoft.com/office/powerpoint/2010/main" val="4189174644"/>
              </p:ext>
            </p:extLst>
          </p:nvPr>
        </p:nvGraphicFramePr>
        <p:xfrm>
          <a:off x="8309114" y="2274903"/>
          <a:ext cx="3379303" cy="1181993"/>
        </p:xfrm>
        <a:graphic>
          <a:graphicData uri="http://schemas.openxmlformats.org/drawingml/2006/table">
            <a:tbl>
              <a:tblPr firstRow="1" bandRow="1">
                <a:tableStyleId>{69CF1AB2-1976-4502-BF36-3FF5EA218861}</a:tableStyleId>
              </a:tblPr>
              <a:tblGrid>
                <a:gridCol w="2133599">
                  <a:extLst>
                    <a:ext uri="{9D8B030D-6E8A-4147-A177-3AD203B41FA5}">
                      <a16:colId xmlns:a16="http://schemas.microsoft.com/office/drawing/2014/main" val="1673078009"/>
                    </a:ext>
                  </a:extLst>
                </a:gridCol>
                <a:gridCol w="1245704">
                  <a:extLst>
                    <a:ext uri="{9D8B030D-6E8A-4147-A177-3AD203B41FA5}">
                      <a16:colId xmlns:a16="http://schemas.microsoft.com/office/drawing/2014/main" val="3222103497"/>
                    </a:ext>
                  </a:extLst>
                </a:gridCol>
              </a:tblGrid>
              <a:tr h="6028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dirty="0"/>
                        <a:t>Sensitivity</a:t>
                      </a:r>
                    </a:p>
                  </a:txBody>
                  <a:tcPr/>
                </a:tc>
                <a:tc>
                  <a:txBody>
                    <a:bodyPr/>
                    <a:lstStyle/>
                    <a:p>
                      <a:r>
                        <a:rPr lang="en-US" sz="3200" b="1" dirty="0">
                          <a:solidFill>
                            <a:srgbClr val="4A66AC"/>
                          </a:solidFill>
                        </a:rPr>
                        <a:t>99.6</a:t>
                      </a:r>
                    </a:p>
                  </a:txBody>
                  <a:tcPr/>
                </a:tc>
                <a:extLst>
                  <a:ext uri="{0D108BD9-81ED-4DB2-BD59-A6C34878D82A}">
                    <a16:rowId xmlns:a16="http://schemas.microsoft.com/office/drawing/2014/main" val="1758364128"/>
                  </a:ext>
                </a:extLst>
              </a:tr>
              <a:tr h="4428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dirty="0"/>
                        <a:t>Specificity</a:t>
                      </a:r>
                    </a:p>
                  </a:txBody>
                  <a:tcPr/>
                </a:tc>
                <a:tc>
                  <a:txBody>
                    <a:bodyPr/>
                    <a:lstStyle/>
                    <a:p>
                      <a:r>
                        <a:rPr lang="en-US" sz="3200" b="1" dirty="0">
                          <a:solidFill>
                            <a:srgbClr val="4A66AC"/>
                          </a:solidFill>
                        </a:rPr>
                        <a:t>99.3</a:t>
                      </a:r>
                    </a:p>
                  </a:txBody>
                  <a:tcPr/>
                </a:tc>
                <a:extLst>
                  <a:ext uri="{0D108BD9-81ED-4DB2-BD59-A6C34878D82A}">
                    <a16:rowId xmlns:a16="http://schemas.microsoft.com/office/drawing/2014/main" val="3771210536"/>
                  </a:ext>
                </a:extLst>
              </a:tr>
            </a:tbl>
          </a:graphicData>
        </a:graphic>
      </p:graphicFrame>
      <p:sp>
        <p:nvSpPr>
          <p:cNvPr id="6" name="TextBox 5">
            <a:extLst>
              <a:ext uri="{FF2B5EF4-FFF2-40B4-BE49-F238E27FC236}">
                <a16:creationId xmlns:a16="http://schemas.microsoft.com/office/drawing/2014/main" id="{10FB63E9-0355-4D0C-819F-B9B87518912C}"/>
              </a:ext>
            </a:extLst>
          </p:cNvPr>
          <p:cNvSpPr txBox="1"/>
          <p:nvPr/>
        </p:nvSpPr>
        <p:spPr>
          <a:xfrm>
            <a:off x="8189844" y="1358031"/>
            <a:ext cx="3498573" cy="830997"/>
          </a:xfrm>
          <a:prstGeom prst="rect">
            <a:avLst/>
          </a:prstGeom>
          <a:noFill/>
        </p:spPr>
        <p:txBody>
          <a:bodyPr wrap="square" rtlCol="0">
            <a:spAutoFit/>
          </a:bodyPr>
          <a:lstStyle/>
          <a:p>
            <a:pPr algn="ctr"/>
            <a:r>
              <a:rPr lang="en-CA" sz="2400" b="1" dirty="0">
                <a:solidFill>
                  <a:srgbClr val="4A66AC"/>
                </a:solidFill>
              </a:rPr>
              <a:t>INSTI</a:t>
            </a:r>
            <a:r>
              <a:rPr lang="en-CA" sz="2400" b="1" baseline="30000" dirty="0">
                <a:solidFill>
                  <a:srgbClr val="4A66AC"/>
                </a:solidFill>
              </a:rPr>
              <a:t>TM </a:t>
            </a:r>
            <a:r>
              <a:rPr lang="en-CA" sz="2400" b="1" dirty="0">
                <a:solidFill>
                  <a:srgbClr val="4A66AC"/>
                </a:solidFill>
              </a:rPr>
              <a:t>HIV Results when testing whole blood</a:t>
            </a:r>
            <a:endParaRPr lang="en-US" sz="2400" b="1" dirty="0">
              <a:solidFill>
                <a:srgbClr val="4A66AC"/>
              </a:solidFill>
            </a:endParaRPr>
          </a:p>
        </p:txBody>
      </p:sp>
      <p:pic>
        <p:nvPicPr>
          <p:cNvPr id="23" name="Picture 22">
            <a:extLst>
              <a:ext uri="{FF2B5EF4-FFF2-40B4-BE49-F238E27FC236}">
                <a16:creationId xmlns:a16="http://schemas.microsoft.com/office/drawing/2014/main" id="{4C8738A0-6291-4CD0-91F7-74F8D7123052}"/>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542764" y="4947595"/>
            <a:ext cx="1871288" cy="1871288"/>
          </a:xfrm>
          <a:prstGeom prst="rect">
            <a:avLst/>
          </a:prstGeom>
        </p:spPr>
      </p:pic>
      <p:pic>
        <p:nvPicPr>
          <p:cNvPr id="25" name="Picture 24">
            <a:extLst>
              <a:ext uri="{FF2B5EF4-FFF2-40B4-BE49-F238E27FC236}">
                <a16:creationId xmlns:a16="http://schemas.microsoft.com/office/drawing/2014/main" id="{0D1B11E6-EA80-4E85-BB0C-4F2FEE86CCDF}"/>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rot="20946135">
            <a:off x="5743976" y="4280259"/>
            <a:ext cx="2282917" cy="2282917"/>
          </a:xfrm>
          <a:prstGeom prst="rect">
            <a:avLst/>
          </a:prstGeom>
        </p:spPr>
      </p:pic>
      <p:sp>
        <p:nvSpPr>
          <p:cNvPr id="26" name="TextBox 25">
            <a:extLst>
              <a:ext uri="{FF2B5EF4-FFF2-40B4-BE49-F238E27FC236}">
                <a16:creationId xmlns:a16="http://schemas.microsoft.com/office/drawing/2014/main" id="{CAFA066B-A7AE-4FD3-A9AA-90FFCB198FE6}"/>
              </a:ext>
            </a:extLst>
          </p:cNvPr>
          <p:cNvSpPr txBox="1"/>
          <p:nvPr/>
        </p:nvSpPr>
        <p:spPr>
          <a:xfrm>
            <a:off x="8003981" y="3786017"/>
            <a:ext cx="4188019" cy="2308324"/>
          </a:xfrm>
          <a:prstGeom prst="rect">
            <a:avLst/>
          </a:prstGeom>
          <a:noFill/>
        </p:spPr>
        <p:txBody>
          <a:bodyPr wrap="square" rtlCol="0">
            <a:spAutoFit/>
          </a:bodyPr>
          <a:lstStyle/>
          <a:p>
            <a:r>
              <a:rPr lang="en-US" sz="2400" i="1" dirty="0"/>
              <a:t>A </a:t>
            </a:r>
            <a:r>
              <a:rPr lang="en-US" sz="2400" b="1" i="1" dirty="0">
                <a:solidFill>
                  <a:srgbClr val="4A66AC"/>
                </a:solidFill>
              </a:rPr>
              <a:t>sensitive</a:t>
            </a:r>
            <a:r>
              <a:rPr lang="en-US" sz="2400" i="1" dirty="0"/>
              <a:t> fishing net catches all of the </a:t>
            </a:r>
            <a:r>
              <a:rPr lang="en-US" sz="2400" i="1" dirty="0" smtClean="0"/>
              <a:t>tuna, but perhaps some dolphins….</a:t>
            </a:r>
            <a:endParaRPr lang="en-US" sz="2400" i="1" dirty="0"/>
          </a:p>
          <a:p>
            <a:pPr>
              <a:spcAft>
                <a:spcPts val="1200"/>
              </a:spcAft>
            </a:pPr>
            <a:r>
              <a:rPr lang="en-US" sz="2400" i="1" dirty="0"/>
              <a:t>A </a:t>
            </a:r>
            <a:r>
              <a:rPr lang="en-US" sz="2400" b="1" i="1" dirty="0">
                <a:solidFill>
                  <a:srgbClr val="4A66AC"/>
                </a:solidFill>
              </a:rPr>
              <a:t>specific</a:t>
            </a:r>
            <a:r>
              <a:rPr lang="en-US" sz="2400" i="1" dirty="0"/>
              <a:t> fishing net catches only tuna and lets the dolphins swim </a:t>
            </a:r>
            <a:r>
              <a:rPr lang="en-US" sz="2400" i="1" dirty="0" smtClean="0"/>
              <a:t>free</a:t>
            </a:r>
          </a:p>
        </p:txBody>
      </p:sp>
      <p:sp>
        <p:nvSpPr>
          <p:cNvPr id="4" name="TextBox 3"/>
          <p:cNvSpPr txBox="1"/>
          <p:nvPr/>
        </p:nvSpPr>
        <p:spPr>
          <a:xfrm>
            <a:off x="7067006" y="6139543"/>
            <a:ext cx="5408023" cy="830997"/>
          </a:xfrm>
          <a:prstGeom prst="rect">
            <a:avLst/>
          </a:prstGeom>
          <a:noFill/>
        </p:spPr>
        <p:txBody>
          <a:bodyPr wrap="square" rtlCol="0">
            <a:spAutoFit/>
          </a:bodyPr>
          <a:lstStyle/>
          <a:p>
            <a:r>
              <a:rPr lang="en-US" sz="2400" b="1" dirty="0">
                <a:solidFill>
                  <a:srgbClr val="4A66AC"/>
                </a:solidFill>
              </a:rPr>
              <a:t>An ideal test is sensitive and </a:t>
            </a:r>
            <a:r>
              <a:rPr lang="en-US" sz="2400" b="1" dirty="0" smtClean="0">
                <a:solidFill>
                  <a:srgbClr val="4A66AC"/>
                </a:solidFill>
              </a:rPr>
              <a:t>specific</a:t>
            </a:r>
            <a:endParaRPr lang="en-US" sz="2400" b="1" dirty="0">
              <a:solidFill>
                <a:srgbClr val="4A66AC"/>
              </a:solidFill>
            </a:endParaRPr>
          </a:p>
          <a:p>
            <a:endParaRPr lang="en-CA" sz="2400" dirty="0"/>
          </a:p>
        </p:txBody>
      </p:sp>
    </p:spTree>
    <p:extLst>
      <p:ext uri="{BB962C8B-B14F-4D97-AF65-F5344CB8AC3E}">
        <p14:creationId xmlns:p14="http://schemas.microsoft.com/office/powerpoint/2010/main" val="40896814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14636-9D80-4715-BE49-B94F50E6C43C}"/>
              </a:ext>
            </a:extLst>
          </p:cNvPr>
          <p:cNvSpPr>
            <a:spLocks noGrp="1"/>
          </p:cNvSpPr>
          <p:nvPr>
            <p:ph type="ctrTitle"/>
          </p:nvPr>
        </p:nvSpPr>
        <p:spPr>
          <a:xfrm>
            <a:off x="801858" y="992999"/>
            <a:ext cx="8567225" cy="1029994"/>
          </a:xfrm>
        </p:spPr>
        <p:txBody>
          <a:bodyPr>
            <a:normAutofit/>
          </a:bodyPr>
          <a:lstStyle/>
          <a:p>
            <a:pPr>
              <a:spcAft>
                <a:spcPts val="1800"/>
              </a:spcAft>
              <a:buClr>
                <a:srgbClr val="4A66AC"/>
              </a:buClr>
            </a:pPr>
            <a:r>
              <a:rPr lang="en-CA" dirty="0"/>
              <a:t>What you need for testing</a:t>
            </a:r>
          </a:p>
        </p:txBody>
      </p:sp>
      <p:sp>
        <p:nvSpPr>
          <p:cNvPr id="11" name="Arrow: Pentagon 10">
            <a:extLst>
              <a:ext uri="{FF2B5EF4-FFF2-40B4-BE49-F238E27FC236}">
                <a16:creationId xmlns:a16="http://schemas.microsoft.com/office/drawing/2014/main" id="{B06204AF-4D11-4CA7-97CF-B7E0BCA9D797}"/>
              </a:ext>
            </a:extLst>
          </p:cNvPr>
          <p:cNvSpPr/>
          <p:nvPr/>
        </p:nvSpPr>
        <p:spPr>
          <a:xfrm>
            <a:off x="214506" y="180848"/>
            <a:ext cx="6199546" cy="702365"/>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E7F87B47-126E-4B67-9A5E-3A12176B2C68}"/>
              </a:ext>
            </a:extLst>
          </p:cNvPr>
          <p:cNvSpPr txBox="1"/>
          <p:nvPr/>
        </p:nvSpPr>
        <p:spPr>
          <a:xfrm>
            <a:off x="214507" y="331976"/>
            <a:ext cx="5563441" cy="400110"/>
          </a:xfrm>
          <a:prstGeom prst="rect">
            <a:avLst/>
          </a:prstGeom>
          <a:noFill/>
        </p:spPr>
        <p:txBody>
          <a:bodyPr wrap="square" rtlCol="0">
            <a:spAutoFit/>
          </a:bodyPr>
          <a:lstStyle/>
          <a:p>
            <a:r>
              <a:rPr lang="en-US" sz="2000" b="1" dirty="0">
                <a:solidFill>
                  <a:schemeClr val="bg1"/>
                </a:solidFill>
              </a:rPr>
              <a:t>MODULE: Performing the INSTI HIV Rapid Test</a:t>
            </a:r>
          </a:p>
        </p:txBody>
      </p:sp>
      <p:pic>
        <p:nvPicPr>
          <p:cNvPr id="13" name="Picture 12">
            <a:extLst>
              <a:ext uri="{FF2B5EF4-FFF2-40B4-BE49-F238E27FC236}">
                <a16:creationId xmlns:a16="http://schemas.microsoft.com/office/drawing/2014/main" id="{6E7C4B29-776D-483C-A1BB-645BED71D63E}"/>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915400" y="3581400"/>
            <a:ext cx="3276600" cy="3276600"/>
          </a:xfrm>
          <a:prstGeom prst="rect">
            <a:avLst/>
          </a:prstGeom>
        </p:spPr>
      </p:pic>
      <p:sp>
        <p:nvSpPr>
          <p:cNvPr id="3" name="Subtitle 2">
            <a:extLst>
              <a:ext uri="{FF2B5EF4-FFF2-40B4-BE49-F238E27FC236}">
                <a16:creationId xmlns:a16="http://schemas.microsoft.com/office/drawing/2014/main" id="{8365A299-7067-41F3-96D1-6126C68ADEA1}"/>
              </a:ext>
            </a:extLst>
          </p:cNvPr>
          <p:cNvSpPr>
            <a:spLocks noGrp="1"/>
          </p:cNvSpPr>
          <p:nvPr>
            <p:ph type="subTitle" idx="1"/>
          </p:nvPr>
        </p:nvSpPr>
        <p:spPr>
          <a:xfrm>
            <a:off x="914399" y="2182531"/>
            <a:ext cx="10469218" cy="4343493"/>
          </a:xfrm>
        </p:spPr>
        <p:txBody>
          <a:bodyPr>
            <a:normAutofit lnSpcReduction="10000"/>
          </a:bodyPr>
          <a:lstStyle/>
          <a:p>
            <a:pPr marL="342900" indent="-342900">
              <a:spcAft>
                <a:spcPts val="1800"/>
              </a:spcAft>
              <a:buClr>
                <a:srgbClr val="4A66AC"/>
              </a:buClr>
              <a:buFont typeface="Wingdings" panose="05000000000000000000" pitchFamily="2" charset="2"/>
              <a:buChar char="v"/>
            </a:pPr>
            <a:r>
              <a:rPr lang="en-CA" dirty="0"/>
              <a:t>A quiet private place </a:t>
            </a:r>
            <a:r>
              <a:rPr lang="en-CA" dirty="0" smtClean="0"/>
              <a:t>where </a:t>
            </a:r>
            <a:r>
              <a:rPr lang="en-CA" dirty="0"/>
              <a:t>you can counsel the client, </a:t>
            </a:r>
            <a:r>
              <a:rPr lang="en-CA" dirty="0" smtClean="0"/>
              <a:t>with a level surface where you can do </a:t>
            </a:r>
            <a:r>
              <a:rPr lang="en-CA" dirty="0"/>
              <a:t>the test (or an adjacent space for you to do the test if that is the practice of your centre)</a:t>
            </a:r>
          </a:p>
          <a:p>
            <a:pPr marL="342900" indent="-342900">
              <a:spcAft>
                <a:spcPts val="1800"/>
              </a:spcAft>
              <a:buClr>
                <a:srgbClr val="4A66AC"/>
              </a:buClr>
              <a:buFont typeface="Wingdings" panose="05000000000000000000" pitchFamily="2" charset="2"/>
              <a:buChar char="v"/>
            </a:pPr>
            <a:r>
              <a:rPr lang="en-CA" dirty="0"/>
              <a:t>The INSTI</a:t>
            </a:r>
            <a:r>
              <a:rPr lang="en-CA" baseline="30000" dirty="0"/>
              <a:t>TM </a:t>
            </a:r>
            <a:r>
              <a:rPr lang="en-CA" dirty="0"/>
              <a:t>HIV test kit with all the materials needed for finger prick and the testing</a:t>
            </a:r>
          </a:p>
          <a:p>
            <a:pPr marL="342900" indent="-342900">
              <a:spcAft>
                <a:spcPts val="1800"/>
              </a:spcAft>
              <a:buClr>
                <a:srgbClr val="4A66AC"/>
              </a:buClr>
              <a:buFont typeface="Wingdings" panose="05000000000000000000" pitchFamily="2" charset="2"/>
              <a:buChar char="v"/>
            </a:pPr>
            <a:r>
              <a:rPr lang="en-CA" dirty="0"/>
              <a:t>One or more receptacles for biohazardous waste and “sharps.” The waste container for sharp items like the lancet </a:t>
            </a:r>
            <a:r>
              <a:rPr lang="en-CA" dirty="0" smtClean="0"/>
              <a:t>must </a:t>
            </a:r>
            <a:r>
              <a:rPr lang="en-CA" dirty="0"/>
              <a:t>have hard sides. </a:t>
            </a:r>
          </a:p>
          <a:p>
            <a:pPr marL="342900" indent="-342900">
              <a:spcAft>
                <a:spcPts val="1800"/>
              </a:spcAft>
              <a:buClr>
                <a:srgbClr val="4A66AC"/>
              </a:buClr>
              <a:buFont typeface="Wingdings" panose="05000000000000000000" pitchFamily="2" charset="2"/>
              <a:buChar char="v"/>
            </a:pPr>
            <a:r>
              <a:rPr lang="en-CA" dirty="0" smtClean="0"/>
              <a:t>Cotton or gauze </a:t>
            </a:r>
            <a:r>
              <a:rPr lang="en-CA" dirty="0"/>
              <a:t>and band aids for the client</a:t>
            </a:r>
          </a:p>
          <a:p>
            <a:pPr marL="342900" indent="-342900">
              <a:spcAft>
                <a:spcPts val="1800"/>
              </a:spcAft>
              <a:buClr>
                <a:srgbClr val="4A66AC"/>
              </a:buClr>
              <a:buFont typeface="Wingdings" panose="05000000000000000000" pitchFamily="2" charset="2"/>
              <a:buChar char="v"/>
            </a:pPr>
            <a:r>
              <a:rPr lang="en-CA" dirty="0" smtClean="0"/>
              <a:t>Gloves as well as hand sanitizer or soap</a:t>
            </a:r>
            <a:endParaRPr lang="en-CA" dirty="0"/>
          </a:p>
        </p:txBody>
      </p:sp>
    </p:spTree>
    <p:extLst>
      <p:ext uri="{BB962C8B-B14F-4D97-AF65-F5344CB8AC3E}">
        <p14:creationId xmlns:p14="http://schemas.microsoft.com/office/powerpoint/2010/main" val="1168492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14636-9D80-4715-BE49-B94F50E6C43C}"/>
              </a:ext>
            </a:extLst>
          </p:cNvPr>
          <p:cNvSpPr>
            <a:spLocks noGrp="1"/>
          </p:cNvSpPr>
          <p:nvPr>
            <p:ph type="ctrTitle"/>
          </p:nvPr>
        </p:nvSpPr>
        <p:spPr>
          <a:xfrm>
            <a:off x="914399" y="1221856"/>
            <a:ext cx="8567225" cy="1029994"/>
          </a:xfrm>
        </p:spPr>
        <p:txBody>
          <a:bodyPr>
            <a:normAutofit/>
          </a:bodyPr>
          <a:lstStyle/>
          <a:p>
            <a:pPr>
              <a:spcAft>
                <a:spcPts val="1800"/>
              </a:spcAft>
              <a:buClr>
                <a:srgbClr val="4A66AC"/>
              </a:buClr>
            </a:pPr>
            <a:r>
              <a:rPr lang="en-CA" dirty="0"/>
              <a:t>Components of the test kit</a:t>
            </a:r>
          </a:p>
        </p:txBody>
      </p:sp>
      <p:sp>
        <p:nvSpPr>
          <p:cNvPr id="3" name="Subtitle 2">
            <a:extLst>
              <a:ext uri="{FF2B5EF4-FFF2-40B4-BE49-F238E27FC236}">
                <a16:creationId xmlns:a16="http://schemas.microsoft.com/office/drawing/2014/main" id="{8365A299-7067-41F3-96D1-6126C68ADEA1}"/>
              </a:ext>
            </a:extLst>
          </p:cNvPr>
          <p:cNvSpPr>
            <a:spLocks noGrp="1"/>
          </p:cNvSpPr>
          <p:nvPr>
            <p:ph type="subTitle" idx="1"/>
          </p:nvPr>
        </p:nvSpPr>
        <p:spPr>
          <a:xfrm>
            <a:off x="914400" y="2405016"/>
            <a:ext cx="10044332" cy="4329426"/>
          </a:xfrm>
        </p:spPr>
        <p:txBody>
          <a:bodyPr>
            <a:normAutofit/>
          </a:bodyPr>
          <a:lstStyle/>
          <a:p>
            <a:pPr>
              <a:spcAft>
                <a:spcPts val="1800"/>
              </a:spcAft>
              <a:buClr>
                <a:srgbClr val="4A66AC"/>
              </a:buClr>
            </a:pPr>
            <a:endParaRPr lang="en-CA" dirty="0"/>
          </a:p>
          <a:p>
            <a:pPr marL="342900" indent="-342900">
              <a:spcAft>
                <a:spcPts val="1800"/>
              </a:spcAft>
              <a:buClr>
                <a:srgbClr val="4A66AC"/>
              </a:buClr>
              <a:buFont typeface="Wingdings" panose="05000000000000000000" pitchFamily="2" charset="2"/>
              <a:buChar char="v"/>
            </a:pPr>
            <a:endParaRPr lang="en-CA" dirty="0"/>
          </a:p>
          <a:p>
            <a:pPr>
              <a:spcAft>
                <a:spcPts val="1800"/>
              </a:spcAft>
              <a:buClr>
                <a:srgbClr val="4A66AC"/>
              </a:buClr>
            </a:pPr>
            <a:endParaRPr lang="en-US" sz="2800" dirty="0"/>
          </a:p>
        </p:txBody>
      </p:sp>
      <p:sp>
        <p:nvSpPr>
          <p:cNvPr id="11" name="Arrow: Pentagon 10">
            <a:extLst>
              <a:ext uri="{FF2B5EF4-FFF2-40B4-BE49-F238E27FC236}">
                <a16:creationId xmlns:a16="http://schemas.microsoft.com/office/drawing/2014/main" id="{B06204AF-4D11-4CA7-97CF-B7E0BCA9D797}"/>
              </a:ext>
            </a:extLst>
          </p:cNvPr>
          <p:cNvSpPr/>
          <p:nvPr/>
        </p:nvSpPr>
        <p:spPr>
          <a:xfrm>
            <a:off x="214506" y="180848"/>
            <a:ext cx="6199546" cy="702365"/>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E7F87B47-126E-4B67-9A5E-3A12176B2C68}"/>
              </a:ext>
            </a:extLst>
          </p:cNvPr>
          <p:cNvSpPr txBox="1"/>
          <p:nvPr/>
        </p:nvSpPr>
        <p:spPr>
          <a:xfrm>
            <a:off x="214507" y="331976"/>
            <a:ext cx="5563441" cy="400110"/>
          </a:xfrm>
          <a:prstGeom prst="rect">
            <a:avLst/>
          </a:prstGeom>
          <a:noFill/>
        </p:spPr>
        <p:txBody>
          <a:bodyPr wrap="square" rtlCol="0">
            <a:spAutoFit/>
          </a:bodyPr>
          <a:lstStyle/>
          <a:p>
            <a:r>
              <a:rPr lang="en-US" sz="2000" b="1" dirty="0">
                <a:solidFill>
                  <a:schemeClr val="bg1"/>
                </a:solidFill>
              </a:rPr>
              <a:t>MODULE: Performing the INSTI HIV Rapid Test</a:t>
            </a:r>
          </a:p>
        </p:txBody>
      </p:sp>
      <p:pic>
        <p:nvPicPr>
          <p:cNvPr id="6" name="Picture 5">
            <a:extLst>
              <a:ext uri="{FF2B5EF4-FFF2-40B4-BE49-F238E27FC236}">
                <a16:creationId xmlns:a16="http://schemas.microsoft.com/office/drawing/2014/main" id="{1F865333-C2CD-48AB-AB3B-DD1CA88388FB}"/>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5216276" y="3313079"/>
            <a:ext cx="2529284" cy="2077626"/>
          </a:xfrm>
          <a:prstGeom prst="rect">
            <a:avLst/>
          </a:prstGeom>
        </p:spPr>
      </p:pic>
      <p:sp>
        <p:nvSpPr>
          <p:cNvPr id="7" name="TextBox 6">
            <a:extLst>
              <a:ext uri="{FF2B5EF4-FFF2-40B4-BE49-F238E27FC236}">
                <a16:creationId xmlns:a16="http://schemas.microsoft.com/office/drawing/2014/main" id="{A2C76C6B-CAA6-49B3-86A1-6F50F70C17B4}"/>
              </a:ext>
            </a:extLst>
          </p:cNvPr>
          <p:cNvSpPr txBox="1"/>
          <p:nvPr/>
        </p:nvSpPr>
        <p:spPr>
          <a:xfrm>
            <a:off x="5414293" y="5529582"/>
            <a:ext cx="2432557" cy="461665"/>
          </a:xfrm>
          <a:prstGeom prst="rect">
            <a:avLst/>
          </a:prstGeom>
          <a:noFill/>
        </p:spPr>
        <p:txBody>
          <a:bodyPr wrap="square" rtlCol="0">
            <a:spAutoFit/>
          </a:bodyPr>
          <a:lstStyle/>
          <a:p>
            <a:r>
              <a:rPr lang="en-US" sz="2400" b="1" dirty="0"/>
              <a:t>Membrane unit </a:t>
            </a:r>
          </a:p>
        </p:txBody>
      </p:sp>
      <p:grpSp>
        <p:nvGrpSpPr>
          <p:cNvPr id="24" name="Group 23">
            <a:extLst>
              <a:ext uri="{FF2B5EF4-FFF2-40B4-BE49-F238E27FC236}">
                <a16:creationId xmlns:a16="http://schemas.microsoft.com/office/drawing/2014/main" id="{FF5FAAB5-9EFF-4494-A57F-B2212C05C6D2}"/>
              </a:ext>
            </a:extLst>
          </p:cNvPr>
          <p:cNvGrpSpPr/>
          <p:nvPr/>
        </p:nvGrpSpPr>
        <p:grpSpPr>
          <a:xfrm rot="1324072">
            <a:off x="1849984" y="2711968"/>
            <a:ext cx="1808903" cy="461665"/>
            <a:chOff x="1233268" y="4927133"/>
            <a:chExt cx="1808903" cy="461665"/>
          </a:xfrm>
        </p:grpSpPr>
        <p:sp>
          <p:nvSpPr>
            <p:cNvPr id="23" name="Rectangle: Top Corners Snipped 22">
              <a:extLst>
                <a:ext uri="{FF2B5EF4-FFF2-40B4-BE49-F238E27FC236}">
                  <a16:creationId xmlns:a16="http://schemas.microsoft.com/office/drawing/2014/main" id="{C269CBC1-B0B0-497C-A29F-3282A4195E56}"/>
                </a:ext>
              </a:extLst>
            </p:cNvPr>
            <p:cNvSpPr/>
            <p:nvPr/>
          </p:nvSpPr>
          <p:spPr>
            <a:xfrm rot="5400000">
              <a:off x="2405195" y="4599911"/>
              <a:ext cx="167606" cy="1106346"/>
            </a:xfrm>
            <a:prstGeom prst="snip2Same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Top Corners Snipped 21">
              <a:extLst>
                <a:ext uri="{FF2B5EF4-FFF2-40B4-BE49-F238E27FC236}">
                  <a16:creationId xmlns:a16="http://schemas.microsoft.com/office/drawing/2014/main" id="{1CD698F4-2955-4A4A-AACC-CEC3AAD3D431}"/>
                </a:ext>
              </a:extLst>
            </p:cNvPr>
            <p:cNvSpPr/>
            <p:nvPr/>
          </p:nvSpPr>
          <p:spPr>
            <a:xfrm rot="5400000">
              <a:off x="2312014" y="5043491"/>
              <a:ext cx="409982" cy="230833"/>
            </a:xfrm>
            <a:prstGeom prst="snip2SameRect">
              <a:avLst/>
            </a:prstGeom>
            <a:solidFill>
              <a:schemeClr val="bg1"/>
            </a:solidFill>
            <a:ln>
              <a:solidFill>
                <a:srgbClr val="4A66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Rounded Corners 19">
              <a:extLst>
                <a:ext uri="{FF2B5EF4-FFF2-40B4-BE49-F238E27FC236}">
                  <a16:creationId xmlns:a16="http://schemas.microsoft.com/office/drawing/2014/main" id="{DC60B044-AA9E-4563-B050-61FDA093A726}"/>
                </a:ext>
              </a:extLst>
            </p:cNvPr>
            <p:cNvSpPr/>
            <p:nvPr/>
          </p:nvSpPr>
          <p:spPr>
            <a:xfrm>
              <a:off x="1293343" y="4927133"/>
              <a:ext cx="1210706" cy="461665"/>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Top Corners Snipped 20">
              <a:extLst>
                <a:ext uri="{FF2B5EF4-FFF2-40B4-BE49-F238E27FC236}">
                  <a16:creationId xmlns:a16="http://schemas.microsoft.com/office/drawing/2014/main" id="{9BB611E1-78E8-47FA-AA09-DFDD759F04F0}"/>
                </a:ext>
              </a:extLst>
            </p:cNvPr>
            <p:cNvSpPr/>
            <p:nvPr/>
          </p:nvSpPr>
          <p:spPr>
            <a:xfrm>
              <a:off x="1233268" y="4927133"/>
              <a:ext cx="77372" cy="461665"/>
            </a:xfrm>
            <a:prstGeom prst="snip2SameRect">
              <a:avLst/>
            </a:prstGeom>
            <a:solidFill>
              <a:schemeClr val="bg1"/>
            </a:solidFill>
            <a:ln>
              <a:solidFill>
                <a:srgbClr val="4A66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a:extLst>
              <a:ext uri="{FF2B5EF4-FFF2-40B4-BE49-F238E27FC236}">
                <a16:creationId xmlns:a16="http://schemas.microsoft.com/office/drawing/2014/main" id="{0FE3EBE2-604D-4BB2-B6B2-789CCD898915}"/>
              </a:ext>
            </a:extLst>
          </p:cNvPr>
          <p:cNvSpPr txBox="1"/>
          <p:nvPr/>
        </p:nvSpPr>
        <p:spPr>
          <a:xfrm>
            <a:off x="2898807" y="2288757"/>
            <a:ext cx="1576838" cy="461665"/>
          </a:xfrm>
          <a:prstGeom prst="rect">
            <a:avLst/>
          </a:prstGeom>
          <a:noFill/>
        </p:spPr>
        <p:txBody>
          <a:bodyPr wrap="square" rtlCol="0">
            <a:spAutoFit/>
          </a:bodyPr>
          <a:lstStyle/>
          <a:p>
            <a:r>
              <a:rPr lang="en-US" sz="2400" dirty="0"/>
              <a:t>Lancet</a:t>
            </a:r>
          </a:p>
        </p:txBody>
      </p:sp>
      <p:grpSp>
        <p:nvGrpSpPr>
          <p:cNvPr id="28" name="Group 27">
            <a:extLst>
              <a:ext uri="{FF2B5EF4-FFF2-40B4-BE49-F238E27FC236}">
                <a16:creationId xmlns:a16="http://schemas.microsoft.com/office/drawing/2014/main" id="{405EDB34-C594-4BC7-87DE-6E3BBC86FE97}"/>
              </a:ext>
            </a:extLst>
          </p:cNvPr>
          <p:cNvGrpSpPr/>
          <p:nvPr/>
        </p:nvGrpSpPr>
        <p:grpSpPr>
          <a:xfrm>
            <a:off x="711820" y="3936916"/>
            <a:ext cx="2786170" cy="1407266"/>
            <a:chOff x="1233267" y="3510495"/>
            <a:chExt cx="2786170" cy="1407266"/>
          </a:xfrm>
        </p:grpSpPr>
        <p:pic>
          <p:nvPicPr>
            <p:cNvPr id="26" name="Picture 25">
              <a:extLst>
                <a:ext uri="{FF2B5EF4-FFF2-40B4-BE49-F238E27FC236}">
                  <a16:creationId xmlns:a16="http://schemas.microsoft.com/office/drawing/2014/main" id="{5AF7AF1A-4C99-40C2-84F2-B4ED2FE7BB75}"/>
                </a:ext>
              </a:extLst>
            </p:cNvPr>
            <p:cNvPicPr>
              <a:picLocks noChangeAspect="1"/>
            </p:cNvPicPr>
            <p:nvPr/>
          </p:nvPicPr>
          <p:blipFill rotWithShape="1">
            <a:blip r:embed="rId5" cstate="hqprint">
              <a:extLst>
                <a:ext uri="{28A0092B-C50C-407E-A947-70E740481C1C}">
                  <a14:useLocalDpi xmlns:a14="http://schemas.microsoft.com/office/drawing/2010/main" val="0"/>
                </a:ext>
              </a:extLst>
            </a:blip>
            <a:srcRect l="36473" t="30639" r="5653" b="-845"/>
            <a:stretch/>
          </p:blipFill>
          <p:spPr>
            <a:xfrm>
              <a:off x="1233267" y="3510495"/>
              <a:ext cx="2786170" cy="1407266"/>
            </a:xfrm>
            <a:prstGeom prst="rect">
              <a:avLst/>
            </a:prstGeom>
          </p:spPr>
        </p:pic>
        <p:sp>
          <p:nvSpPr>
            <p:cNvPr id="27" name="TextBox 26">
              <a:extLst>
                <a:ext uri="{FF2B5EF4-FFF2-40B4-BE49-F238E27FC236}">
                  <a16:creationId xmlns:a16="http://schemas.microsoft.com/office/drawing/2014/main" id="{C91B7B3B-C66A-4652-8C8D-DC0747ABED54}"/>
                </a:ext>
              </a:extLst>
            </p:cNvPr>
            <p:cNvSpPr txBox="1"/>
            <p:nvPr/>
          </p:nvSpPr>
          <p:spPr>
            <a:xfrm>
              <a:off x="1233267" y="4361773"/>
              <a:ext cx="2146595" cy="461665"/>
            </a:xfrm>
            <a:prstGeom prst="rect">
              <a:avLst/>
            </a:prstGeom>
            <a:solidFill>
              <a:schemeClr val="bg1"/>
            </a:solidFill>
          </p:spPr>
          <p:txBody>
            <a:bodyPr wrap="square" rtlCol="0">
              <a:spAutoFit/>
            </a:bodyPr>
            <a:lstStyle/>
            <a:p>
              <a:r>
                <a:rPr lang="en-US" sz="2400" dirty="0"/>
                <a:t>pipette</a:t>
              </a:r>
            </a:p>
          </p:txBody>
        </p:sp>
      </p:grpSp>
      <p:grpSp>
        <p:nvGrpSpPr>
          <p:cNvPr id="33" name="Group 32">
            <a:extLst>
              <a:ext uri="{FF2B5EF4-FFF2-40B4-BE49-F238E27FC236}">
                <a16:creationId xmlns:a16="http://schemas.microsoft.com/office/drawing/2014/main" id="{0BE2E9A2-82AC-453D-A9E9-781CE3AC78AE}"/>
              </a:ext>
            </a:extLst>
          </p:cNvPr>
          <p:cNvGrpSpPr/>
          <p:nvPr/>
        </p:nvGrpSpPr>
        <p:grpSpPr>
          <a:xfrm rot="20360735">
            <a:off x="214506" y="2405016"/>
            <a:ext cx="1318872" cy="1335592"/>
            <a:chOff x="214506" y="2405016"/>
            <a:chExt cx="1318872" cy="1335592"/>
          </a:xfrm>
        </p:grpSpPr>
        <p:sp>
          <p:nvSpPr>
            <p:cNvPr id="30" name="Rectangle 29">
              <a:extLst>
                <a:ext uri="{FF2B5EF4-FFF2-40B4-BE49-F238E27FC236}">
                  <a16:creationId xmlns:a16="http://schemas.microsoft.com/office/drawing/2014/main" id="{A0213763-22AB-43C9-B0B1-901AE5AC62A3}"/>
                </a:ext>
              </a:extLst>
            </p:cNvPr>
            <p:cNvSpPr/>
            <p:nvPr/>
          </p:nvSpPr>
          <p:spPr>
            <a:xfrm>
              <a:off x="214506" y="2405016"/>
              <a:ext cx="1318872" cy="133559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EDBAF253-FF7F-4958-B703-F63ADDB96B6B}"/>
                </a:ext>
              </a:extLst>
            </p:cNvPr>
            <p:cNvSpPr/>
            <p:nvPr/>
          </p:nvSpPr>
          <p:spPr>
            <a:xfrm>
              <a:off x="366906" y="2557416"/>
              <a:ext cx="999607" cy="1015778"/>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057C0601-1811-4295-B89A-96C541004BA5}"/>
                </a:ext>
              </a:extLst>
            </p:cNvPr>
            <p:cNvSpPr txBox="1"/>
            <p:nvPr/>
          </p:nvSpPr>
          <p:spPr>
            <a:xfrm>
              <a:off x="407973" y="2750422"/>
              <a:ext cx="919396" cy="646331"/>
            </a:xfrm>
            <a:prstGeom prst="rect">
              <a:avLst/>
            </a:prstGeom>
            <a:noFill/>
          </p:spPr>
          <p:txBody>
            <a:bodyPr wrap="square" rtlCol="0">
              <a:spAutoFit/>
            </a:bodyPr>
            <a:lstStyle/>
            <a:p>
              <a:pPr algn="ctr"/>
              <a:r>
                <a:rPr lang="en-US" dirty="0"/>
                <a:t>Alcohol swab </a:t>
              </a:r>
            </a:p>
          </p:txBody>
        </p:sp>
      </p:grpSp>
      <p:pic>
        <p:nvPicPr>
          <p:cNvPr id="35" name="Picture 34">
            <a:extLst>
              <a:ext uri="{FF2B5EF4-FFF2-40B4-BE49-F238E27FC236}">
                <a16:creationId xmlns:a16="http://schemas.microsoft.com/office/drawing/2014/main" id="{66EB51B5-44E5-4BDA-97B9-03AFD0020CA9}"/>
              </a:ext>
            </a:extLst>
          </p:cNvPr>
          <p:cNvPicPr/>
          <p:nvPr/>
        </p:nvPicPr>
        <p:blipFill rotWithShape="1">
          <a:blip r:embed="rId6" cstate="email">
            <a:extLst>
              <a:ext uri="{28A0092B-C50C-407E-A947-70E740481C1C}">
                <a14:useLocalDpi xmlns:a14="http://schemas.microsoft.com/office/drawing/2010/main" val="0"/>
              </a:ext>
            </a:extLst>
          </a:blip>
          <a:srcRect/>
          <a:stretch/>
        </p:blipFill>
        <p:spPr bwMode="auto">
          <a:xfrm>
            <a:off x="8018300" y="4013088"/>
            <a:ext cx="3911192" cy="1889348"/>
          </a:xfrm>
          <a:prstGeom prst="rect">
            <a:avLst/>
          </a:prstGeom>
          <a:ln>
            <a:noFill/>
          </a:ln>
          <a:extLst>
            <a:ext uri="{53640926-AAD7-44D8-BBD7-CCE9431645EC}">
              <a14:shadowObscured xmlns:a14="http://schemas.microsoft.com/office/drawing/2010/main"/>
            </a:ext>
          </a:extLst>
        </p:spPr>
      </p:pic>
      <p:sp>
        <p:nvSpPr>
          <p:cNvPr id="36" name="TextBox 35">
            <a:extLst>
              <a:ext uri="{FF2B5EF4-FFF2-40B4-BE49-F238E27FC236}">
                <a16:creationId xmlns:a16="http://schemas.microsoft.com/office/drawing/2014/main" id="{6D32F49F-F6C9-4135-BF5A-42C5E67A7973}"/>
              </a:ext>
            </a:extLst>
          </p:cNvPr>
          <p:cNvSpPr txBox="1"/>
          <p:nvPr/>
        </p:nvSpPr>
        <p:spPr>
          <a:xfrm>
            <a:off x="8973631" y="5931754"/>
            <a:ext cx="2432557" cy="461665"/>
          </a:xfrm>
          <a:prstGeom prst="rect">
            <a:avLst/>
          </a:prstGeom>
          <a:noFill/>
        </p:spPr>
        <p:txBody>
          <a:bodyPr wrap="square" rtlCol="0">
            <a:spAutoFit/>
          </a:bodyPr>
          <a:lstStyle/>
          <a:p>
            <a:r>
              <a:rPr lang="en-US" sz="2400" b="1" dirty="0"/>
              <a:t>Test Reagents</a:t>
            </a:r>
          </a:p>
        </p:txBody>
      </p:sp>
      <p:pic>
        <p:nvPicPr>
          <p:cNvPr id="4" name="Picture 3"/>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8010526" y="1543052"/>
            <a:ext cx="1885950" cy="1885950"/>
          </a:xfrm>
          <a:prstGeom prst="rect">
            <a:avLst/>
          </a:prstGeom>
        </p:spPr>
      </p:pic>
      <p:sp>
        <p:nvSpPr>
          <p:cNvPr id="34" name="TextBox 33">
            <a:extLst>
              <a:ext uri="{FF2B5EF4-FFF2-40B4-BE49-F238E27FC236}">
                <a16:creationId xmlns:a16="http://schemas.microsoft.com/office/drawing/2014/main" id="{6D32F49F-F6C9-4135-BF5A-42C5E67A7973}"/>
              </a:ext>
            </a:extLst>
          </p:cNvPr>
          <p:cNvSpPr txBox="1"/>
          <p:nvPr/>
        </p:nvSpPr>
        <p:spPr>
          <a:xfrm>
            <a:off x="9654668" y="2069366"/>
            <a:ext cx="2432557" cy="461665"/>
          </a:xfrm>
          <a:prstGeom prst="rect">
            <a:avLst/>
          </a:prstGeom>
          <a:noFill/>
        </p:spPr>
        <p:txBody>
          <a:bodyPr wrap="square" rtlCol="0">
            <a:spAutoFit/>
          </a:bodyPr>
          <a:lstStyle/>
          <a:p>
            <a:r>
              <a:rPr lang="en-US" sz="2400" b="1" dirty="0"/>
              <a:t>Product Insert</a:t>
            </a:r>
          </a:p>
        </p:txBody>
      </p:sp>
    </p:spTree>
    <p:extLst>
      <p:ext uri="{BB962C8B-B14F-4D97-AF65-F5344CB8AC3E}">
        <p14:creationId xmlns:p14="http://schemas.microsoft.com/office/powerpoint/2010/main" val="21756632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14636-9D80-4715-BE49-B94F50E6C43C}"/>
              </a:ext>
            </a:extLst>
          </p:cNvPr>
          <p:cNvSpPr>
            <a:spLocks noGrp="1"/>
          </p:cNvSpPr>
          <p:nvPr>
            <p:ph type="ctrTitle"/>
          </p:nvPr>
        </p:nvSpPr>
        <p:spPr>
          <a:xfrm>
            <a:off x="474646" y="956183"/>
            <a:ext cx="8567225" cy="1029994"/>
          </a:xfrm>
        </p:spPr>
        <p:txBody>
          <a:bodyPr>
            <a:normAutofit/>
          </a:bodyPr>
          <a:lstStyle/>
          <a:p>
            <a:pPr>
              <a:spcAft>
                <a:spcPts val="1800"/>
              </a:spcAft>
              <a:buClr>
                <a:srgbClr val="4A66AC"/>
              </a:buClr>
            </a:pPr>
            <a:r>
              <a:rPr lang="en-CA" dirty="0"/>
              <a:t>How it works summary</a:t>
            </a:r>
          </a:p>
        </p:txBody>
      </p:sp>
      <p:sp>
        <p:nvSpPr>
          <p:cNvPr id="3" name="Subtitle 2">
            <a:extLst>
              <a:ext uri="{FF2B5EF4-FFF2-40B4-BE49-F238E27FC236}">
                <a16:creationId xmlns:a16="http://schemas.microsoft.com/office/drawing/2014/main" id="{8365A299-7067-41F3-96D1-6126C68ADEA1}"/>
              </a:ext>
            </a:extLst>
          </p:cNvPr>
          <p:cNvSpPr>
            <a:spLocks noGrp="1"/>
          </p:cNvSpPr>
          <p:nvPr>
            <p:ph type="subTitle" idx="1"/>
          </p:nvPr>
        </p:nvSpPr>
        <p:spPr>
          <a:xfrm>
            <a:off x="5457495" y="2251850"/>
            <a:ext cx="6416798" cy="4093770"/>
          </a:xfrm>
        </p:spPr>
        <p:txBody>
          <a:bodyPr>
            <a:normAutofit fontScale="92500" lnSpcReduction="20000"/>
          </a:bodyPr>
          <a:lstStyle/>
          <a:p>
            <a:pPr>
              <a:buClr>
                <a:srgbClr val="4A66AC"/>
              </a:buClr>
            </a:pPr>
            <a:r>
              <a:rPr lang="en-CA" sz="2600" dirty="0"/>
              <a:t>Two spots on the test membrane attract and capture human antibodies (Ab)</a:t>
            </a:r>
          </a:p>
          <a:p>
            <a:pPr>
              <a:spcAft>
                <a:spcPts val="1200"/>
              </a:spcAft>
              <a:buClr>
                <a:srgbClr val="4A66AC"/>
              </a:buClr>
            </a:pPr>
            <a:endParaRPr lang="en-CA" sz="900" dirty="0"/>
          </a:p>
          <a:p>
            <a:pPr marL="800100" lvl="1" indent="-342900" algn="l">
              <a:spcAft>
                <a:spcPts val="1200"/>
              </a:spcAft>
              <a:buClr>
                <a:srgbClr val="4A66AC"/>
              </a:buClr>
              <a:buSzPct val="70000"/>
              <a:buFont typeface="Arial" panose="020B0604020202020204" pitchFamily="34" charset="0"/>
              <a:buChar char="•"/>
            </a:pPr>
            <a:r>
              <a:rPr lang="en-CA" sz="2600" dirty="0"/>
              <a:t>Top control spot captures any human antibody (shows the test is working)</a:t>
            </a:r>
          </a:p>
          <a:p>
            <a:pPr lvl="1" algn="l">
              <a:spcAft>
                <a:spcPts val="1200"/>
              </a:spcAft>
              <a:buClr>
                <a:srgbClr val="4A66AC"/>
              </a:buClr>
              <a:buSzPct val="70000"/>
            </a:pPr>
            <a:endParaRPr lang="en-CA" sz="1900" dirty="0"/>
          </a:p>
          <a:p>
            <a:pPr marL="800100" lvl="1" indent="-342900" algn="l">
              <a:spcAft>
                <a:spcPts val="1200"/>
              </a:spcAft>
              <a:buClr>
                <a:srgbClr val="4A66AC"/>
              </a:buClr>
              <a:buSzPct val="70000"/>
              <a:buFont typeface="Arial" panose="020B0604020202020204" pitchFamily="34" charset="0"/>
              <a:buChar char="•"/>
            </a:pPr>
            <a:r>
              <a:rPr lang="en-CA" sz="2600" dirty="0"/>
              <a:t>Bottom test spot captures </a:t>
            </a:r>
            <a:r>
              <a:rPr lang="en-CA" sz="2600" u="sng" dirty="0"/>
              <a:t>only </a:t>
            </a:r>
            <a:r>
              <a:rPr lang="en-CA" sz="2600" dirty="0"/>
              <a:t>antibodies (Ab) to HIV-1 or HIV-2</a:t>
            </a:r>
          </a:p>
          <a:p>
            <a:pPr>
              <a:spcAft>
                <a:spcPts val="1200"/>
              </a:spcAft>
              <a:buClr>
                <a:srgbClr val="4A66AC"/>
              </a:buClr>
            </a:pPr>
            <a:r>
              <a:rPr lang="en-CA" sz="2600" dirty="0"/>
              <a:t>After capture, the antibodies are stained with a blue </a:t>
            </a:r>
            <a:r>
              <a:rPr lang="en-CA" sz="2600" dirty="0" smtClean="0"/>
              <a:t>dye </a:t>
            </a:r>
            <a:r>
              <a:rPr lang="en-CA" sz="2600" dirty="0"/>
              <a:t>(blue colour appears where antibodies have been captured)</a:t>
            </a:r>
          </a:p>
          <a:p>
            <a:pPr marL="342900" indent="-342900">
              <a:spcAft>
                <a:spcPts val="1200"/>
              </a:spcAft>
              <a:buClr>
                <a:srgbClr val="4A66AC"/>
              </a:buClr>
              <a:buFont typeface="Wingdings" panose="05000000000000000000" pitchFamily="2" charset="2"/>
              <a:buChar char="v"/>
            </a:pPr>
            <a:endParaRPr lang="en-CA" dirty="0"/>
          </a:p>
          <a:p>
            <a:pPr lvl="1">
              <a:spcAft>
                <a:spcPts val="1200"/>
              </a:spcAft>
              <a:buClr>
                <a:srgbClr val="4A66AC"/>
              </a:buClr>
            </a:pPr>
            <a:endParaRPr lang="en-CA" dirty="0"/>
          </a:p>
          <a:p>
            <a:pPr>
              <a:spcAft>
                <a:spcPts val="1200"/>
              </a:spcAft>
              <a:buClr>
                <a:srgbClr val="4A66AC"/>
              </a:buClr>
            </a:pPr>
            <a:endParaRPr lang="en-CA" dirty="0"/>
          </a:p>
        </p:txBody>
      </p:sp>
      <p:sp>
        <p:nvSpPr>
          <p:cNvPr id="11" name="Arrow: Pentagon 10">
            <a:extLst>
              <a:ext uri="{FF2B5EF4-FFF2-40B4-BE49-F238E27FC236}">
                <a16:creationId xmlns:a16="http://schemas.microsoft.com/office/drawing/2014/main" id="{B06204AF-4D11-4CA7-97CF-B7E0BCA9D797}"/>
              </a:ext>
            </a:extLst>
          </p:cNvPr>
          <p:cNvSpPr/>
          <p:nvPr/>
        </p:nvSpPr>
        <p:spPr>
          <a:xfrm>
            <a:off x="214506" y="180848"/>
            <a:ext cx="6199546" cy="702365"/>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E7F87B47-126E-4B67-9A5E-3A12176B2C68}"/>
              </a:ext>
            </a:extLst>
          </p:cNvPr>
          <p:cNvSpPr txBox="1"/>
          <p:nvPr/>
        </p:nvSpPr>
        <p:spPr>
          <a:xfrm>
            <a:off x="214507" y="331976"/>
            <a:ext cx="5563441" cy="400110"/>
          </a:xfrm>
          <a:prstGeom prst="rect">
            <a:avLst/>
          </a:prstGeom>
          <a:noFill/>
        </p:spPr>
        <p:txBody>
          <a:bodyPr wrap="square" rtlCol="0">
            <a:spAutoFit/>
          </a:bodyPr>
          <a:lstStyle/>
          <a:p>
            <a:r>
              <a:rPr lang="en-US" sz="2000" b="1" dirty="0">
                <a:solidFill>
                  <a:schemeClr val="bg1"/>
                </a:solidFill>
              </a:rPr>
              <a:t>MODULE: Performing the INSTI HIV Rapid Test</a:t>
            </a:r>
          </a:p>
        </p:txBody>
      </p:sp>
      <p:sp>
        <p:nvSpPr>
          <p:cNvPr id="7" name="Oval 6">
            <a:extLst>
              <a:ext uri="{FF2B5EF4-FFF2-40B4-BE49-F238E27FC236}">
                <a16:creationId xmlns:a16="http://schemas.microsoft.com/office/drawing/2014/main" id="{C1F07CA6-11C9-4856-829F-D588A37AF3C4}"/>
              </a:ext>
            </a:extLst>
          </p:cNvPr>
          <p:cNvSpPr/>
          <p:nvPr/>
        </p:nvSpPr>
        <p:spPr>
          <a:xfrm>
            <a:off x="5820946" y="3222729"/>
            <a:ext cx="418157" cy="40444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079AB16-3238-4D54-874C-54652A6EC478}"/>
              </a:ext>
            </a:extLst>
          </p:cNvPr>
          <p:cNvSpPr/>
          <p:nvPr/>
        </p:nvSpPr>
        <p:spPr>
          <a:xfrm>
            <a:off x="5820945" y="4418757"/>
            <a:ext cx="418157" cy="40444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Brace 9">
            <a:extLst>
              <a:ext uri="{FF2B5EF4-FFF2-40B4-BE49-F238E27FC236}">
                <a16:creationId xmlns:a16="http://schemas.microsoft.com/office/drawing/2014/main" id="{1DFBF099-6A67-43BF-8CA7-50F2CDA3828E}"/>
              </a:ext>
            </a:extLst>
          </p:cNvPr>
          <p:cNvSpPr/>
          <p:nvPr/>
        </p:nvSpPr>
        <p:spPr>
          <a:xfrm>
            <a:off x="4754880" y="2251850"/>
            <a:ext cx="618978" cy="1677351"/>
          </a:xfrm>
          <a:prstGeom prst="rightBrace">
            <a:avLst>
              <a:gd name="adj1" fmla="val 8333"/>
              <a:gd name="adj2" fmla="val 71509"/>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Right Brace 14">
            <a:extLst>
              <a:ext uri="{FF2B5EF4-FFF2-40B4-BE49-F238E27FC236}">
                <a16:creationId xmlns:a16="http://schemas.microsoft.com/office/drawing/2014/main" id="{DA572BF1-F2D9-4413-9CCB-1039526E593A}"/>
              </a:ext>
            </a:extLst>
          </p:cNvPr>
          <p:cNvSpPr/>
          <p:nvPr/>
        </p:nvSpPr>
        <p:spPr>
          <a:xfrm>
            <a:off x="4751219" y="4434069"/>
            <a:ext cx="618978" cy="1530633"/>
          </a:xfrm>
          <a:prstGeom prst="rightBrace">
            <a:avLst>
              <a:gd name="adj1" fmla="val 8333"/>
              <a:gd name="adj2" fmla="val 13876"/>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16" name="Picture 15">
            <a:extLst>
              <a:ext uri="{FF2B5EF4-FFF2-40B4-BE49-F238E27FC236}">
                <a16:creationId xmlns:a16="http://schemas.microsoft.com/office/drawing/2014/main" id="{258BB9E3-6764-4C57-8153-2D1B1B6ACC00}"/>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rot="10800000">
            <a:off x="2392546" y="4828009"/>
            <a:ext cx="814329" cy="814329"/>
          </a:xfrm>
          <a:prstGeom prst="rect">
            <a:avLst/>
          </a:prstGeom>
        </p:spPr>
      </p:pic>
      <p:cxnSp>
        <p:nvCxnSpPr>
          <p:cNvPr id="22" name="Straight Connector 21">
            <a:extLst>
              <a:ext uri="{FF2B5EF4-FFF2-40B4-BE49-F238E27FC236}">
                <a16:creationId xmlns:a16="http://schemas.microsoft.com/office/drawing/2014/main" id="{C43D2C18-F013-4C42-8055-AA8EDC75793D}"/>
              </a:ext>
            </a:extLst>
          </p:cNvPr>
          <p:cNvCxnSpPr/>
          <p:nvPr/>
        </p:nvCxnSpPr>
        <p:spPr>
          <a:xfrm flipH="1">
            <a:off x="1826409" y="5866213"/>
            <a:ext cx="282319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Isosceles Triangle 24">
            <a:extLst>
              <a:ext uri="{FF2B5EF4-FFF2-40B4-BE49-F238E27FC236}">
                <a16:creationId xmlns:a16="http://schemas.microsoft.com/office/drawing/2014/main" id="{0EEA5734-E66C-40BC-A6F0-2BA69A36D48B}"/>
              </a:ext>
            </a:extLst>
          </p:cNvPr>
          <p:cNvSpPr/>
          <p:nvPr/>
        </p:nvSpPr>
        <p:spPr>
          <a:xfrm>
            <a:off x="1949427" y="5486396"/>
            <a:ext cx="444216" cy="379817"/>
          </a:xfrm>
          <a:prstGeom prst="triangle">
            <a:avLst/>
          </a:prstGeom>
          <a:solidFill>
            <a:srgbClr val="EC5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Isosceles Triangle 25">
            <a:extLst>
              <a:ext uri="{FF2B5EF4-FFF2-40B4-BE49-F238E27FC236}">
                <a16:creationId xmlns:a16="http://schemas.microsoft.com/office/drawing/2014/main" id="{C3DA4CD8-AA14-45DE-B00A-A45A983A0583}"/>
              </a:ext>
            </a:extLst>
          </p:cNvPr>
          <p:cNvSpPr/>
          <p:nvPr/>
        </p:nvSpPr>
        <p:spPr>
          <a:xfrm>
            <a:off x="2565001" y="5469833"/>
            <a:ext cx="444216" cy="379817"/>
          </a:xfrm>
          <a:prstGeom prst="triangle">
            <a:avLst/>
          </a:prstGeom>
          <a:solidFill>
            <a:srgbClr val="E7941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Isosceles Triangle 26">
            <a:extLst>
              <a:ext uri="{FF2B5EF4-FFF2-40B4-BE49-F238E27FC236}">
                <a16:creationId xmlns:a16="http://schemas.microsoft.com/office/drawing/2014/main" id="{22575AAD-717D-44AF-B208-9C4ED23BE78E}"/>
              </a:ext>
            </a:extLst>
          </p:cNvPr>
          <p:cNvSpPr/>
          <p:nvPr/>
        </p:nvSpPr>
        <p:spPr>
          <a:xfrm>
            <a:off x="3238004" y="5453260"/>
            <a:ext cx="444216" cy="379817"/>
          </a:xfrm>
          <a:prstGeom prst="triangle">
            <a:avLst/>
          </a:prstGeom>
          <a:solidFill>
            <a:srgbClr val="EC5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Isosceles Triangle 27">
            <a:extLst>
              <a:ext uri="{FF2B5EF4-FFF2-40B4-BE49-F238E27FC236}">
                <a16:creationId xmlns:a16="http://schemas.microsoft.com/office/drawing/2014/main" id="{4B9E069B-DF5C-49F3-AB0F-46F7942D4C7E}"/>
              </a:ext>
            </a:extLst>
          </p:cNvPr>
          <p:cNvSpPr/>
          <p:nvPr/>
        </p:nvSpPr>
        <p:spPr>
          <a:xfrm>
            <a:off x="3949701" y="5453260"/>
            <a:ext cx="444216" cy="379817"/>
          </a:xfrm>
          <a:prstGeom prst="triangle">
            <a:avLst/>
          </a:prstGeom>
          <a:solidFill>
            <a:srgbClr val="E7941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Connector 28">
            <a:extLst>
              <a:ext uri="{FF2B5EF4-FFF2-40B4-BE49-F238E27FC236}">
                <a16:creationId xmlns:a16="http://schemas.microsoft.com/office/drawing/2014/main" id="{1D30E2A3-ABAF-446C-85E1-DD5098119FEC}"/>
              </a:ext>
            </a:extLst>
          </p:cNvPr>
          <p:cNvCxnSpPr/>
          <p:nvPr/>
        </p:nvCxnSpPr>
        <p:spPr>
          <a:xfrm flipH="1">
            <a:off x="1884109" y="3809069"/>
            <a:ext cx="282319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Isosceles Triangle 29">
            <a:extLst>
              <a:ext uri="{FF2B5EF4-FFF2-40B4-BE49-F238E27FC236}">
                <a16:creationId xmlns:a16="http://schemas.microsoft.com/office/drawing/2014/main" id="{CDD6EB83-F201-438B-95CF-546CB7F7422A}"/>
              </a:ext>
            </a:extLst>
          </p:cNvPr>
          <p:cNvSpPr/>
          <p:nvPr/>
        </p:nvSpPr>
        <p:spPr>
          <a:xfrm>
            <a:off x="1958509" y="3429252"/>
            <a:ext cx="444216" cy="379817"/>
          </a:xfrm>
          <a:prstGeom prst="triangle">
            <a:avLst/>
          </a:prstGeom>
          <a:solidFill>
            <a:srgbClr val="70C04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Isosceles Triangle 30">
            <a:extLst>
              <a:ext uri="{FF2B5EF4-FFF2-40B4-BE49-F238E27FC236}">
                <a16:creationId xmlns:a16="http://schemas.microsoft.com/office/drawing/2014/main" id="{4D6CB1CD-CC80-4E03-9CB4-16ECA27FD970}"/>
              </a:ext>
            </a:extLst>
          </p:cNvPr>
          <p:cNvSpPr/>
          <p:nvPr/>
        </p:nvSpPr>
        <p:spPr>
          <a:xfrm>
            <a:off x="2574083" y="3412689"/>
            <a:ext cx="444216" cy="379817"/>
          </a:xfrm>
          <a:prstGeom prst="triangle">
            <a:avLst/>
          </a:prstGeom>
          <a:solidFill>
            <a:srgbClr val="70C04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Isosceles Triangle 31">
            <a:extLst>
              <a:ext uri="{FF2B5EF4-FFF2-40B4-BE49-F238E27FC236}">
                <a16:creationId xmlns:a16="http://schemas.microsoft.com/office/drawing/2014/main" id="{60A8C041-FCD5-437C-BC03-A2E13EB22994}"/>
              </a:ext>
            </a:extLst>
          </p:cNvPr>
          <p:cNvSpPr/>
          <p:nvPr/>
        </p:nvSpPr>
        <p:spPr>
          <a:xfrm>
            <a:off x="3247086" y="3396116"/>
            <a:ext cx="444216" cy="379817"/>
          </a:xfrm>
          <a:prstGeom prst="triangle">
            <a:avLst/>
          </a:prstGeom>
          <a:solidFill>
            <a:srgbClr val="70C04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Isosceles Triangle 32">
            <a:extLst>
              <a:ext uri="{FF2B5EF4-FFF2-40B4-BE49-F238E27FC236}">
                <a16:creationId xmlns:a16="http://schemas.microsoft.com/office/drawing/2014/main" id="{148ECB5F-263F-4B79-9E03-EE4226071FC8}"/>
              </a:ext>
            </a:extLst>
          </p:cNvPr>
          <p:cNvSpPr/>
          <p:nvPr/>
        </p:nvSpPr>
        <p:spPr>
          <a:xfrm>
            <a:off x="3958783" y="3396116"/>
            <a:ext cx="444216" cy="379817"/>
          </a:xfrm>
          <a:prstGeom prst="triangle">
            <a:avLst/>
          </a:prstGeom>
          <a:solidFill>
            <a:srgbClr val="70C04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Picture 34">
            <a:extLst>
              <a:ext uri="{FF2B5EF4-FFF2-40B4-BE49-F238E27FC236}">
                <a16:creationId xmlns:a16="http://schemas.microsoft.com/office/drawing/2014/main" id="{722015B9-4CE4-4B82-9E5A-C031EEE083D7}"/>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rot="10800000">
            <a:off x="1769025" y="2752185"/>
            <a:ext cx="823184" cy="823184"/>
          </a:xfrm>
          <a:prstGeom prst="rect">
            <a:avLst/>
          </a:prstGeom>
        </p:spPr>
      </p:pic>
      <p:pic>
        <p:nvPicPr>
          <p:cNvPr id="36" name="Picture 35">
            <a:extLst>
              <a:ext uri="{FF2B5EF4-FFF2-40B4-BE49-F238E27FC236}">
                <a16:creationId xmlns:a16="http://schemas.microsoft.com/office/drawing/2014/main" id="{9C774B7C-8F2A-4A69-93B2-A1DCFBED4EA9}"/>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rot="10800000">
            <a:off x="2399809" y="2793785"/>
            <a:ext cx="823184" cy="823184"/>
          </a:xfrm>
          <a:prstGeom prst="rect">
            <a:avLst/>
          </a:prstGeom>
        </p:spPr>
      </p:pic>
      <p:pic>
        <p:nvPicPr>
          <p:cNvPr id="37" name="Picture 36">
            <a:extLst>
              <a:ext uri="{FF2B5EF4-FFF2-40B4-BE49-F238E27FC236}">
                <a16:creationId xmlns:a16="http://schemas.microsoft.com/office/drawing/2014/main" id="{02AEED66-D7C8-4F47-ABF3-46C9D68D0A5E}"/>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rot="10800000">
            <a:off x="3072317" y="2746947"/>
            <a:ext cx="823184" cy="823184"/>
          </a:xfrm>
          <a:prstGeom prst="rect">
            <a:avLst/>
          </a:prstGeom>
        </p:spPr>
      </p:pic>
      <p:pic>
        <p:nvPicPr>
          <p:cNvPr id="38" name="Picture 37">
            <a:extLst>
              <a:ext uri="{FF2B5EF4-FFF2-40B4-BE49-F238E27FC236}">
                <a16:creationId xmlns:a16="http://schemas.microsoft.com/office/drawing/2014/main" id="{E2E026AC-A37A-4965-853C-441780D165B6}"/>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rot="10800000">
            <a:off x="3769299" y="2746946"/>
            <a:ext cx="823184" cy="823184"/>
          </a:xfrm>
          <a:prstGeom prst="rect">
            <a:avLst/>
          </a:prstGeom>
        </p:spPr>
      </p:pic>
      <p:sp>
        <p:nvSpPr>
          <p:cNvPr id="40" name="Explosion: 8 Points 39">
            <a:extLst>
              <a:ext uri="{FF2B5EF4-FFF2-40B4-BE49-F238E27FC236}">
                <a16:creationId xmlns:a16="http://schemas.microsoft.com/office/drawing/2014/main" id="{4644CFB7-C103-4D18-9413-FBE67188F394}"/>
              </a:ext>
            </a:extLst>
          </p:cNvPr>
          <p:cNvSpPr/>
          <p:nvPr/>
        </p:nvSpPr>
        <p:spPr>
          <a:xfrm>
            <a:off x="2624897" y="4476898"/>
            <a:ext cx="327073" cy="393939"/>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Explosion: 8 Points 41">
            <a:extLst>
              <a:ext uri="{FF2B5EF4-FFF2-40B4-BE49-F238E27FC236}">
                <a16:creationId xmlns:a16="http://schemas.microsoft.com/office/drawing/2014/main" id="{2B87C5BE-66ED-4FF7-A3A7-A9905372BFAA}"/>
              </a:ext>
            </a:extLst>
          </p:cNvPr>
          <p:cNvSpPr/>
          <p:nvPr/>
        </p:nvSpPr>
        <p:spPr>
          <a:xfrm>
            <a:off x="4342652" y="4521617"/>
            <a:ext cx="327073" cy="393939"/>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Explosion: 8 Points 42">
            <a:extLst>
              <a:ext uri="{FF2B5EF4-FFF2-40B4-BE49-F238E27FC236}">
                <a16:creationId xmlns:a16="http://schemas.microsoft.com/office/drawing/2014/main" id="{2BA49A45-5B43-428A-B28F-060169DC972F}"/>
              </a:ext>
            </a:extLst>
          </p:cNvPr>
          <p:cNvSpPr/>
          <p:nvPr/>
        </p:nvSpPr>
        <p:spPr>
          <a:xfrm>
            <a:off x="2033736" y="2405991"/>
            <a:ext cx="327073" cy="393939"/>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091898AB-8E26-4B6D-86AB-8ED6A06164C5}"/>
              </a:ext>
            </a:extLst>
          </p:cNvPr>
          <p:cNvSpPr txBox="1"/>
          <p:nvPr/>
        </p:nvSpPr>
        <p:spPr>
          <a:xfrm>
            <a:off x="0" y="5568910"/>
            <a:ext cx="2033596" cy="646331"/>
          </a:xfrm>
          <a:prstGeom prst="rect">
            <a:avLst/>
          </a:prstGeom>
          <a:noFill/>
        </p:spPr>
        <p:txBody>
          <a:bodyPr wrap="square" rtlCol="0">
            <a:spAutoFit/>
          </a:bodyPr>
          <a:lstStyle/>
          <a:p>
            <a:r>
              <a:rPr lang="en-US" dirty="0"/>
              <a:t>Capture area for HIV-1 and HIV-2 Ab </a:t>
            </a:r>
          </a:p>
        </p:txBody>
      </p:sp>
      <p:sp>
        <p:nvSpPr>
          <p:cNvPr id="45" name="TextBox 44">
            <a:extLst>
              <a:ext uri="{FF2B5EF4-FFF2-40B4-BE49-F238E27FC236}">
                <a16:creationId xmlns:a16="http://schemas.microsoft.com/office/drawing/2014/main" id="{B004FBC7-930F-4519-936D-6D2AB01A32CC}"/>
              </a:ext>
            </a:extLst>
          </p:cNvPr>
          <p:cNvSpPr txBox="1"/>
          <p:nvPr/>
        </p:nvSpPr>
        <p:spPr>
          <a:xfrm>
            <a:off x="0" y="3495652"/>
            <a:ext cx="2165268" cy="646331"/>
          </a:xfrm>
          <a:prstGeom prst="rect">
            <a:avLst/>
          </a:prstGeom>
          <a:noFill/>
        </p:spPr>
        <p:txBody>
          <a:bodyPr wrap="square" rtlCol="0">
            <a:spAutoFit/>
          </a:bodyPr>
          <a:lstStyle/>
          <a:p>
            <a:r>
              <a:rPr lang="en-US" dirty="0"/>
              <a:t>Capture area on membrane surface</a:t>
            </a:r>
          </a:p>
        </p:txBody>
      </p:sp>
      <p:sp>
        <p:nvSpPr>
          <p:cNvPr id="46" name="Explosion: 8 Points 45">
            <a:extLst>
              <a:ext uri="{FF2B5EF4-FFF2-40B4-BE49-F238E27FC236}">
                <a16:creationId xmlns:a16="http://schemas.microsoft.com/office/drawing/2014/main" id="{369FE708-FC77-4299-B84E-23D3ABAB4751}"/>
              </a:ext>
            </a:extLst>
          </p:cNvPr>
          <p:cNvSpPr/>
          <p:nvPr/>
        </p:nvSpPr>
        <p:spPr>
          <a:xfrm>
            <a:off x="2636664" y="2404716"/>
            <a:ext cx="327073" cy="393939"/>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Explosion: 8 Points 46">
            <a:extLst>
              <a:ext uri="{FF2B5EF4-FFF2-40B4-BE49-F238E27FC236}">
                <a16:creationId xmlns:a16="http://schemas.microsoft.com/office/drawing/2014/main" id="{DC7836A1-9454-48C3-BEBC-2637B42D28BE}"/>
              </a:ext>
            </a:extLst>
          </p:cNvPr>
          <p:cNvSpPr/>
          <p:nvPr/>
        </p:nvSpPr>
        <p:spPr>
          <a:xfrm>
            <a:off x="3296574" y="2358406"/>
            <a:ext cx="327073" cy="393939"/>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Explosion: 8 Points 47">
            <a:extLst>
              <a:ext uri="{FF2B5EF4-FFF2-40B4-BE49-F238E27FC236}">
                <a16:creationId xmlns:a16="http://schemas.microsoft.com/office/drawing/2014/main" id="{52CDC6E2-858F-41F0-9D75-4C6F407111AE}"/>
              </a:ext>
            </a:extLst>
          </p:cNvPr>
          <p:cNvSpPr/>
          <p:nvPr/>
        </p:nvSpPr>
        <p:spPr>
          <a:xfrm>
            <a:off x="4051279" y="2378234"/>
            <a:ext cx="327073" cy="393939"/>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9" name="Picture 48">
            <a:extLst>
              <a:ext uri="{FF2B5EF4-FFF2-40B4-BE49-F238E27FC236}">
                <a16:creationId xmlns:a16="http://schemas.microsoft.com/office/drawing/2014/main" id="{C019E52D-F37B-4B90-8317-E9EFE1C40E27}"/>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rot="10800000">
            <a:off x="6188900" y="1128711"/>
            <a:ext cx="742252" cy="742252"/>
          </a:xfrm>
          <a:prstGeom prst="rect">
            <a:avLst/>
          </a:prstGeom>
        </p:spPr>
      </p:pic>
      <p:pic>
        <p:nvPicPr>
          <p:cNvPr id="50" name="Picture 49">
            <a:extLst>
              <a:ext uri="{FF2B5EF4-FFF2-40B4-BE49-F238E27FC236}">
                <a16:creationId xmlns:a16="http://schemas.microsoft.com/office/drawing/2014/main" id="{BE8BD458-467E-47F8-BD43-6C8DAE451692}"/>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rot="10800000">
            <a:off x="10746131" y="1057270"/>
            <a:ext cx="814331" cy="814331"/>
          </a:xfrm>
          <a:prstGeom prst="rect">
            <a:avLst/>
          </a:prstGeom>
        </p:spPr>
      </p:pic>
      <p:pic>
        <p:nvPicPr>
          <p:cNvPr id="51" name="Picture 50">
            <a:extLst>
              <a:ext uri="{FF2B5EF4-FFF2-40B4-BE49-F238E27FC236}">
                <a16:creationId xmlns:a16="http://schemas.microsoft.com/office/drawing/2014/main" id="{A091C527-D08C-4BB7-8902-F314D9E6BFC7}"/>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rot="10800000">
            <a:off x="9060905" y="1085306"/>
            <a:ext cx="814329" cy="814329"/>
          </a:xfrm>
          <a:prstGeom prst="rect">
            <a:avLst/>
          </a:prstGeom>
        </p:spPr>
      </p:pic>
      <p:sp>
        <p:nvSpPr>
          <p:cNvPr id="52" name="TextBox 51">
            <a:extLst>
              <a:ext uri="{FF2B5EF4-FFF2-40B4-BE49-F238E27FC236}">
                <a16:creationId xmlns:a16="http://schemas.microsoft.com/office/drawing/2014/main" id="{C3A96FAD-255F-47DA-A610-CBD3761D52C6}"/>
              </a:ext>
            </a:extLst>
          </p:cNvPr>
          <p:cNvSpPr txBox="1"/>
          <p:nvPr/>
        </p:nvSpPr>
        <p:spPr>
          <a:xfrm>
            <a:off x="6740850" y="1189540"/>
            <a:ext cx="5451150" cy="707886"/>
          </a:xfrm>
          <a:prstGeom prst="rect">
            <a:avLst/>
          </a:prstGeom>
          <a:noFill/>
        </p:spPr>
        <p:txBody>
          <a:bodyPr wrap="square" rtlCol="0">
            <a:spAutoFit/>
          </a:bodyPr>
          <a:lstStyle/>
          <a:p>
            <a:r>
              <a:rPr lang="en-US" sz="2000" b="1" dirty="0">
                <a:solidFill>
                  <a:srgbClr val="70C041"/>
                </a:solidFill>
              </a:rPr>
              <a:t>Common                                  </a:t>
            </a:r>
            <a:r>
              <a:rPr lang="en-US" sz="2000" b="1" dirty="0">
                <a:solidFill>
                  <a:srgbClr val="E79419"/>
                </a:solidFill>
              </a:rPr>
              <a:t>HIV-1                  </a:t>
            </a:r>
            <a:r>
              <a:rPr lang="en-US" sz="2000" b="1" dirty="0">
                <a:solidFill>
                  <a:srgbClr val="EC5D57"/>
                </a:solidFill>
              </a:rPr>
              <a:t>HIV-2</a:t>
            </a:r>
            <a:r>
              <a:rPr lang="en-US" sz="2000" b="1" dirty="0"/>
              <a:t> </a:t>
            </a:r>
            <a:endParaRPr lang="en-US" sz="2000" b="1" dirty="0">
              <a:solidFill>
                <a:srgbClr val="70C041"/>
              </a:solidFill>
            </a:endParaRPr>
          </a:p>
          <a:p>
            <a:r>
              <a:rPr lang="en-US" sz="2000" b="1" dirty="0">
                <a:solidFill>
                  <a:srgbClr val="70C041"/>
                </a:solidFill>
              </a:rPr>
              <a:t> antibody</a:t>
            </a:r>
            <a:endParaRPr lang="en-US" sz="2000" b="1" dirty="0">
              <a:solidFill>
                <a:srgbClr val="EC5D57"/>
              </a:solidFill>
            </a:endParaRPr>
          </a:p>
        </p:txBody>
      </p:sp>
      <p:sp>
        <p:nvSpPr>
          <p:cNvPr id="53" name="TextBox 52">
            <a:extLst>
              <a:ext uri="{FF2B5EF4-FFF2-40B4-BE49-F238E27FC236}">
                <a16:creationId xmlns:a16="http://schemas.microsoft.com/office/drawing/2014/main" id="{C72CB22C-1C9D-425A-A289-2015F310C31B}"/>
              </a:ext>
            </a:extLst>
          </p:cNvPr>
          <p:cNvSpPr txBox="1"/>
          <p:nvPr/>
        </p:nvSpPr>
        <p:spPr>
          <a:xfrm>
            <a:off x="693431" y="2148192"/>
            <a:ext cx="2165268" cy="646331"/>
          </a:xfrm>
          <a:prstGeom prst="rect">
            <a:avLst/>
          </a:prstGeom>
          <a:noFill/>
        </p:spPr>
        <p:txBody>
          <a:bodyPr wrap="square" rtlCol="0">
            <a:spAutoFit/>
          </a:bodyPr>
          <a:lstStyle/>
          <a:p>
            <a:r>
              <a:rPr lang="en-US" dirty="0" smtClean="0"/>
              <a:t>Blue dye from </a:t>
            </a:r>
            <a:r>
              <a:rPr lang="en-US" dirty="0"/>
              <a:t>reagent 2</a:t>
            </a:r>
          </a:p>
        </p:txBody>
      </p:sp>
      <p:sp>
        <p:nvSpPr>
          <p:cNvPr id="54" name="TextBox 53">
            <a:extLst>
              <a:ext uri="{FF2B5EF4-FFF2-40B4-BE49-F238E27FC236}">
                <a16:creationId xmlns:a16="http://schemas.microsoft.com/office/drawing/2014/main" id="{B0C1F195-4CA6-4700-AD75-18858BAE2982}"/>
              </a:ext>
            </a:extLst>
          </p:cNvPr>
          <p:cNvSpPr txBox="1"/>
          <p:nvPr/>
        </p:nvSpPr>
        <p:spPr>
          <a:xfrm>
            <a:off x="294292" y="4441618"/>
            <a:ext cx="1576550" cy="646331"/>
          </a:xfrm>
          <a:prstGeom prst="rect">
            <a:avLst/>
          </a:prstGeom>
          <a:noFill/>
        </p:spPr>
        <p:txBody>
          <a:bodyPr wrap="square" rtlCol="0">
            <a:spAutoFit/>
          </a:bodyPr>
          <a:lstStyle/>
          <a:p>
            <a:r>
              <a:rPr lang="en-US" dirty="0"/>
              <a:t>Blue </a:t>
            </a:r>
            <a:r>
              <a:rPr lang="en-US" dirty="0" smtClean="0"/>
              <a:t>dye </a:t>
            </a:r>
            <a:r>
              <a:rPr lang="en-US" dirty="0"/>
              <a:t>from reagent 2</a:t>
            </a:r>
          </a:p>
        </p:txBody>
      </p:sp>
      <p:grpSp>
        <p:nvGrpSpPr>
          <p:cNvPr id="55" name="Group 54"/>
          <p:cNvGrpSpPr/>
          <p:nvPr/>
        </p:nvGrpSpPr>
        <p:grpSpPr>
          <a:xfrm rot="19332318">
            <a:off x="3786982" y="4716938"/>
            <a:ext cx="741224" cy="767908"/>
            <a:chOff x="3498506" y="1137232"/>
            <a:chExt cx="1494700" cy="1432497"/>
          </a:xfrm>
        </p:grpSpPr>
        <p:pic>
          <p:nvPicPr>
            <p:cNvPr id="56" name="Picture 55"/>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rot="16676619">
              <a:off x="3498506" y="1482465"/>
              <a:ext cx="651834" cy="651834"/>
            </a:xfrm>
            <a:prstGeom prst="rect">
              <a:avLst/>
            </a:prstGeom>
          </p:spPr>
        </p:pic>
        <p:pic>
          <p:nvPicPr>
            <p:cNvPr id="57" name="Picture 56"/>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3898640" y="1520889"/>
              <a:ext cx="654699" cy="654699"/>
            </a:xfrm>
            <a:prstGeom prst="rect">
              <a:avLst/>
            </a:prstGeom>
          </p:spPr>
        </p:pic>
        <p:pic>
          <p:nvPicPr>
            <p:cNvPr id="58" name="Picture 57"/>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4041710" y="1682620"/>
              <a:ext cx="379445" cy="379445"/>
            </a:xfrm>
            <a:prstGeom prst="rect">
              <a:avLst/>
            </a:prstGeom>
          </p:spPr>
        </p:pic>
        <p:pic>
          <p:nvPicPr>
            <p:cNvPr id="59" name="Picture 58"/>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rot="4834519">
              <a:off x="4341372" y="1494906"/>
              <a:ext cx="651834" cy="651834"/>
            </a:xfrm>
            <a:prstGeom prst="rect">
              <a:avLst/>
            </a:prstGeom>
          </p:spPr>
        </p:pic>
        <p:pic>
          <p:nvPicPr>
            <p:cNvPr id="60" name="Picture 59"/>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rot="8333277">
              <a:off x="4176531" y="1917895"/>
              <a:ext cx="651834" cy="651834"/>
            </a:xfrm>
            <a:prstGeom prst="rect">
              <a:avLst/>
            </a:prstGeom>
          </p:spPr>
        </p:pic>
        <p:pic>
          <p:nvPicPr>
            <p:cNvPr id="61" name="Picture 60"/>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3918382" y="1137232"/>
              <a:ext cx="651834" cy="651834"/>
            </a:xfrm>
            <a:prstGeom prst="rect">
              <a:avLst/>
            </a:prstGeom>
          </p:spPr>
        </p:pic>
        <p:pic>
          <p:nvPicPr>
            <p:cNvPr id="62" name="Picture 61"/>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rot="12921658">
              <a:off x="3650905" y="1914783"/>
              <a:ext cx="651834" cy="651834"/>
            </a:xfrm>
            <a:prstGeom prst="rect">
              <a:avLst/>
            </a:prstGeom>
          </p:spPr>
        </p:pic>
      </p:grpSp>
      <p:grpSp>
        <p:nvGrpSpPr>
          <p:cNvPr id="63" name="Group 62"/>
          <p:cNvGrpSpPr/>
          <p:nvPr/>
        </p:nvGrpSpPr>
        <p:grpSpPr>
          <a:xfrm>
            <a:off x="10432318" y="835271"/>
            <a:ext cx="609344" cy="618251"/>
            <a:chOff x="7125734" y="1593104"/>
            <a:chExt cx="2039753" cy="1983769"/>
          </a:xfrm>
        </p:grpSpPr>
        <p:pic>
          <p:nvPicPr>
            <p:cNvPr id="64" name="Picture 63"/>
            <p:cNvPicPr>
              <a:picLocks noChangeAspect="1"/>
            </p:cNvPicPr>
            <p:nvPr/>
          </p:nvPicPr>
          <p:blipFill>
            <a:blip r:embed="rId10" cstate="hqprint">
              <a:extLst>
                <a:ext uri="{28A0092B-C50C-407E-A947-70E740481C1C}">
                  <a14:useLocalDpi xmlns:a14="http://schemas.microsoft.com/office/drawing/2010/main" val="0"/>
                </a:ext>
              </a:extLst>
            </a:blip>
            <a:stretch>
              <a:fillRect/>
            </a:stretch>
          </p:blipFill>
          <p:spPr>
            <a:xfrm>
              <a:off x="7640216" y="2071396"/>
              <a:ext cx="999931" cy="999931"/>
            </a:xfrm>
            <a:prstGeom prst="rect">
              <a:avLst/>
            </a:prstGeom>
          </p:spPr>
        </p:pic>
        <p:pic>
          <p:nvPicPr>
            <p:cNvPr id="65" name="Picture 64"/>
            <p:cNvPicPr>
              <a:picLocks noChangeAspect="1"/>
            </p:cNvPicPr>
            <p:nvPr/>
          </p:nvPicPr>
          <p:blipFill>
            <a:blip r:embed="rId11" cstate="hqprint">
              <a:extLst>
                <a:ext uri="{28A0092B-C50C-407E-A947-70E740481C1C}">
                  <a14:useLocalDpi xmlns:a14="http://schemas.microsoft.com/office/drawing/2010/main" val="0"/>
                </a:ext>
              </a:extLst>
            </a:blip>
            <a:stretch>
              <a:fillRect/>
            </a:stretch>
          </p:blipFill>
          <p:spPr>
            <a:xfrm>
              <a:off x="7820609" y="2279781"/>
              <a:ext cx="651588" cy="650032"/>
            </a:xfrm>
            <a:prstGeom prst="rect">
              <a:avLst/>
            </a:prstGeom>
          </p:spPr>
        </p:pic>
        <p:pic>
          <p:nvPicPr>
            <p:cNvPr id="66" name="Picture 65">
              <a:extLst>
                <a:ext uri="{FF2B5EF4-FFF2-40B4-BE49-F238E27FC236}">
                  <a16:creationId xmlns:a16="http://schemas.microsoft.com/office/drawing/2014/main" id="{F17B28BE-4C60-458F-96C0-9B6FDC461D8E}"/>
                </a:ext>
              </a:extLst>
            </p:cNvPr>
            <p:cNvPicPr>
              <a:picLocks noChangeAspect="1"/>
            </p:cNvPicPr>
            <p:nvPr/>
          </p:nvPicPr>
          <p:blipFill>
            <a:blip r:embed="rId12" cstate="hqprint">
              <a:extLst>
                <a:ext uri="{28A0092B-C50C-407E-A947-70E740481C1C}">
                  <a14:useLocalDpi xmlns:a14="http://schemas.microsoft.com/office/drawing/2010/main" val="0"/>
                </a:ext>
              </a:extLst>
            </a:blip>
            <a:stretch>
              <a:fillRect/>
            </a:stretch>
          </p:blipFill>
          <p:spPr>
            <a:xfrm rot="12847270">
              <a:off x="7380774" y="2750101"/>
              <a:ext cx="814331" cy="814331"/>
            </a:xfrm>
            <a:prstGeom prst="rect">
              <a:avLst/>
            </a:prstGeom>
          </p:spPr>
        </p:pic>
        <p:pic>
          <p:nvPicPr>
            <p:cNvPr id="67" name="Picture 66">
              <a:extLst>
                <a:ext uri="{FF2B5EF4-FFF2-40B4-BE49-F238E27FC236}">
                  <a16:creationId xmlns:a16="http://schemas.microsoft.com/office/drawing/2014/main" id="{F17B28BE-4C60-458F-96C0-9B6FDC461D8E}"/>
                </a:ext>
              </a:extLst>
            </p:cNvPr>
            <p:cNvPicPr>
              <a:picLocks noChangeAspect="1"/>
            </p:cNvPicPr>
            <p:nvPr/>
          </p:nvPicPr>
          <p:blipFill>
            <a:blip r:embed="rId12" cstate="hqprint">
              <a:extLst>
                <a:ext uri="{28A0092B-C50C-407E-A947-70E740481C1C}">
                  <a14:useLocalDpi xmlns:a14="http://schemas.microsoft.com/office/drawing/2010/main" val="0"/>
                </a:ext>
              </a:extLst>
            </a:blip>
            <a:stretch>
              <a:fillRect/>
            </a:stretch>
          </p:blipFill>
          <p:spPr>
            <a:xfrm rot="8662052">
              <a:off x="8093010" y="2762542"/>
              <a:ext cx="814331" cy="814331"/>
            </a:xfrm>
            <a:prstGeom prst="rect">
              <a:avLst/>
            </a:prstGeom>
          </p:spPr>
        </p:pic>
        <p:pic>
          <p:nvPicPr>
            <p:cNvPr id="68" name="Picture 67">
              <a:extLst>
                <a:ext uri="{FF2B5EF4-FFF2-40B4-BE49-F238E27FC236}">
                  <a16:creationId xmlns:a16="http://schemas.microsoft.com/office/drawing/2014/main" id="{F17B28BE-4C60-458F-96C0-9B6FDC461D8E}"/>
                </a:ext>
              </a:extLst>
            </p:cNvPr>
            <p:cNvPicPr>
              <a:picLocks noChangeAspect="1"/>
            </p:cNvPicPr>
            <p:nvPr/>
          </p:nvPicPr>
          <p:blipFill>
            <a:blip r:embed="rId13" cstate="hqprint">
              <a:extLst>
                <a:ext uri="{28A0092B-C50C-407E-A947-70E740481C1C}">
                  <a14:useLocalDpi xmlns:a14="http://schemas.microsoft.com/office/drawing/2010/main" val="0"/>
                </a:ext>
              </a:extLst>
            </a:blip>
            <a:stretch>
              <a:fillRect/>
            </a:stretch>
          </p:blipFill>
          <p:spPr>
            <a:xfrm rot="17093063">
              <a:off x="7125734" y="2075186"/>
              <a:ext cx="814331" cy="814331"/>
            </a:xfrm>
            <a:prstGeom prst="rect">
              <a:avLst/>
            </a:prstGeom>
          </p:spPr>
        </p:pic>
        <p:pic>
          <p:nvPicPr>
            <p:cNvPr id="69" name="Picture 68">
              <a:extLst>
                <a:ext uri="{FF2B5EF4-FFF2-40B4-BE49-F238E27FC236}">
                  <a16:creationId xmlns:a16="http://schemas.microsoft.com/office/drawing/2014/main" id="{F17B28BE-4C60-458F-96C0-9B6FDC461D8E}"/>
                </a:ext>
              </a:extLst>
            </p:cNvPr>
            <p:cNvPicPr>
              <a:picLocks noChangeAspect="1"/>
            </p:cNvPicPr>
            <p:nvPr/>
          </p:nvPicPr>
          <p:blipFill>
            <a:blip r:embed="rId12" cstate="hqprint">
              <a:extLst>
                <a:ext uri="{28A0092B-C50C-407E-A947-70E740481C1C}">
                  <a14:useLocalDpi xmlns:a14="http://schemas.microsoft.com/office/drawing/2010/main" val="0"/>
                </a:ext>
              </a:extLst>
            </a:blip>
            <a:stretch>
              <a:fillRect/>
            </a:stretch>
          </p:blipFill>
          <p:spPr>
            <a:xfrm>
              <a:off x="7744668" y="1593104"/>
              <a:ext cx="814331" cy="814331"/>
            </a:xfrm>
            <a:prstGeom prst="rect">
              <a:avLst/>
            </a:prstGeom>
          </p:spPr>
        </p:pic>
        <p:pic>
          <p:nvPicPr>
            <p:cNvPr id="70" name="Picture 69">
              <a:extLst>
                <a:ext uri="{FF2B5EF4-FFF2-40B4-BE49-F238E27FC236}">
                  <a16:creationId xmlns:a16="http://schemas.microsoft.com/office/drawing/2014/main" id="{F17B28BE-4C60-458F-96C0-9B6FDC461D8E}"/>
                </a:ext>
              </a:extLst>
            </p:cNvPr>
            <p:cNvPicPr>
              <a:picLocks noChangeAspect="1"/>
            </p:cNvPicPr>
            <p:nvPr/>
          </p:nvPicPr>
          <p:blipFill>
            <a:blip r:embed="rId13" cstate="hqprint">
              <a:extLst>
                <a:ext uri="{28A0092B-C50C-407E-A947-70E740481C1C}">
                  <a14:useLocalDpi xmlns:a14="http://schemas.microsoft.com/office/drawing/2010/main" val="0"/>
                </a:ext>
              </a:extLst>
            </a:blip>
            <a:stretch>
              <a:fillRect/>
            </a:stretch>
          </p:blipFill>
          <p:spPr>
            <a:xfrm rot="4899516">
              <a:off x="8351156" y="2134280"/>
              <a:ext cx="814331" cy="814331"/>
            </a:xfrm>
            <a:prstGeom prst="rect">
              <a:avLst/>
            </a:prstGeom>
          </p:spPr>
        </p:pic>
      </p:grpSp>
      <p:sp>
        <p:nvSpPr>
          <p:cNvPr id="71" name="Explosion: 8 Points 40">
            <a:extLst>
              <a:ext uri="{FF2B5EF4-FFF2-40B4-BE49-F238E27FC236}">
                <a16:creationId xmlns:a16="http://schemas.microsoft.com/office/drawing/2014/main" id="{EB51BFFD-1480-4FC6-998C-AE027413EAFB}"/>
              </a:ext>
            </a:extLst>
          </p:cNvPr>
          <p:cNvSpPr/>
          <p:nvPr/>
        </p:nvSpPr>
        <p:spPr>
          <a:xfrm>
            <a:off x="3707740" y="4462133"/>
            <a:ext cx="327073" cy="393939"/>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p:cNvGrpSpPr/>
          <p:nvPr/>
        </p:nvGrpSpPr>
        <p:grpSpPr>
          <a:xfrm>
            <a:off x="8510015" y="856488"/>
            <a:ext cx="741224" cy="767908"/>
            <a:chOff x="3498506" y="1137232"/>
            <a:chExt cx="1494700" cy="1432497"/>
          </a:xfrm>
        </p:grpSpPr>
        <p:pic>
          <p:nvPicPr>
            <p:cNvPr id="73" name="Picture 72"/>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rot="16676619">
              <a:off x="3498506" y="1482465"/>
              <a:ext cx="651834" cy="651834"/>
            </a:xfrm>
            <a:prstGeom prst="rect">
              <a:avLst/>
            </a:prstGeom>
          </p:spPr>
        </p:pic>
        <p:pic>
          <p:nvPicPr>
            <p:cNvPr id="74" name="Picture 73"/>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3898640" y="1520889"/>
              <a:ext cx="654699" cy="654699"/>
            </a:xfrm>
            <a:prstGeom prst="rect">
              <a:avLst/>
            </a:prstGeom>
          </p:spPr>
        </p:pic>
        <p:pic>
          <p:nvPicPr>
            <p:cNvPr id="75" name="Picture 74"/>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4041710" y="1682620"/>
              <a:ext cx="379445" cy="379445"/>
            </a:xfrm>
            <a:prstGeom prst="rect">
              <a:avLst/>
            </a:prstGeom>
          </p:spPr>
        </p:pic>
        <p:pic>
          <p:nvPicPr>
            <p:cNvPr id="76" name="Picture 75"/>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rot="4834519">
              <a:off x="4341372" y="1494906"/>
              <a:ext cx="651834" cy="651834"/>
            </a:xfrm>
            <a:prstGeom prst="rect">
              <a:avLst/>
            </a:prstGeom>
          </p:spPr>
        </p:pic>
        <p:pic>
          <p:nvPicPr>
            <p:cNvPr id="77" name="Picture 76"/>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rot="8333277">
              <a:off x="4176531" y="1917895"/>
              <a:ext cx="651834" cy="651834"/>
            </a:xfrm>
            <a:prstGeom prst="rect">
              <a:avLst/>
            </a:prstGeom>
          </p:spPr>
        </p:pic>
        <p:pic>
          <p:nvPicPr>
            <p:cNvPr id="78" name="Picture 77"/>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3918382" y="1137232"/>
              <a:ext cx="651834" cy="651834"/>
            </a:xfrm>
            <a:prstGeom prst="rect">
              <a:avLst/>
            </a:prstGeom>
          </p:spPr>
        </p:pic>
        <p:pic>
          <p:nvPicPr>
            <p:cNvPr id="79" name="Picture 78"/>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rot="12921658">
              <a:off x="3650905" y="1914783"/>
              <a:ext cx="651834" cy="651834"/>
            </a:xfrm>
            <a:prstGeom prst="rect">
              <a:avLst/>
            </a:prstGeom>
          </p:spPr>
        </p:pic>
      </p:grpSp>
      <p:pic>
        <p:nvPicPr>
          <p:cNvPr id="80" name="Picture 79">
            <a:extLst>
              <a:ext uri="{FF2B5EF4-FFF2-40B4-BE49-F238E27FC236}">
                <a16:creationId xmlns:a16="http://schemas.microsoft.com/office/drawing/2014/main" id="{BE8BD458-467E-47F8-BD43-6C8DAE451692}"/>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rot="10800000">
            <a:off x="3026282" y="4804208"/>
            <a:ext cx="814331" cy="814331"/>
          </a:xfrm>
          <a:prstGeom prst="rect">
            <a:avLst/>
          </a:prstGeom>
        </p:spPr>
      </p:pic>
      <p:sp>
        <p:nvSpPr>
          <p:cNvPr id="81" name="Explosion: 8 Points 47">
            <a:extLst>
              <a:ext uri="{FF2B5EF4-FFF2-40B4-BE49-F238E27FC236}">
                <a16:creationId xmlns:a16="http://schemas.microsoft.com/office/drawing/2014/main" id="{52CDC6E2-858F-41F0-9D75-4C6F407111AE}"/>
              </a:ext>
            </a:extLst>
          </p:cNvPr>
          <p:cNvSpPr/>
          <p:nvPr/>
        </p:nvSpPr>
        <p:spPr>
          <a:xfrm>
            <a:off x="2290796" y="4517088"/>
            <a:ext cx="327073" cy="393939"/>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p:cNvGrpSpPr/>
          <p:nvPr/>
        </p:nvGrpSpPr>
        <p:grpSpPr>
          <a:xfrm rot="19586629">
            <a:off x="1784110" y="4776797"/>
            <a:ext cx="757044" cy="752450"/>
            <a:chOff x="7125734" y="1593104"/>
            <a:chExt cx="2039753" cy="1983769"/>
          </a:xfrm>
        </p:grpSpPr>
        <p:pic>
          <p:nvPicPr>
            <p:cNvPr id="83" name="Picture 82"/>
            <p:cNvPicPr>
              <a:picLocks noChangeAspect="1"/>
            </p:cNvPicPr>
            <p:nvPr/>
          </p:nvPicPr>
          <p:blipFill>
            <a:blip r:embed="rId14" cstate="hqprint">
              <a:extLst>
                <a:ext uri="{28A0092B-C50C-407E-A947-70E740481C1C}">
                  <a14:useLocalDpi xmlns:a14="http://schemas.microsoft.com/office/drawing/2010/main" val="0"/>
                </a:ext>
              </a:extLst>
            </a:blip>
            <a:stretch>
              <a:fillRect/>
            </a:stretch>
          </p:blipFill>
          <p:spPr>
            <a:xfrm>
              <a:off x="7640216" y="2071396"/>
              <a:ext cx="999931" cy="999931"/>
            </a:xfrm>
            <a:prstGeom prst="rect">
              <a:avLst/>
            </a:prstGeom>
          </p:spPr>
        </p:pic>
        <p:pic>
          <p:nvPicPr>
            <p:cNvPr id="84" name="Picture 83"/>
            <p:cNvPicPr>
              <a:picLocks noChangeAspect="1"/>
            </p:cNvPicPr>
            <p:nvPr/>
          </p:nvPicPr>
          <p:blipFill>
            <a:blip r:embed="rId15" cstate="hqprint">
              <a:extLst>
                <a:ext uri="{28A0092B-C50C-407E-A947-70E740481C1C}">
                  <a14:useLocalDpi xmlns:a14="http://schemas.microsoft.com/office/drawing/2010/main" val="0"/>
                </a:ext>
              </a:extLst>
            </a:blip>
            <a:stretch>
              <a:fillRect/>
            </a:stretch>
          </p:blipFill>
          <p:spPr>
            <a:xfrm>
              <a:off x="7820609" y="2279781"/>
              <a:ext cx="651588" cy="650032"/>
            </a:xfrm>
            <a:prstGeom prst="rect">
              <a:avLst/>
            </a:prstGeom>
          </p:spPr>
        </p:pic>
        <p:pic>
          <p:nvPicPr>
            <p:cNvPr id="85" name="Picture 84">
              <a:extLst>
                <a:ext uri="{FF2B5EF4-FFF2-40B4-BE49-F238E27FC236}">
                  <a16:creationId xmlns:a16="http://schemas.microsoft.com/office/drawing/2014/main" id="{F17B28BE-4C60-458F-96C0-9B6FDC461D8E}"/>
                </a:ext>
              </a:extLst>
            </p:cNvPr>
            <p:cNvPicPr>
              <a:picLocks noChangeAspect="1"/>
            </p:cNvPicPr>
            <p:nvPr/>
          </p:nvPicPr>
          <p:blipFill>
            <a:blip r:embed="rId16" cstate="hqprint">
              <a:extLst>
                <a:ext uri="{28A0092B-C50C-407E-A947-70E740481C1C}">
                  <a14:useLocalDpi xmlns:a14="http://schemas.microsoft.com/office/drawing/2010/main" val="0"/>
                </a:ext>
              </a:extLst>
            </a:blip>
            <a:stretch>
              <a:fillRect/>
            </a:stretch>
          </p:blipFill>
          <p:spPr>
            <a:xfrm rot="12847270">
              <a:off x="7380774" y="2750101"/>
              <a:ext cx="814331" cy="814331"/>
            </a:xfrm>
            <a:prstGeom prst="rect">
              <a:avLst/>
            </a:prstGeom>
          </p:spPr>
        </p:pic>
        <p:pic>
          <p:nvPicPr>
            <p:cNvPr id="86" name="Picture 85">
              <a:extLst>
                <a:ext uri="{FF2B5EF4-FFF2-40B4-BE49-F238E27FC236}">
                  <a16:creationId xmlns:a16="http://schemas.microsoft.com/office/drawing/2014/main" id="{F17B28BE-4C60-458F-96C0-9B6FDC461D8E}"/>
                </a:ext>
              </a:extLst>
            </p:cNvPr>
            <p:cNvPicPr>
              <a:picLocks noChangeAspect="1"/>
            </p:cNvPicPr>
            <p:nvPr/>
          </p:nvPicPr>
          <p:blipFill>
            <a:blip r:embed="rId16" cstate="hqprint">
              <a:extLst>
                <a:ext uri="{28A0092B-C50C-407E-A947-70E740481C1C}">
                  <a14:useLocalDpi xmlns:a14="http://schemas.microsoft.com/office/drawing/2010/main" val="0"/>
                </a:ext>
              </a:extLst>
            </a:blip>
            <a:stretch>
              <a:fillRect/>
            </a:stretch>
          </p:blipFill>
          <p:spPr>
            <a:xfrm rot="8662052">
              <a:off x="8093010" y="2762542"/>
              <a:ext cx="814331" cy="814331"/>
            </a:xfrm>
            <a:prstGeom prst="rect">
              <a:avLst/>
            </a:prstGeom>
          </p:spPr>
        </p:pic>
        <p:pic>
          <p:nvPicPr>
            <p:cNvPr id="87" name="Picture 86">
              <a:extLst>
                <a:ext uri="{FF2B5EF4-FFF2-40B4-BE49-F238E27FC236}">
                  <a16:creationId xmlns:a16="http://schemas.microsoft.com/office/drawing/2014/main" id="{F17B28BE-4C60-458F-96C0-9B6FDC461D8E}"/>
                </a:ext>
              </a:extLst>
            </p:cNvPr>
            <p:cNvPicPr>
              <a:picLocks noChangeAspect="1"/>
            </p:cNvPicPr>
            <p:nvPr/>
          </p:nvPicPr>
          <p:blipFill>
            <a:blip r:embed="rId17" cstate="hqprint">
              <a:extLst>
                <a:ext uri="{28A0092B-C50C-407E-A947-70E740481C1C}">
                  <a14:useLocalDpi xmlns:a14="http://schemas.microsoft.com/office/drawing/2010/main" val="0"/>
                </a:ext>
              </a:extLst>
            </a:blip>
            <a:stretch>
              <a:fillRect/>
            </a:stretch>
          </p:blipFill>
          <p:spPr>
            <a:xfrm rot="17093063">
              <a:off x="7125734" y="2075186"/>
              <a:ext cx="814331" cy="814331"/>
            </a:xfrm>
            <a:prstGeom prst="rect">
              <a:avLst/>
            </a:prstGeom>
          </p:spPr>
        </p:pic>
        <p:pic>
          <p:nvPicPr>
            <p:cNvPr id="88" name="Picture 87">
              <a:extLst>
                <a:ext uri="{FF2B5EF4-FFF2-40B4-BE49-F238E27FC236}">
                  <a16:creationId xmlns:a16="http://schemas.microsoft.com/office/drawing/2014/main" id="{F17B28BE-4C60-458F-96C0-9B6FDC461D8E}"/>
                </a:ext>
              </a:extLst>
            </p:cNvPr>
            <p:cNvPicPr>
              <a:picLocks noChangeAspect="1"/>
            </p:cNvPicPr>
            <p:nvPr/>
          </p:nvPicPr>
          <p:blipFill>
            <a:blip r:embed="rId16" cstate="hqprint">
              <a:extLst>
                <a:ext uri="{28A0092B-C50C-407E-A947-70E740481C1C}">
                  <a14:useLocalDpi xmlns:a14="http://schemas.microsoft.com/office/drawing/2010/main" val="0"/>
                </a:ext>
              </a:extLst>
            </a:blip>
            <a:stretch>
              <a:fillRect/>
            </a:stretch>
          </p:blipFill>
          <p:spPr>
            <a:xfrm>
              <a:off x="7744668" y="1593104"/>
              <a:ext cx="814331" cy="814331"/>
            </a:xfrm>
            <a:prstGeom prst="rect">
              <a:avLst/>
            </a:prstGeom>
          </p:spPr>
        </p:pic>
        <p:pic>
          <p:nvPicPr>
            <p:cNvPr id="89" name="Picture 88">
              <a:extLst>
                <a:ext uri="{FF2B5EF4-FFF2-40B4-BE49-F238E27FC236}">
                  <a16:creationId xmlns:a16="http://schemas.microsoft.com/office/drawing/2014/main" id="{F17B28BE-4C60-458F-96C0-9B6FDC461D8E}"/>
                </a:ext>
              </a:extLst>
            </p:cNvPr>
            <p:cNvPicPr>
              <a:picLocks noChangeAspect="1"/>
            </p:cNvPicPr>
            <p:nvPr/>
          </p:nvPicPr>
          <p:blipFill>
            <a:blip r:embed="rId17" cstate="hqprint">
              <a:extLst>
                <a:ext uri="{28A0092B-C50C-407E-A947-70E740481C1C}">
                  <a14:useLocalDpi xmlns:a14="http://schemas.microsoft.com/office/drawing/2010/main" val="0"/>
                </a:ext>
              </a:extLst>
            </a:blip>
            <a:stretch>
              <a:fillRect/>
            </a:stretch>
          </p:blipFill>
          <p:spPr>
            <a:xfrm rot="4899516">
              <a:off x="8351156" y="2134280"/>
              <a:ext cx="814331" cy="814331"/>
            </a:xfrm>
            <a:prstGeom prst="rect">
              <a:avLst/>
            </a:prstGeom>
          </p:spPr>
        </p:pic>
      </p:grpSp>
      <p:sp>
        <p:nvSpPr>
          <p:cNvPr id="90" name="Explosion: 8 Points 47">
            <a:extLst>
              <a:ext uri="{FF2B5EF4-FFF2-40B4-BE49-F238E27FC236}">
                <a16:creationId xmlns:a16="http://schemas.microsoft.com/office/drawing/2014/main" id="{52CDC6E2-858F-41F0-9D75-4C6F407111AE}"/>
              </a:ext>
            </a:extLst>
          </p:cNvPr>
          <p:cNvSpPr/>
          <p:nvPr/>
        </p:nvSpPr>
        <p:spPr>
          <a:xfrm>
            <a:off x="3257748" y="4475047"/>
            <a:ext cx="327073" cy="393939"/>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Explosion: 8 Points 47">
            <a:extLst>
              <a:ext uri="{FF2B5EF4-FFF2-40B4-BE49-F238E27FC236}">
                <a16:creationId xmlns:a16="http://schemas.microsoft.com/office/drawing/2014/main" id="{52CDC6E2-858F-41F0-9D75-4C6F407111AE}"/>
              </a:ext>
            </a:extLst>
          </p:cNvPr>
          <p:cNvSpPr/>
          <p:nvPr/>
        </p:nvSpPr>
        <p:spPr>
          <a:xfrm>
            <a:off x="1770535" y="4480304"/>
            <a:ext cx="327073" cy="393939"/>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9554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6"/>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40"/>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55"/>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42"/>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71"/>
                                        </p:tgtEl>
                                        <p:attrNameLst>
                                          <p:attrName>style.visibility</p:attrName>
                                        </p:attrNameLst>
                                      </p:cBhvr>
                                      <p:to>
                                        <p:strVal val="hidden"/>
                                      </p:to>
                                    </p:set>
                                  </p:childTnLst>
                                </p:cTn>
                              </p:par>
                              <p:par>
                                <p:cTn id="15" presetID="1" presetClass="entr" presetSubtype="0" fill="hold" nodeType="withEffect">
                                  <p:stCondLst>
                                    <p:cond delay="0"/>
                                  </p:stCondLst>
                                  <p:childTnLst>
                                    <p:set>
                                      <p:cBhvr>
                                        <p:cTn id="16" dur="1" fill="hold">
                                          <p:stCondLst>
                                            <p:cond delay="0"/>
                                          </p:stCondLst>
                                        </p:cTn>
                                        <p:tgtEl>
                                          <p:spTgt spid="8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2" grpId="0" animBg="1"/>
      <p:bldP spid="71" grpId="0" animBg="1"/>
      <p:bldP spid="81" grpId="0" animBg="1"/>
      <p:bldP spid="90" grpId="0" animBg="1"/>
      <p:bldP spid="9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0267" y="2219010"/>
            <a:ext cx="2702620" cy="3256657"/>
          </a:xfrm>
          <a:prstGeom prst="rect">
            <a:avLst/>
          </a:prstGeom>
        </p:spPr>
      </p:pic>
      <p:sp>
        <p:nvSpPr>
          <p:cNvPr id="2" name="Title 1">
            <a:extLst>
              <a:ext uri="{FF2B5EF4-FFF2-40B4-BE49-F238E27FC236}">
                <a16:creationId xmlns:a16="http://schemas.microsoft.com/office/drawing/2014/main" id="{09314636-9D80-4715-BE49-B94F50E6C43C}"/>
              </a:ext>
            </a:extLst>
          </p:cNvPr>
          <p:cNvSpPr>
            <a:spLocks noGrp="1"/>
          </p:cNvSpPr>
          <p:nvPr>
            <p:ph type="ctrTitle"/>
          </p:nvPr>
        </p:nvSpPr>
        <p:spPr>
          <a:xfrm>
            <a:off x="914399" y="1221856"/>
            <a:ext cx="8567225" cy="1029994"/>
          </a:xfrm>
        </p:spPr>
        <p:txBody>
          <a:bodyPr>
            <a:normAutofit/>
          </a:bodyPr>
          <a:lstStyle/>
          <a:p>
            <a:pPr>
              <a:spcAft>
                <a:spcPts val="1800"/>
              </a:spcAft>
              <a:buClr>
                <a:srgbClr val="4A66AC"/>
              </a:buClr>
            </a:pPr>
            <a:r>
              <a:rPr lang="en-CA" dirty="0"/>
              <a:t>Beginning the Test</a:t>
            </a:r>
          </a:p>
        </p:txBody>
      </p:sp>
      <p:sp>
        <p:nvSpPr>
          <p:cNvPr id="3" name="Subtitle 2">
            <a:extLst>
              <a:ext uri="{FF2B5EF4-FFF2-40B4-BE49-F238E27FC236}">
                <a16:creationId xmlns:a16="http://schemas.microsoft.com/office/drawing/2014/main" id="{8365A299-7067-41F3-96D1-6126C68ADEA1}"/>
              </a:ext>
            </a:extLst>
          </p:cNvPr>
          <p:cNvSpPr>
            <a:spLocks noGrp="1"/>
          </p:cNvSpPr>
          <p:nvPr>
            <p:ph type="subTitle" idx="1"/>
          </p:nvPr>
        </p:nvSpPr>
        <p:spPr>
          <a:xfrm>
            <a:off x="914400" y="2405016"/>
            <a:ext cx="10044332" cy="4329426"/>
          </a:xfrm>
        </p:spPr>
        <p:txBody>
          <a:bodyPr>
            <a:normAutofit/>
          </a:bodyPr>
          <a:lstStyle/>
          <a:p>
            <a:pPr>
              <a:spcAft>
                <a:spcPts val="1800"/>
              </a:spcAft>
              <a:buClr>
                <a:srgbClr val="4A66AC"/>
              </a:buClr>
            </a:pPr>
            <a:endParaRPr lang="en-CA" dirty="0"/>
          </a:p>
          <a:p>
            <a:pPr marL="342900" indent="-342900">
              <a:spcAft>
                <a:spcPts val="1800"/>
              </a:spcAft>
              <a:buClr>
                <a:srgbClr val="4A66AC"/>
              </a:buClr>
              <a:buFont typeface="Wingdings" panose="05000000000000000000" pitchFamily="2" charset="2"/>
              <a:buChar char="v"/>
            </a:pPr>
            <a:endParaRPr lang="en-CA" dirty="0"/>
          </a:p>
          <a:p>
            <a:pPr>
              <a:spcAft>
                <a:spcPts val="1800"/>
              </a:spcAft>
              <a:buClr>
                <a:srgbClr val="4A66AC"/>
              </a:buClr>
            </a:pPr>
            <a:endParaRPr lang="en-US" sz="2800" dirty="0"/>
          </a:p>
        </p:txBody>
      </p:sp>
      <p:sp>
        <p:nvSpPr>
          <p:cNvPr id="11" name="Arrow: Pentagon 10">
            <a:extLst>
              <a:ext uri="{FF2B5EF4-FFF2-40B4-BE49-F238E27FC236}">
                <a16:creationId xmlns:a16="http://schemas.microsoft.com/office/drawing/2014/main" id="{B06204AF-4D11-4CA7-97CF-B7E0BCA9D797}"/>
              </a:ext>
            </a:extLst>
          </p:cNvPr>
          <p:cNvSpPr/>
          <p:nvPr/>
        </p:nvSpPr>
        <p:spPr>
          <a:xfrm>
            <a:off x="214506" y="180848"/>
            <a:ext cx="6199546" cy="702365"/>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E7F87B47-126E-4B67-9A5E-3A12176B2C68}"/>
              </a:ext>
            </a:extLst>
          </p:cNvPr>
          <p:cNvSpPr txBox="1"/>
          <p:nvPr/>
        </p:nvSpPr>
        <p:spPr>
          <a:xfrm>
            <a:off x="214507" y="331976"/>
            <a:ext cx="5563441" cy="400110"/>
          </a:xfrm>
          <a:prstGeom prst="rect">
            <a:avLst/>
          </a:prstGeom>
          <a:noFill/>
        </p:spPr>
        <p:txBody>
          <a:bodyPr wrap="square" rtlCol="0">
            <a:spAutoFit/>
          </a:bodyPr>
          <a:lstStyle/>
          <a:p>
            <a:r>
              <a:rPr lang="en-US" sz="2000" b="1" dirty="0">
                <a:solidFill>
                  <a:schemeClr val="bg1"/>
                </a:solidFill>
              </a:rPr>
              <a:t>MODULE: Performing the INSTI HIV Rapid Test</a:t>
            </a:r>
          </a:p>
        </p:txBody>
      </p:sp>
      <p:sp>
        <p:nvSpPr>
          <p:cNvPr id="19" name="Subtitle 2">
            <a:extLst>
              <a:ext uri="{FF2B5EF4-FFF2-40B4-BE49-F238E27FC236}">
                <a16:creationId xmlns:a16="http://schemas.microsoft.com/office/drawing/2014/main" id="{BF4BD5D1-4A3B-4489-8251-AAC7CF30A512}"/>
              </a:ext>
            </a:extLst>
          </p:cNvPr>
          <p:cNvSpPr txBox="1">
            <a:spLocks/>
          </p:cNvSpPr>
          <p:nvPr/>
        </p:nvSpPr>
        <p:spPr>
          <a:xfrm>
            <a:off x="4881490" y="2362847"/>
            <a:ext cx="7069718" cy="4251006"/>
          </a:xfrm>
          <a:prstGeom prst="rect">
            <a:avLst/>
          </a:prstGeom>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spcAft>
                <a:spcPts val="1200"/>
              </a:spcAft>
              <a:buClr>
                <a:srgbClr val="4A66AC"/>
              </a:buClr>
              <a:buSzPct val="120000"/>
              <a:buFont typeface="+mj-lt"/>
              <a:buAutoNum type="arabicPeriod"/>
            </a:pPr>
            <a:r>
              <a:rPr lang="en-CA" dirty="0" smtClean="0"/>
              <a:t>After pre-test counseling and gaining the client’s consent for testing, let them know it is time to start the test; wash or sanitize your hands</a:t>
            </a:r>
            <a:endParaRPr lang="en-CA" dirty="0"/>
          </a:p>
          <a:p>
            <a:pPr marL="457200" indent="-457200">
              <a:spcAft>
                <a:spcPts val="1200"/>
              </a:spcAft>
              <a:buClr>
                <a:srgbClr val="4A66AC"/>
              </a:buClr>
              <a:buSzPct val="120000"/>
              <a:buFont typeface="+mj-lt"/>
              <a:buAutoNum type="arabicPeriod"/>
            </a:pPr>
            <a:r>
              <a:rPr lang="en-US" dirty="0"/>
              <a:t>Collect the materials needed; write the </a:t>
            </a:r>
            <a:r>
              <a:rPr lang="en-CA" dirty="0"/>
              <a:t>client’s name or ID number on the daily log sheet along with the POC kit lot number and expiry date</a:t>
            </a:r>
          </a:p>
          <a:p>
            <a:pPr marL="457200" indent="-457200">
              <a:spcAft>
                <a:spcPts val="1200"/>
              </a:spcAft>
              <a:buClr>
                <a:srgbClr val="4A66AC"/>
              </a:buClr>
              <a:buSzPct val="120000"/>
              <a:buFont typeface="+mj-lt"/>
              <a:buAutoNum type="arabicPeriod"/>
            </a:pPr>
            <a:r>
              <a:rPr lang="en-CA" dirty="0" smtClean="0"/>
              <a:t>Orient the test membrane so the name </a:t>
            </a:r>
            <a:r>
              <a:rPr lang="en-CA" dirty="0"/>
              <a:t>tab is at the </a:t>
            </a:r>
            <a:r>
              <a:rPr lang="en-CA" dirty="0" smtClean="0"/>
              <a:t>bottom; </a:t>
            </a:r>
            <a:r>
              <a:rPr lang="en-CA" dirty="0"/>
              <a:t>a small letter C indicates the control spot at the top</a:t>
            </a:r>
          </a:p>
          <a:p>
            <a:pPr marL="457200" indent="-457200">
              <a:spcAft>
                <a:spcPts val="1200"/>
              </a:spcAft>
              <a:buClr>
                <a:srgbClr val="4A66AC"/>
              </a:buClr>
              <a:buSzPct val="120000"/>
              <a:buFont typeface="+mj-lt"/>
              <a:buAutoNum type="arabicPeriod"/>
            </a:pPr>
            <a:r>
              <a:rPr lang="en-CA" dirty="0"/>
              <a:t>Ask the client which hand they would like to use and begin blood collection</a:t>
            </a:r>
          </a:p>
        </p:txBody>
      </p:sp>
      <p:cxnSp>
        <p:nvCxnSpPr>
          <p:cNvPr id="13" name="Straight Arrow Connector 12">
            <a:extLst>
              <a:ext uri="{FF2B5EF4-FFF2-40B4-BE49-F238E27FC236}">
                <a16:creationId xmlns:a16="http://schemas.microsoft.com/office/drawing/2014/main" id="{86448004-E1C5-48E3-A2B6-EBE5FC4E87F9}"/>
              </a:ext>
            </a:extLst>
          </p:cNvPr>
          <p:cNvCxnSpPr>
            <a:cxnSpLocks/>
          </p:cNvCxnSpPr>
          <p:nvPr/>
        </p:nvCxnSpPr>
        <p:spPr>
          <a:xfrm flipH="1" flipV="1">
            <a:off x="2491409" y="5049078"/>
            <a:ext cx="270080" cy="510475"/>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ECDB9FDA-9883-4A53-819F-B8F6383B9393}"/>
              </a:ext>
            </a:extLst>
          </p:cNvPr>
          <p:cNvSpPr txBox="1"/>
          <p:nvPr/>
        </p:nvSpPr>
        <p:spPr>
          <a:xfrm>
            <a:off x="1318508" y="5595216"/>
            <a:ext cx="3381943" cy="830997"/>
          </a:xfrm>
          <a:prstGeom prst="rect">
            <a:avLst/>
          </a:prstGeom>
          <a:noFill/>
        </p:spPr>
        <p:txBody>
          <a:bodyPr wrap="square" rtlCol="0">
            <a:spAutoFit/>
          </a:bodyPr>
          <a:lstStyle/>
          <a:p>
            <a:pPr algn="ctr"/>
            <a:r>
              <a:rPr lang="en-US" sz="2400" b="1" dirty="0" smtClean="0">
                <a:solidFill>
                  <a:srgbClr val="4A66AC"/>
                </a:solidFill>
              </a:rPr>
              <a:t>Can be used to write </a:t>
            </a:r>
            <a:r>
              <a:rPr lang="en-US" sz="2400" b="1" dirty="0">
                <a:solidFill>
                  <a:srgbClr val="4A66AC"/>
                </a:solidFill>
              </a:rPr>
              <a:t>the client’s name (or ID #)</a:t>
            </a:r>
          </a:p>
        </p:txBody>
      </p:sp>
      <p:sp>
        <p:nvSpPr>
          <p:cNvPr id="4" name="TextBox 3"/>
          <p:cNvSpPr txBox="1"/>
          <p:nvPr/>
        </p:nvSpPr>
        <p:spPr>
          <a:xfrm>
            <a:off x="6804213" y="1021977"/>
            <a:ext cx="4473387" cy="1015663"/>
          </a:xfrm>
          <a:prstGeom prst="rect">
            <a:avLst/>
          </a:prstGeom>
          <a:noFill/>
          <a:ln w="28575">
            <a:solidFill>
              <a:srgbClr val="4A66AC"/>
            </a:solidFill>
          </a:ln>
        </p:spPr>
        <p:txBody>
          <a:bodyPr wrap="square" rtlCol="0">
            <a:spAutoFit/>
          </a:bodyPr>
          <a:lstStyle/>
          <a:p>
            <a:r>
              <a:rPr lang="en-US" sz="2000" dirty="0" smtClean="0"/>
              <a:t>Watch a video of the testing procedure at </a:t>
            </a:r>
          </a:p>
          <a:p>
            <a:r>
              <a:rPr lang="en-CA" sz="2000" dirty="0">
                <a:hlinkClick r:id="rId4"/>
              </a:rPr>
              <a:t>https://</a:t>
            </a:r>
            <a:r>
              <a:rPr lang="en-CA" sz="2000" dirty="0" smtClean="0">
                <a:hlinkClick r:id="rId4"/>
              </a:rPr>
              <a:t>youtu.be/7wp1AEVIm50</a:t>
            </a:r>
            <a:r>
              <a:rPr lang="en-CA" sz="2000" dirty="0" smtClean="0"/>
              <a:t> for more testing tips</a:t>
            </a:r>
            <a:endParaRPr lang="en-CA" sz="2000" dirty="0"/>
          </a:p>
        </p:txBody>
      </p:sp>
    </p:spTree>
    <p:extLst>
      <p:ext uri="{BB962C8B-B14F-4D97-AF65-F5344CB8AC3E}">
        <p14:creationId xmlns:p14="http://schemas.microsoft.com/office/powerpoint/2010/main" val="27282079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14636-9D80-4715-BE49-B94F50E6C43C}"/>
              </a:ext>
            </a:extLst>
          </p:cNvPr>
          <p:cNvSpPr>
            <a:spLocks noGrp="1"/>
          </p:cNvSpPr>
          <p:nvPr>
            <p:ph type="ctrTitle"/>
          </p:nvPr>
        </p:nvSpPr>
        <p:spPr>
          <a:xfrm>
            <a:off x="914399" y="1221856"/>
            <a:ext cx="8567225" cy="1029994"/>
          </a:xfrm>
        </p:spPr>
        <p:txBody>
          <a:bodyPr>
            <a:normAutofit/>
          </a:bodyPr>
          <a:lstStyle/>
          <a:p>
            <a:pPr>
              <a:spcAft>
                <a:spcPts val="1800"/>
              </a:spcAft>
              <a:buClr>
                <a:srgbClr val="4A66AC"/>
              </a:buClr>
            </a:pPr>
            <a:r>
              <a:rPr lang="en-CA" dirty="0"/>
              <a:t>Blood Collection</a:t>
            </a:r>
          </a:p>
        </p:txBody>
      </p:sp>
      <p:sp>
        <p:nvSpPr>
          <p:cNvPr id="3" name="Subtitle 2">
            <a:extLst>
              <a:ext uri="{FF2B5EF4-FFF2-40B4-BE49-F238E27FC236}">
                <a16:creationId xmlns:a16="http://schemas.microsoft.com/office/drawing/2014/main" id="{8365A299-7067-41F3-96D1-6126C68ADEA1}"/>
              </a:ext>
            </a:extLst>
          </p:cNvPr>
          <p:cNvSpPr>
            <a:spLocks noGrp="1"/>
          </p:cNvSpPr>
          <p:nvPr>
            <p:ph type="subTitle" idx="1"/>
          </p:nvPr>
        </p:nvSpPr>
        <p:spPr>
          <a:xfrm>
            <a:off x="914400" y="2405016"/>
            <a:ext cx="10044332" cy="4329426"/>
          </a:xfrm>
        </p:spPr>
        <p:txBody>
          <a:bodyPr>
            <a:normAutofit/>
          </a:bodyPr>
          <a:lstStyle/>
          <a:p>
            <a:pPr>
              <a:spcAft>
                <a:spcPts val="1800"/>
              </a:spcAft>
              <a:buClr>
                <a:srgbClr val="4A66AC"/>
              </a:buClr>
            </a:pPr>
            <a:endParaRPr lang="en-CA" dirty="0"/>
          </a:p>
          <a:p>
            <a:pPr marL="342900" indent="-342900">
              <a:spcAft>
                <a:spcPts val="1800"/>
              </a:spcAft>
              <a:buClr>
                <a:srgbClr val="4A66AC"/>
              </a:buClr>
              <a:buFont typeface="Wingdings" panose="05000000000000000000" pitchFamily="2" charset="2"/>
              <a:buChar char="v"/>
            </a:pPr>
            <a:endParaRPr lang="en-CA" dirty="0"/>
          </a:p>
          <a:p>
            <a:pPr>
              <a:spcAft>
                <a:spcPts val="1800"/>
              </a:spcAft>
              <a:buClr>
                <a:srgbClr val="4A66AC"/>
              </a:buClr>
            </a:pPr>
            <a:endParaRPr lang="en-US" sz="2800" dirty="0"/>
          </a:p>
        </p:txBody>
      </p:sp>
      <p:sp>
        <p:nvSpPr>
          <p:cNvPr id="11" name="Arrow: Pentagon 10">
            <a:extLst>
              <a:ext uri="{FF2B5EF4-FFF2-40B4-BE49-F238E27FC236}">
                <a16:creationId xmlns:a16="http://schemas.microsoft.com/office/drawing/2014/main" id="{B06204AF-4D11-4CA7-97CF-B7E0BCA9D797}"/>
              </a:ext>
            </a:extLst>
          </p:cNvPr>
          <p:cNvSpPr/>
          <p:nvPr/>
        </p:nvSpPr>
        <p:spPr>
          <a:xfrm>
            <a:off x="214506" y="180848"/>
            <a:ext cx="6199546" cy="702365"/>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E7F87B47-126E-4B67-9A5E-3A12176B2C68}"/>
              </a:ext>
            </a:extLst>
          </p:cNvPr>
          <p:cNvSpPr txBox="1"/>
          <p:nvPr/>
        </p:nvSpPr>
        <p:spPr>
          <a:xfrm>
            <a:off x="214507" y="331976"/>
            <a:ext cx="5563441" cy="400110"/>
          </a:xfrm>
          <a:prstGeom prst="rect">
            <a:avLst/>
          </a:prstGeom>
          <a:noFill/>
        </p:spPr>
        <p:txBody>
          <a:bodyPr wrap="square" rtlCol="0">
            <a:spAutoFit/>
          </a:bodyPr>
          <a:lstStyle/>
          <a:p>
            <a:r>
              <a:rPr lang="en-US" sz="2000" b="1" dirty="0">
                <a:solidFill>
                  <a:schemeClr val="bg1"/>
                </a:solidFill>
              </a:rPr>
              <a:t>MODULE: Performing the INSTI HIV Rapid Test</a:t>
            </a:r>
          </a:p>
        </p:txBody>
      </p:sp>
      <p:sp>
        <p:nvSpPr>
          <p:cNvPr id="19" name="Subtitle 2">
            <a:extLst>
              <a:ext uri="{FF2B5EF4-FFF2-40B4-BE49-F238E27FC236}">
                <a16:creationId xmlns:a16="http://schemas.microsoft.com/office/drawing/2014/main" id="{BF4BD5D1-4A3B-4489-8251-AAC7CF30A512}"/>
              </a:ext>
            </a:extLst>
          </p:cNvPr>
          <p:cNvSpPr txBox="1">
            <a:spLocks/>
          </p:cNvSpPr>
          <p:nvPr/>
        </p:nvSpPr>
        <p:spPr>
          <a:xfrm>
            <a:off x="4881490" y="2362847"/>
            <a:ext cx="6780626" cy="4251006"/>
          </a:xfrm>
          <a:prstGeom prst="rect">
            <a:avLst/>
          </a:prstGeom>
        </p:spPr>
        <p:txBody>
          <a:bodyPr vert="horz" lIns="91440" tIns="45720" rIns="91440" bIns="45720" rtlCol="0">
            <a:normAutofit fontScale="925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spcAft>
                <a:spcPts val="1200"/>
              </a:spcAft>
              <a:buClr>
                <a:srgbClr val="4A66AC"/>
              </a:buClr>
              <a:buSzPct val="120000"/>
              <a:buFont typeface="+mj-lt"/>
              <a:buAutoNum type="arabicPeriod"/>
            </a:pPr>
            <a:r>
              <a:rPr lang="en-CA" dirty="0"/>
              <a:t>Select the finger for blood collection and massage the finger to warm it and ease blood flow</a:t>
            </a:r>
          </a:p>
          <a:p>
            <a:pPr marL="457200" indent="-457200">
              <a:spcAft>
                <a:spcPts val="1200"/>
              </a:spcAft>
              <a:buClr>
                <a:srgbClr val="4A66AC"/>
              </a:buClr>
              <a:buSzPct val="120000"/>
              <a:buFont typeface="+mj-lt"/>
              <a:buAutoNum type="arabicPeriod"/>
            </a:pPr>
            <a:r>
              <a:rPr lang="en-CA" dirty="0"/>
              <a:t>Clean with an alcohol wipe</a:t>
            </a:r>
          </a:p>
          <a:p>
            <a:pPr marL="457200" indent="-457200">
              <a:spcAft>
                <a:spcPts val="1200"/>
              </a:spcAft>
              <a:buClr>
                <a:srgbClr val="4A66AC"/>
              </a:buClr>
              <a:buSzPct val="120000"/>
              <a:buFont typeface="+mj-lt"/>
              <a:buAutoNum type="arabicPeriod"/>
            </a:pPr>
            <a:r>
              <a:rPr lang="en-CA" dirty="0"/>
              <a:t>Allow alcohol to dry completely</a:t>
            </a:r>
          </a:p>
          <a:p>
            <a:pPr marL="457200" indent="-457200">
              <a:spcAft>
                <a:spcPts val="1200"/>
              </a:spcAft>
              <a:buClr>
                <a:srgbClr val="4A66AC"/>
              </a:buClr>
              <a:buSzPct val="120000"/>
              <a:buFont typeface="+mj-lt"/>
              <a:buAutoNum type="arabicPeriod"/>
            </a:pPr>
            <a:r>
              <a:rPr lang="en-CA" dirty="0"/>
              <a:t>Hold the finger firmly below the top joint</a:t>
            </a:r>
          </a:p>
          <a:p>
            <a:pPr marL="457200" indent="-457200">
              <a:spcAft>
                <a:spcPts val="1200"/>
              </a:spcAft>
              <a:buClr>
                <a:srgbClr val="4A66AC"/>
              </a:buClr>
              <a:buSzPct val="120000"/>
              <a:buFont typeface="+mj-lt"/>
              <a:buAutoNum type="arabicPeriod"/>
            </a:pPr>
            <a:r>
              <a:rPr lang="en-CA" dirty="0"/>
              <a:t>Apply lancet along the side of the chosen finger (as shown), not at the very tip</a:t>
            </a:r>
          </a:p>
          <a:p>
            <a:pPr marL="457200" indent="-457200">
              <a:spcAft>
                <a:spcPts val="1200"/>
              </a:spcAft>
              <a:buClr>
                <a:srgbClr val="4A66AC"/>
              </a:buClr>
              <a:buSzPct val="120000"/>
              <a:buFont typeface="+mj-lt"/>
              <a:buAutoNum type="arabicPeriod"/>
            </a:pPr>
            <a:r>
              <a:rPr lang="en-CA" dirty="0"/>
              <a:t>Release the finger and discard the lancet in the sharps container</a:t>
            </a:r>
          </a:p>
        </p:txBody>
      </p:sp>
      <p:grpSp>
        <p:nvGrpSpPr>
          <p:cNvPr id="9" name="Group 8">
            <a:extLst>
              <a:ext uri="{FF2B5EF4-FFF2-40B4-BE49-F238E27FC236}">
                <a16:creationId xmlns:a16="http://schemas.microsoft.com/office/drawing/2014/main" id="{CF2B455D-E065-4545-A703-40C9D4CDC410}"/>
              </a:ext>
            </a:extLst>
          </p:cNvPr>
          <p:cNvGrpSpPr/>
          <p:nvPr/>
        </p:nvGrpSpPr>
        <p:grpSpPr>
          <a:xfrm>
            <a:off x="375174" y="2294019"/>
            <a:ext cx="4136976" cy="4136976"/>
            <a:chOff x="1105531" y="2319844"/>
            <a:chExt cx="4136976" cy="4136976"/>
          </a:xfrm>
        </p:grpSpPr>
        <p:sp>
          <p:nvSpPr>
            <p:cNvPr id="8" name="Oval 7">
              <a:extLst>
                <a:ext uri="{FF2B5EF4-FFF2-40B4-BE49-F238E27FC236}">
                  <a16:creationId xmlns:a16="http://schemas.microsoft.com/office/drawing/2014/main" id="{054FD9BE-AD4E-4603-9AFD-6D8020F1C473}"/>
                </a:ext>
              </a:extLst>
            </p:cNvPr>
            <p:cNvSpPr/>
            <p:nvPr/>
          </p:nvSpPr>
          <p:spPr>
            <a:xfrm>
              <a:off x="1825953" y="2700997"/>
              <a:ext cx="284201" cy="45016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0124E08B-CBDE-4A0B-B270-6716BB79EDC0}"/>
                </a:ext>
              </a:extLst>
            </p:cNvPr>
            <p:cNvSpPr/>
            <p:nvPr/>
          </p:nvSpPr>
          <p:spPr>
            <a:xfrm>
              <a:off x="2173252" y="2543908"/>
              <a:ext cx="284201" cy="45016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BC8F545-A952-448F-A654-3A0D5D184D61}"/>
                </a:ext>
              </a:extLst>
            </p:cNvPr>
            <p:cNvSpPr/>
            <p:nvPr/>
          </p:nvSpPr>
          <p:spPr>
            <a:xfrm>
              <a:off x="2587920" y="2337022"/>
              <a:ext cx="284201" cy="45016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CDB3FB48-B49B-4287-8EA3-0152A30C32C7}"/>
                </a:ext>
              </a:extLst>
            </p:cNvPr>
            <p:cNvSpPr/>
            <p:nvPr/>
          </p:nvSpPr>
          <p:spPr>
            <a:xfrm>
              <a:off x="2975248" y="2335072"/>
              <a:ext cx="284201" cy="45016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FFA0D669-661A-4CFB-A9DC-92F4C74E76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5531" y="2319844"/>
              <a:ext cx="4136976" cy="4136976"/>
            </a:xfrm>
            <a:prstGeom prst="rect">
              <a:avLst/>
            </a:prstGeom>
          </p:spPr>
        </p:pic>
      </p:gr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4568649"/>
            <a:ext cx="2372591" cy="1951647"/>
          </a:xfrm>
          <a:prstGeom prst="rect">
            <a:avLst/>
          </a:prstGeom>
        </p:spPr>
      </p:pic>
    </p:spTree>
    <p:extLst>
      <p:ext uri="{BB962C8B-B14F-4D97-AF65-F5344CB8AC3E}">
        <p14:creationId xmlns:p14="http://schemas.microsoft.com/office/powerpoint/2010/main" val="152045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14636-9D80-4715-BE49-B94F50E6C43C}"/>
              </a:ext>
            </a:extLst>
          </p:cNvPr>
          <p:cNvSpPr>
            <a:spLocks noGrp="1"/>
          </p:cNvSpPr>
          <p:nvPr>
            <p:ph type="ctrTitle"/>
          </p:nvPr>
        </p:nvSpPr>
        <p:spPr>
          <a:xfrm>
            <a:off x="914399" y="1221856"/>
            <a:ext cx="8567225" cy="1029994"/>
          </a:xfrm>
        </p:spPr>
        <p:txBody>
          <a:bodyPr>
            <a:normAutofit/>
          </a:bodyPr>
          <a:lstStyle/>
          <a:p>
            <a:pPr>
              <a:spcAft>
                <a:spcPts val="1800"/>
              </a:spcAft>
              <a:buClr>
                <a:srgbClr val="4A66AC"/>
              </a:buClr>
            </a:pPr>
            <a:r>
              <a:rPr lang="en-CA" dirty="0"/>
              <a:t>Blood Collection</a:t>
            </a:r>
          </a:p>
        </p:txBody>
      </p:sp>
      <p:sp>
        <p:nvSpPr>
          <p:cNvPr id="3" name="Subtitle 2">
            <a:extLst>
              <a:ext uri="{FF2B5EF4-FFF2-40B4-BE49-F238E27FC236}">
                <a16:creationId xmlns:a16="http://schemas.microsoft.com/office/drawing/2014/main" id="{8365A299-7067-41F3-96D1-6126C68ADEA1}"/>
              </a:ext>
            </a:extLst>
          </p:cNvPr>
          <p:cNvSpPr>
            <a:spLocks noGrp="1"/>
          </p:cNvSpPr>
          <p:nvPr>
            <p:ph type="subTitle" idx="1"/>
          </p:nvPr>
        </p:nvSpPr>
        <p:spPr>
          <a:xfrm>
            <a:off x="914400" y="2405016"/>
            <a:ext cx="10044332" cy="4329426"/>
          </a:xfrm>
        </p:spPr>
        <p:txBody>
          <a:bodyPr>
            <a:normAutofit/>
          </a:bodyPr>
          <a:lstStyle/>
          <a:p>
            <a:pPr>
              <a:spcAft>
                <a:spcPts val="1800"/>
              </a:spcAft>
              <a:buClr>
                <a:srgbClr val="4A66AC"/>
              </a:buClr>
            </a:pPr>
            <a:endParaRPr lang="en-CA" dirty="0"/>
          </a:p>
          <a:p>
            <a:pPr marL="342900" indent="-342900">
              <a:spcAft>
                <a:spcPts val="1800"/>
              </a:spcAft>
              <a:buClr>
                <a:srgbClr val="4A66AC"/>
              </a:buClr>
              <a:buFont typeface="Wingdings" panose="05000000000000000000" pitchFamily="2" charset="2"/>
              <a:buChar char="v"/>
            </a:pPr>
            <a:endParaRPr lang="en-CA" dirty="0"/>
          </a:p>
          <a:p>
            <a:pPr>
              <a:spcAft>
                <a:spcPts val="1800"/>
              </a:spcAft>
              <a:buClr>
                <a:srgbClr val="4A66AC"/>
              </a:buClr>
            </a:pPr>
            <a:endParaRPr lang="en-US" sz="2800" dirty="0"/>
          </a:p>
        </p:txBody>
      </p:sp>
      <p:sp>
        <p:nvSpPr>
          <p:cNvPr id="11" name="Arrow: Pentagon 10">
            <a:extLst>
              <a:ext uri="{FF2B5EF4-FFF2-40B4-BE49-F238E27FC236}">
                <a16:creationId xmlns:a16="http://schemas.microsoft.com/office/drawing/2014/main" id="{B06204AF-4D11-4CA7-97CF-B7E0BCA9D797}"/>
              </a:ext>
            </a:extLst>
          </p:cNvPr>
          <p:cNvSpPr/>
          <p:nvPr/>
        </p:nvSpPr>
        <p:spPr>
          <a:xfrm>
            <a:off x="214506" y="180848"/>
            <a:ext cx="6199546" cy="702365"/>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E7F87B47-126E-4B67-9A5E-3A12176B2C68}"/>
              </a:ext>
            </a:extLst>
          </p:cNvPr>
          <p:cNvSpPr txBox="1"/>
          <p:nvPr/>
        </p:nvSpPr>
        <p:spPr>
          <a:xfrm>
            <a:off x="214507" y="331976"/>
            <a:ext cx="5563441" cy="400110"/>
          </a:xfrm>
          <a:prstGeom prst="rect">
            <a:avLst/>
          </a:prstGeom>
          <a:noFill/>
        </p:spPr>
        <p:txBody>
          <a:bodyPr wrap="square" rtlCol="0">
            <a:spAutoFit/>
          </a:bodyPr>
          <a:lstStyle/>
          <a:p>
            <a:r>
              <a:rPr lang="en-US" sz="2000" b="1" dirty="0">
                <a:solidFill>
                  <a:schemeClr val="bg1"/>
                </a:solidFill>
              </a:rPr>
              <a:t>MODULE: Performing the INSTI HIV Rapid Test</a:t>
            </a:r>
          </a:p>
        </p:txBody>
      </p:sp>
      <p:sp>
        <p:nvSpPr>
          <p:cNvPr id="4" name="Rectangle 3">
            <a:extLst>
              <a:ext uri="{FF2B5EF4-FFF2-40B4-BE49-F238E27FC236}">
                <a16:creationId xmlns:a16="http://schemas.microsoft.com/office/drawing/2014/main" id="{CC535E3D-B1F4-45A5-A3A1-55638AAA9C07}"/>
              </a:ext>
            </a:extLst>
          </p:cNvPr>
          <p:cNvSpPr/>
          <p:nvPr/>
        </p:nvSpPr>
        <p:spPr>
          <a:xfrm>
            <a:off x="5777948" y="1922850"/>
            <a:ext cx="6096000" cy="4770537"/>
          </a:xfrm>
          <a:prstGeom prst="rect">
            <a:avLst/>
          </a:prstGeom>
        </p:spPr>
        <p:txBody>
          <a:bodyPr>
            <a:spAutoFit/>
          </a:bodyPr>
          <a:lstStyle/>
          <a:p>
            <a:pPr marL="457200" indent="-457200">
              <a:spcAft>
                <a:spcPts val="1200"/>
              </a:spcAft>
              <a:buClr>
                <a:srgbClr val="4A66AC"/>
              </a:buClr>
              <a:buFont typeface="+mj-lt"/>
              <a:buAutoNum type="arabicPeriod"/>
            </a:pPr>
            <a:r>
              <a:rPr lang="en-CA" sz="2400" dirty="0"/>
              <a:t>Hold the pipette horizontal, or slightly below; touch it to the blood drop </a:t>
            </a:r>
          </a:p>
          <a:p>
            <a:pPr marL="457200" indent="-457200">
              <a:spcAft>
                <a:spcPts val="1200"/>
              </a:spcAft>
              <a:buClr>
                <a:srgbClr val="4A66AC"/>
              </a:buClr>
              <a:buFont typeface="+mj-lt"/>
              <a:buAutoNum type="arabicPeriod"/>
            </a:pPr>
            <a:r>
              <a:rPr lang="en-CA" sz="2400" dirty="0"/>
              <a:t>Gently squeeze the finger</a:t>
            </a:r>
          </a:p>
          <a:p>
            <a:pPr marL="457200" indent="-457200">
              <a:spcAft>
                <a:spcPts val="1200"/>
              </a:spcAft>
              <a:buClr>
                <a:srgbClr val="4A66AC"/>
              </a:buClr>
              <a:buFont typeface="+mj-lt"/>
              <a:buAutoNum type="arabicPeriod"/>
            </a:pPr>
            <a:r>
              <a:rPr lang="en-CA" sz="2400" dirty="0"/>
              <a:t>Allow it to fill to the black line, this will happen automatically by capillary action </a:t>
            </a:r>
          </a:p>
          <a:p>
            <a:pPr marL="457200" indent="-457200">
              <a:spcAft>
                <a:spcPts val="1200"/>
              </a:spcAft>
              <a:buClr>
                <a:srgbClr val="4A66AC"/>
              </a:buClr>
              <a:buFont typeface="+mj-lt"/>
              <a:buAutoNum type="arabicPeriod"/>
            </a:pPr>
            <a:r>
              <a:rPr lang="en-CA" sz="2400" dirty="0"/>
              <a:t>Don’t squeeze the pipette, and don’t cover the small hole just above the black line while collecting the sample</a:t>
            </a:r>
          </a:p>
          <a:p>
            <a:pPr marL="457200" indent="-457200">
              <a:spcAft>
                <a:spcPts val="1200"/>
              </a:spcAft>
              <a:buClr>
                <a:srgbClr val="4A66AC"/>
              </a:buClr>
              <a:buFont typeface="+mj-lt"/>
              <a:buAutoNum type="arabicPeriod"/>
            </a:pPr>
            <a:r>
              <a:rPr lang="en-CA" sz="2400" dirty="0"/>
              <a:t>Give the client a cotton ball </a:t>
            </a:r>
            <a:r>
              <a:rPr lang="en-CA" sz="2400" dirty="0" smtClean="0"/>
              <a:t>or gauze to </a:t>
            </a:r>
            <a:r>
              <a:rPr lang="en-CA" sz="2400" dirty="0"/>
              <a:t>press to the </a:t>
            </a:r>
            <a:r>
              <a:rPr lang="en-CA" sz="2400" dirty="0" smtClean="0"/>
              <a:t>puncture; make sure they are not feeling faint</a:t>
            </a:r>
            <a:endParaRPr lang="en-CA" sz="2400" dirty="0"/>
          </a:p>
        </p:txBody>
      </p:sp>
      <p:pic>
        <p:nvPicPr>
          <p:cNvPr id="8" name="Picture 7"/>
          <p:cNvPicPr/>
          <p:nvPr/>
        </p:nvPicPr>
        <p:blipFill rotWithShape="1">
          <a:blip r:embed="rId3" cstate="email">
            <a:extLst>
              <a:ext uri="{28A0092B-C50C-407E-A947-70E740481C1C}">
                <a14:useLocalDpi xmlns:a14="http://schemas.microsoft.com/office/drawing/2010/main"/>
              </a:ext>
            </a:extLst>
          </a:blip>
          <a:srcRect l="3579" t="2110" r="6363"/>
          <a:stretch/>
        </p:blipFill>
        <p:spPr bwMode="auto">
          <a:xfrm>
            <a:off x="1163782" y="2424545"/>
            <a:ext cx="4031673" cy="346915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01088912"/>
      </p:ext>
    </p:extLst>
  </p:cSld>
  <p:clrMapOvr>
    <a:masterClrMapping/>
  </p:clrMapOvr>
</p:sld>
</file>

<file path=ppt/theme/theme1.xml><?xml version="1.0" encoding="utf-8"?>
<a:theme xmlns:a="http://schemas.openxmlformats.org/drawingml/2006/main" name="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5158</TotalTime>
  <Words>1522</Words>
  <Application>Microsoft Office PowerPoint</Application>
  <PresentationFormat>Widescreen</PresentationFormat>
  <Paragraphs>153</Paragraphs>
  <Slides>12</Slides>
  <Notes>12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12</vt:i4>
      </vt:variant>
    </vt:vector>
  </HeadingPairs>
  <TitlesOfParts>
    <vt:vector size="19" baseType="lpstr">
      <vt:lpstr>Arial</vt:lpstr>
      <vt:lpstr>Calibri</vt:lpstr>
      <vt:lpstr>Calibri Light</vt:lpstr>
      <vt:lpstr>Comic Sans MS</vt:lpstr>
      <vt:lpstr>Wingdings</vt:lpstr>
      <vt:lpstr>Office Theme</vt:lpstr>
      <vt:lpstr>Custom Design</vt:lpstr>
      <vt:lpstr>After completing this unit you will be able to :</vt:lpstr>
      <vt:lpstr>The INSTITM HIV rapid test</vt:lpstr>
      <vt:lpstr>The INSTITM HIV rapid test</vt:lpstr>
      <vt:lpstr>What you need for testing</vt:lpstr>
      <vt:lpstr>Components of the test kit</vt:lpstr>
      <vt:lpstr>How it works summary</vt:lpstr>
      <vt:lpstr>Beginning the Test</vt:lpstr>
      <vt:lpstr>Blood Collection</vt:lpstr>
      <vt:lpstr>Blood Collection</vt:lpstr>
      <vt:lpstr>Beginning the Test</vt:lpstr>
      <vt:lpstr>Perform the Test</vt:lpstr>
      <vt:lpstr>Read the Test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Lori Lyons</dc:creator>
  <cp:lastModifiedBy>Lori Lyons</cp:lastModifiedBy>
  <cp:revision>200</cp:revision>
  <dcterms:created xsi:type="dcterms:W3CDTF">2018-11-08T12:57:55Z</dcterms:created>
  <dcterms:modified xsi:type="dcterms:W3CDTF">2019-11-25T15:14:48Z</dcterms:modified>
</cp:coreProperties>
</file>