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handoutMasterIdLst>
    <p:handoutMasterId r:id="rId25"/>
  </p:handoutMasterIdLst>
  <p:sldIdLst>
    <p:sldId id="270" r:id="rId3"/>
    <p:sldId id="271" r:id="rId4"/>
    <p:sldId id="273" r:id="rId5"/>
    <p:sldId id="272" r:id="rId6"/>
    <p:sldId id="290" r:id="rId7"/>
    <p:sldId id="274" r:id="rId8"/>
    <p:sldId id="287" r:id="rId9"/>
    <p:sldId id="289" r:id="rId10"/>
    <p:sldId id="288" r:id="rId11"/>
    <p:sldId id="291" r:id="rId12"/>
    <p:sldId id="275" r:id="rId13"/>
    <p:sldId id="279" r:id="rId14"/>
    <p:sldId id="277" r:id="rId15"/>
    <p:sldId id="280" r:id="rId16"/>
    <p:sldId id="284" r:id="rId17"/>
    <p:sldId id="281" r:id="rId18"/>
    <p:sldId id="276" r:id="rId19"/>
    <p:sldId id="283" r:id="rId20"/>
    <p:sldId id="285" r:id="rId21"/>
    <p:sldId id="286" r:id="rId22"/>
    <p:sldId id="278" r:id="rId23"/>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i Lyons" initials="LL" lastIdx="1" clrIdx="0">
    <p:extLst>
      <p:ext uri="{19B8F6BF-5375-455C-9EA6-DF929625EA0E}">
        <p15:presenceInfo xmlns:p15="http://schemas.microsoft.com/office/powerpoint/2012/main" userId="S-1-5-21-1708537768-1659004503-1801674531-76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9C9EA4"/>
    <a:srgbClr val="969696"/>
    <a:srgbClr val="97959D"/>
    <a:srgbClr val="70C041"/>
    <a:srgbClr val="EC5D57"/>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657" autoAdjust="0"/>
    <p:restoredTop sz="78832" autoAdjust="0"/>
  </p:normalViewPr>
  <p:slideViewPr>
    <p:cSldViewPr snapToGrid="0">
      <p:cViewPr varScale="1">
        <p:scale>
          <a:sx n="87" d="100"/>
          <a:sy n="87" d="100"/>
        </p:scale>
        <p:origin x="2172"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336E13-C74F-4D59-A8AF-B0D4FB49DDB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3F8D56F-A3F4-48FC-8C85-5E092451925D}">
      <dgm:prSet phldrT="[Text]" custT="1"/>
      <dgm:spPr/>
      <dgm:t>
        <a:bodyPr/>
        <a:lstStyle/>
        <a:p>
          <a:r>
            <a:rPr lang="en-US" sz="2400" dirty="0"/>
            <a:t>Do a second test</a:t>
          </a:r>
        </a:p>
      </dgm:t>
    </dgm:pt>
    <dgm:pt modelId="{630F644D-B507-4A7A-A0E9-0271B330C47F}" type="parTrans" cxnId="{8972C305-4B59-43DD-8A52-C2877E741BDC}">
      <dgm:prSet/>
      <dgm:spPr/>
      <dgm:t>
        <a:bodyPr/>
        <a:lstStyle/>
        <a:p>
          <a:endParaRPr lang="en-US"/>
        </a:p>
      </dgm:t>
    </dgm:pt>
    <dgm:pt modelId="{D422EADA-5A6B-421A-B014-E993E615607D}" type="sibTrans" cxnId="{8972C305-4B59-43DD-8A52-C2877E741BDC}">
      <dgm:prSet/>
      <dgm:spPr/>
      <dgm:t>
        <a:bodyPr/>
        <a:lstStyle/>
        <a:p>
          <a:endParaRPr lang="en-US"/>
        </a:p>
      </dgm:t>
    </dgm:pt>
    <dgm:pt modelId="{DC5C999D-1E07-403E-96C5-15999E056B36}">
      <dgm:prSet phldrT="[Text]" custT="1"/>
      <dgm:spPr/>
      <dgm:t>
        <a:bodyPr/>
        <a:lstStyle/>
        <a:p>
          <a:r>
            <a:rPr lang="en-US" sz="2400" dirty="0"/>
            <a:t>If the 2</a:t>
          </a:r>
          <a:r>
            <a:rPr lang="en-US" sz="2400" baseline="30000" dirty="0"/>
            <a:t>nd</a:t>
          </a:r>
          <a:r>
            <a:rPr lang="en-US" sz="2400" dirty="0"/>
            <a:t> test is valid</a:t>
          </a:r>
        </a:p>
      </dgm:t>
    </dgm:pt>
    <dgm:pt modelId="{DD589097-5CD0-44E8-BB6C-48E8BBAF4194}" type="parTrans" cxnId="{7479AFBD-BE9B-4037-94AD-85F43E86FD3F}">
      <dgm:prSet/>
      <dgm:spPr>
        <a:ln w="38100">
          <a:solidFill>
            <a:srgbClr val="4A66AC"/>
          </a:solidFill>
        </a:ln>
      </dgm:spPr>
      <dgm:t>
        <a:bodyPr/>
        <a:lstStyle/>
        <a:p>
          <a:endParaRPr lang="en-US"/>
        </a:p>
      </dgm:t>
    </dgm:pt>
    <dgm:pt modelId="{9264087B-20C8-490A-9E2C-5F5C9F5B3247}" type="sibTrans" cxnId="{7479AFBD-BE9B-4037-94AD-85F43E86FD3F}">
      <dgm:prSet/>
      <dgm:spPr/>
      <dgm:t>
        <a:bodyPr/>
        <a:lstStyle/>
        <a:p>
          <a:endParaRPr lang="en-US"/>
        </a:p>
      </dgm:t>
    </dgm:pt>
    <dgm:pt modelId="{C4D62624-53AF-41F5-8842-4DDD28D36D97}">
      <dgm:prSet phldrT="[Text]" custT="1"/>
      <dgm:spPr/>
      <dgm:t>
        <a:bodyPr/>
        <a:lstStyle/>
        <a:p>
          <a:r>
            <a:rPr lang="en-US" sz="2400" dirty="0"/>
            <a:t>If the 2</a:t>
          </a:r>
          <a:r>
            <a:rPr lang="en-US" sz="2400" baseline="30000" dirty="0"/>
            <a:t>nd</a:t>
          </a:r>
          <a:r>
            <a:rPr lang="en-US" sz="2400" dirty="0"/>
            <a:t> test is invalid</a:t>
          </a:r>
        </a:p>
      </dgm:t>
    </dgm:pt>
    <dgm:pt modelId="{92F998CE-5201-459C-A3EA-1ECEDA1D887B}" type="parTrans" cxnId="{264900F0-07F0-4AD1-BEC7-AF99BB412FC0}">
      <dgm:prSet/>
      <dgm:spPr>
        <a:ln w="38100">
          <a:solidFill>
            <a:srgbClr val="4A66AC"/>
          </a:solidFill>
        </a:ln>
      </dgm:spPr>
      <dgm:t>
        <a:bodyPr/>
        <a:lstStyle/>
        <a:p>
          <a:endParaRPr lang="en-US"/>
        </a:p>
      </dgm:t>
    </dgm:pt>
    <dgm:pt modelId="{20913BF7-62A3-46A1-9431-DF95A0575D1B}" type="sibTrans" cxnId="{264900F0-07F0-4AD1-BEC7-AF99BB412FC0}">
      <dgm:prSet/>
      <dgm:spPr/>
      <dgm:t>
        <a:bodyPr/>
        <a:lstStyle/>
        <a:p>
          <a:endParaRPr lang="en-US"/>
        </a:p>
      </dgm:t>
    </dgm:pt>
    <dgm:pt modelId="{863B16D1-6607-4BEE-98D2-FE6E2F43C09E}" type="pres">
      <dgm:prSet presAssocID="{F5336E13-C74F-4D59-A8AF-B0D4FB49DDBC}" presName="hierChild1" presStyleCnt="0">
        <dgm:presLayoutVars>
          <dgm:orgChart val="1"/>
          <dgm:chPref val="1"/>
          <dgm:dir/>
          <dgm:animOne val="branch"/>
          <dgm:animLvl val="lvl"/>
          <dgm:resizeHandles/>
        </dgm:presLayoutVars>
      </dgm:prSet>
      <dgm:spPr/>
      <dgm:t>
        <a:bodyPr/>
        <a:lstStyle/>
        <a:p>
          <a:endParaRPr lang="en-US"/>
        </a:p>
      </dgm:t>
    </dgm:pt>
    <dgm:pt modelId="{D72A5F1D-63F3-4259-AB87-49A15C1E76D2}" type="pres">
      <dgm:prSet presAssocID="{83F8D56F-A3F4-48FC-8C85-5E092451925D}" presName="hierRoot1" presStyleCnt="0">
        <dgm:presLayoutVars>
          <dgm:hierBranch val="init"/>
        </dgm:presLayoutVars>
      </dgm:prSet>
      <dgm:spPr/>
    </dgm:pt>
    <dgm:pt modelId="{EEAA740C-0A6D-4E9F-BF0C-B70867AAE8ED}" type="pres">
      <dgm:prSet presAssocID="{83F8D56F-A3F4-48FC-8C85-5E092451925D}" presName="rootComposite1" presStyleCnt="0"/>
      <dgm:spPr/>
    </dgm:pt>
    <dgm:pt modelId="{6BE57396-68B5-427C-9143-DEED888E1765}" type="pres">
      <dgm:prSet presAssocID="{83F8D56F-A3F4-48FC-8C85-5E092451925D}" presName="rootText1" presStyleLbl="node0" presStyleIdx="0" presStyleCnt="1" custScaleX="59843" custScaleY="23079" custLinFactNeighborX="-213" custLinFactNeighborY="-4268">
        <dgm:presLayoutVars>
          <dgm:chPref val="3"/>
        </dgm:presLayoutVars>
      </dgm:prSet>
      <dgm:spPr/>
      <dgm:t>
        <a:bodyPr/>
        <a:lstStyle/>
        <a:p>
          <a:endParaRPr lang="en-US"/>
        </a:p>
      </dgm:t>
    </dgm:pt>
    <dgm:pt modelId="{CAD12A6A-5447-4CAE-B47B-A691803CF7C5}" type="pres">
      <dgm:prSet presAssocID="{83F8D56F-A3F4-48FC-8C85-5E092451925D}" presName="rootConnector1" presStyleLbl="node1" presStyleIdx="0" presStyleCnt="0"/>
      <dgm:spPr/>
      <dgm:t>
        <a:bodyPr/>
        <a:lstStyle/>
        <a:p>
          <a:endParaRPr lang="en-US"/>
        </a:p>
      </dgm:t>
    </dgm:pt>
    <dgm:pt modelId="{DDC799F3-F05E-49AC-A55F-64AB8E4D16ED}" type="pres">
      <dgm:prSet presAssocID="{83F8D56F-A3F4-48FC-8C85-5E092451925D}" presName="hierChild2" presStyleCnt="0"/>
      <dgm:spPr/>
    </dgm:pt>
    <dgm:pt modelId="{E07FFF97-838C-4C61-86E5-2C584D0FCD1D}" type="pres">
      <dgm:prSet presAssocID="{DD589097-5CD0-44E8-BB6C-48E8BBAF4194}" presName="Name37" presStyleLbl="parChTrans1D2" presStyleIdx="0" presStyleCnt="2"/>
      <dgm:spPr/>
      <dgm:t>
        <a:bodyPr/>
        <a:lstStyle/>
        <a:p>
          <a:endParaRPr lang="en-US"/>
        </a:p>
      </dgm:t>
    </dgm:pt>
    <dgm:pt modelId="{D5E68A0A-2119-4E3C-B64A-FE2BEDB1DEE9}" type="pres">
      <dgm:prSet presAssocID="{DC5C999D-1E07-403E-96C5-15999E056B36}" presName="hierRoot2" presStyleCnt="0">
        <dgm:presLayoutVars>
          <dgm:hierBranch val="init"/>
        </dgm:presLayoutVars>
      </dgm:prSet>
      <dgm:spPr/>
    </dgm:pt>
    <dgm:pt modelId="{EC04B020-2DC3-4AC9-910B-7BA572708A96}" type="pres">
      <dgm:prSet presAssocID="{DC5C999D-1E07-403E-96C5-15999E056B36}" presName="rootComposite" presStyleCnt="0"/>
      <dgm:spPr/>
    </dgm:pt>
    <dgm:pt modelId="{E9EAB5A1-4096-467A-8CE4-8EC3278B2C49}" type="pres">
      <dgm:prSet presAssocID="{DC5C999D-1E07-403E-96C5-15999E056B36}" presName="rootText" presStyleLbl="node2" presStyleIdx="0" presStyleCnt="2" custScaleX="132786" custScaleY="22518" custLinFactNeighborX="-490" custLinFactNeighborY="-38922">
        <dgm:presLayoutVars>
          <dgm:chPref val="3"/>
        </dgm:presLayoutVars>
      </dgm:prSet>
      <dgm:spPr/>
      <dgm:t>
        <a:bodyPr/>
        <a:lstStyle/>
        <a:p>
          <a:endParaRPr lang="en-US"/>
        </a:p>
      </dgm:t>
    </dgm:pt>
    <dgm:pt modelId="{FEC19D3D-B70F-4C20-85F2-F2ECCEEA0A97}" type="pres">
      <dgm:prSet presAssocID="{DC5C999D-1E07-403E-96C5-15999E056B36}" presName="rootConnector" presStyleLbl="node2" presStyleIdx="0" presStyleCnt="2"/>
      <dgm:spPr/>
      <dgm:t>
        <a:bodyPr/>
        <a:lstStyle/>
        <a:p>
          <a:endParaRPr lang="en-US"/>
        </a:p>
      </dgm:t>
    </dgm:pt>
    <dgm:pt modelId="{219E16E5-E641-41EA-BFA5-9479F199032D}" type="pres">
      <dgm:prSet presAssocID="{DC5C999D-1E07-403E-96C5-15999E056B36}" presName="hierChild4" presStyleCnt="0"/>
      <dgm:spPr/>
    </dgm:pt>
    <dgm:pt modelId="{096474A8-E870-429B-9B2C-9683DE775D3A}" type="pres">
      <dgm:prSet presAssocID="{DC5C999D-1E07-403E-96C5-15999E056B36}" presName="hierChild5" presStyleCnt="0"/>
      <dgm:spPr/>
    </dgm:pt>
    <dgm:pt modelId="{811A0F07-D1BE-44C7-9CF1-3A3767434219}" type="pres">
      <dgm:prSet presAssocID="{92F998CE-5201-459C-A3EA-1ECEDA1D887B}" presName="Name37" presStyleLbl="parChTrans1D2" presStyleIdx="1" presStyleCnt="2"/>
      <dgm:spPr/>
      <dgm:t>
        <a:bodyPr/>
        <a:lstStyle/>
        <a:p>
          <a:endParaRPr lang="en-US"/>
        </a:p>
      </dgm:t>
    </dgm:pt>
    <dgm:pt modelId="{1364D517-98FC-4B8B-B40F-EEF6BE2F9DDD}" type="pres">
      <dgm:prSet presAssocID="{C4D62624-53AF-41F5-8842-4DDD28D36D97}" presName="hierRoot2" presStyleCnt="0">
        <dgm:presLayoutVars>
          <dgm:hierBranch val="init"/>
        </dgm:presLayoutVars>
      </dgm:prSet>
      <dgm:spPr/>
    </dgm:pt>
    <dgm:pt modelId="{B1F502BE-F8AE-4780-89DC-6B6D2EEECD44}" type="pres">
      <dgm:prSet presAssocID="{C4D62624-53AF-41F5-8842-4DDD28D36D97}" presName="rootComposite" presStyleCnt="0"/>
      <dgm:spPr/>
    </dgm:pt>
    <dgm:pt modelId="{07C6DE34-7DCC-4B91-94A4-2017C55C3116}" type="pres">
      <dgm:prSet presAssocID="{C4D62624-53AF-41F5-8842-4DDD28D36D97}" presName="rootText" presStyleLbl="node2" presStyleIdx="1" presStyleCnt="2" custScaleX="135427" custScaleY="22902" custLinFactNeighborX="-1151" custLinFactNeighborY="-37686">
        <dgm:presLayoutVars>
          <dgm:chPref val="3"/>
        </dgm:presLayoutVars>
      </dgm:prSet>
      <dgm:spPr/>
      <dgm:t>
        <a:bodyPr/>
        <a:lstStyle/>
        <a:p>
          <a:endParaRPr lang="en-US"/>
        </a:p>
      </dgm:t>
    </dgm:pt>
    <dgm:pt modelId="{04A6C5FF-B940-4D7C-8F5B-0A87B472F3A6}" type="pres">
      <dgm:prSet presAssocID="{C4D62624-53AF-41F5-8842-4DDD28D36D97}" presName="rootConnector" presStyleLbl="node2" presStyleIdx="1" presStyleCnt="2"/>
      <dgm:spPr/>
      <dgm:t>
        <a:bodyPr/>
        <a:lstStyle/>
        <a:p>
          <a:endParaRPr lang="en-US"/>
        </a:p>
      </dgm:t>
    </dgm:pt>
    <dgm:pt modelId="{21A84898-270D-47E8-897C-F061B9444CD6}" type="pres">
      <dgm:prSet presAssocID="{C4D62624-53AF-41F5-8842-4DDD28D36D97}" presName="hierChild4" presStyleCnt="0"/>
      <dgm:spPr/>
    </dgm:pt>
    <dgm:pt modelId="{AA42D8CE-DD96-4F17-9275-CD47BCB666BB}" type="pres">
      <dgm:prSet presAssocID="{C4D62624-53AF-41F5-8842-4DDD28D36D97}" presName="hierChild5" presStyleCnt="0"/>
      <dgm:spPr/>
    </dgm:pt>
    <dgm:pt modelId="{9CD0128E-A71F-4137-B8F8-83A9C2369E5E}" type="pres">
      <dgm:prSet presAssocID="{83F8D56F-A3F4-48FC-8C85-5E092451925D}" presName="hierChild3" presStyleCnt="0"/>
      <dgm:spPr/>
    </dgm:pt>
  </dgm:ptLst>
  <dgm:cxnLst>
    <dgm:cxn modelId="{2FC8FD7D-9CE7-4491-8BD7-146CEB13A2E3}" type="presOf" srcId="{DD589097-5CD0-44E8-BB6C-48E8BBAF4194}" destId="{E07FFF97-838C-4C61-86E5-2C584D0FCD1D}" srcOrd="0" destOrd="0" presId="urn:microsoft.com/office/officeart/2005/8/layout/orgChart1"/>
    <dgm:cxn modelId="{9BFA99F6-25DC-4B2F-8ACA-10753A8633C5}" type="presOf" srcId="{DC5C999D-1E07-403E-96C5-15999E056B36}" destId="{FEC19D3D-B70F-4C20-85F2-F2ECCEEA0A97}" srcOrd="1" destOrd="0" presId="urn:microsoft.com/office/officeart/2005/8/layout/orgChart1"/>
    <dgm:cxn modelId="{0A61A56F-661C-4C85-8802-95F4FFC4F43B}" type="presOf" srcId="{83F8D56F-A3F4-48FC-8C85-5E092451925D}" destId="{CAD12A6A-5447-4CAE-B47B-A691803CF7C5}" srcOrd="1" destOrd="0" presId="urn:microsoft.com/office/officeart/2005/8/layout/orgChart1"/>
    <dgm:cxn modelId="{8972C305-4B59-43DD-8A52-C2877E741BDC}" srcId="{F5336E13-C74F-4D59-A8AF-B0D4FB49DDBC}" destId="{83F8D56F-A3F4-48FC-8C85-5E092451925D}" srcOrd="0" destOrd="0" parTransId="{630F644D-B507-4A7A-A0E9-0271B330C47F}" sibTransId="{D422EADA-5A6B-421A-B014-E993E615607D}"/>
    <dgm:cxn modelId="{D19F9892-8FF6-4887-AACE-A1FF1C031377}" type="presOf" srcId="{83F8D56F-A3F4-48FC-8C85-5E092451925D}" destId="{6BE57396-68B5-427C-9143-DEED888E1765}" srcOrd="0" destOrd="0" presId="urn:microsoft.com/office/officeart/2005/8/layout/orgChart1"/>
    <dgm:cxn modelId="{315BA69C-9500-464B-BE92-1ADD795318AD}" type="presOf" srcId="{F5336E13-C74F-4D59-A8AF-B0D4FB49DDBC}" destId="{863B16D1-6607-4BEE-98D2-FE6E2F43C09E}" srcOrd="0" destOrd="0" presId="urn:microsoft.com/office/officeart/2005/8/layout/orgChart1"/>
    <dgm:cxn modelId="{264900F0-07F0-4AD1-BEC7-AF99BB412FC0}" srcId="{83F8D56F-A3F4-48FC-8C85-5E092451925D}" destId="{C4D62624-53AF-41F5-8842-4DDD28D36D97}" srcOrd="1" destOrd="0" parTransId="{92F998CE-5201-459C-A3EA-1ECEDA1D887B}" sibTransId="{20913BF7-62A3-46A1-9431-DF95A0575D1B}"/>
    <dgm:cxn modelId="{B47133F9-A0CC-4A5A-A100-FB1C71D42AEA}" type="presOf" srcId="{DC5C999D-1E07-403E-96C5-15999E056B36}" destId="{E9EAB5A1-4096-467A-8CE4-8EC3278B2C49}" srcOrd="0" destOrd="0" presId="urn:microsoft.com/office/officeart/2005/8/layout/orgChart1"/>
    <dgm:cxn modelId="{58B93C98-CB28-47D2-A7FC-8853A4325E93}" type="presOf" srcId="{92F998CE-5201-459C-A3EA-1ECEDA1D887B}" destId="{811A0F07-D1BE-44C7-9CF1-3A3767434219}" srcOrd="0" destOrd="0" presId="urn:microsoft.com/office/officeart/2005/8/layout/orgChart1"/>
    <dgm:cxn modelId="{C874DAE1-9F11-46BE-9427-B544EBA69117}" type="presOf" srcId="{C4D62624-53AF-41F5-8842-4DDD28D36D97}" destId="{04A6C5FF-B940-4D7C-8F5B-0A87B472F3A6}" srcOrd="1" destOrd="0" presId="urn:microsoft.com/office/officeart/2005/8/layout/orgChart1"/>
    <dgm:cxn modelId="{7479AFBD-BE9B-4037-94AD-85F43E86FD3F}" srcId="{83F8D56F-A3F4-48FC-8C85-5E092451925D}" destId="{DC5C999D-1E07-403E-96C5-15999E056B36}" srcOrd="0" destOrd="0" parTransId="{DD589097-5CD0-44E8-BB6C-48E8BBAF4194}" sibTransId="{9264087B-20C8-490A-9E2C-5F5C9F5B3247}"/>
    <dgm:cxn modelId="{AEC5F6C0-7238-4230-8577-D9D4A068D41F}" type="presOf" srcId="{C4D62624-53AF-41F5-8842-4DDD28D36D97}" destId="{07C6DE34-7DCC-4B91-94A4-2017C55C3116}" srcOrd="0" destOrd="0" presId="urn:microsoft.com/office/officeart/2005/8/layout/orgChart1"/>
    <dgm:cxn modelId="{8DF3068E-5295-48B0-98CC-86184800B7C6}" type="presParOf" srcId="{863B16D1-6607-4BEE-98D2-FE6E2F43C09E}" destId="{D72A5F1D-63F3-4259-AB87-49A15C1E76D2}" srcOrd="0" destOrd="0" presId="urn:microsoft.com/office/officeart/2005/8/layout/orgChart1"/>
    <dgm:cxn modelId="{C9C45FC4-2C79-46C9-A543-DE5DC76F99A7}" type="presParOf" srcId="{D72A5F1D-63F3-4259-AB87-49A15C1E76D2}" destId="{EEAA740C-0A6D-4E9F-BF0C-B70867AAE8ED}" srcOrd="0" destOrd="0" presId="urn:microsoft.com/office/officeart/2005/8/layout/orgChart1"/>
    <dgm:cxn modelId="{6C5FE86C-B812-4D8B-BC79-7CB78A507815}" type="presParOf" srcId="{EEAA740C-0A6D-4E9F-BF0C-B70867AAE8ED}" destId="{6BE57396-68B5-427C-9143-DEED888E1765}" srcOrd="0" destOrd="0" presId="urn:microsoft.com/office/officeart/2005/8/layout/orgChart1"/>
    <dgm:cxn modelId="{62B8CCC2-1941-4FED-A911-E1E36B8152E2}" type="presParOf" srcId="{EEAA740C-0A6D-4E9F-BF0C-B70867AAE8ED}" destId="{CAD12A6A-5447-4CAE-B47B-A691803CF7C5}" srcOrd="1" destOrd="0" presId="urn:microsoft.com/office/officeart/2005/8/layout/orgChart1"/>
    <dgm:cxn modelId="{07A7FC37-262B-4584-A8E6-F63C1B82FAC4}" type="presParOf" srcId="{D72A5F1D-63F3-4259-AB87-49A15C1E76D2}" destId="{DDC799F3-F05E-49AC-A55F-64AB8E4D16ED}" srcOrd="1" destOrd="0" presId="urn:microsoft.com/office/officeart/2005/8/layout/orgChart1"/>
    <dgm:cxn modelId="{F84FCA58-0FAC-4734-97C5-CE204CD6950C}" type="presParOf" srcId="{DDC799F3-F05E-49AC-A55F-64AB8E4D16ED}" destId="{E07FFF97-838C-4C61-86E5-2C584D0FCD1D}" srcOrd="0" destOrd="0" presId="urn:microsoft.com/office/officeart/2005/8/layout/orgChart1"/>
    <dgm:cxn modelId="{D9F7D049-C742-433C-A109-FF1373EF1F5E}" type="presParOf" srcId="{DDC799F3-F05E-49AC-A55F-64AB8E4D16ED}" destId="{D5E68A0A-2119-4E3C-B64A-FE2BEDB1DEE9}" srcOrd="1" destOrd="0" presId="urn:microsoft.com/office/officeart/2005/8/layout/orgChart1"/>
    <dgm:cxn modelId="{6AA7E50C-2593-4565-B820-2D192A107FB0}" type="presParOf" srcId="{D5E68A0A-2119-4E3C-B64A-FE2BEDB1DEE9}" destId="{EC04B020-2DC3-4AC9-910B-7BA572708A96}" srcOrd="0" destOrd="0" presId="urn:microsoft.com/office/officeart/2005/8/layout/orgChart1"/>
    <dgm:cxn modelId="{AB12FAB9-20CC-4A71-B7D4-FC91C08508D0}" type="presParOf" srcId="{EC04B020-2DC3-4AC9-910B-7BA572708A96}" destId="{E9EAB5A1-4096-467A-8CE4-8EC3278B2C49}" srcOrd="0" destOrd="0" presId="urn:microsoft.com/office/officeart/2005/8/layout/orgChart1"/>
    <dgm:cxn modelId="{4D8A1259-E21C-401F-8233-7F9732DA6E5B}" type="presParOf" srcId="{EC04B020-2DC3-4AC9-910B-7BA572708A96}" destId="{FEC19D3D-B70F-4C20-85F2-F2ECCEEA0A97}" srcOrd="1" destOrd="0" presId="urn:microsoft.com/office/officeart/2005/8/layout/orgChart1"/>
    <dgm:cxn modelId="{E8C32D07-C0E9-4617-BDD5-DC84F673AE5A}" type="presParOf" srcId="{D5E68A0A-2119-4E3C-B64A-FE2BEDB1DEE9}" destId="{219E16E5-E641-41EA-BFA5-9479F199032D}" srcOrd="1" destOrd="0" presId="urn:microsoft.com/office/officeart/2005/8/layout/orgChart1"/>
    <dgm:cxn modelId="{A251AF95-914D-4FC6-A57D-26644196FCBF}" type="presParOf" srcId="{D5E68A0A-2119-4E3C-B64A-FE2BEDB1DEE9}" destId="{096474A8-E870-429B-9B2C-9683DE775D3A}" srcOrd="2" destOrd="0" presId="urn:microsoft.com/office/officeart/2005/8/layout/orgChart1"/>
    <dgm:cxn modelId="{6C6F0473-DB89-4575-A0E7-57BA39A4E539}" type="presParOf" srcId="{DDC799F3-F05E-49AC-A55F-64AB8E4D16ED}" destId="{811A0F07-D1BE-44C7-9CF1-3A3767434219}" srcOrd="2" destOrd="0" presId="urn:microsoft.com/office/officeart/2005/8/layout/orgChart1"/>
    <dgm:cxn modelId="{2AAB6F0E-2259-417E-BEF6-B7C5DC5CD05F}" type="presParOf" srcId="{DDC799F3-F05E-49AC-A55F-64AB8E4D16ED}" destId="{1364D517-98FC-4B8B-B40F-EEF6BE2F9DDD}" srcOrd="3" destOrd="0" presId="urn:microsoft.com/office/officeart/2005/8/layout/orgChart1"/>
    <dgm:cxn modelId="{E3F9C8F6-A66F-4016-B899-EB30C6AAE398}" type="presParOf" srcId="{1364D517-98FC-4B8B-B40F-EEF6BE2F9DDD}" destId="{B1F502BE-F8AE-4780-89DC-6B6D2EEECD44}" srcOrd="0" destOrd="0" presId="urn:microsoft.com/office/officeart/2005/8/layout/orgChart1"/>
    <dgm:cxn modelId="{87B828AC-80E9-4D58-A1A9-8091DFFE7CE3}" type="presParOf" srcId="{B1F502BE-F8AE-4780-89DC-6B6D2EEECD44}" destId="{07C6DE34-7DCC-4B91-94A4-2017C55C3116}" srcOrd="0" destOrd="0" presId="urn:microsoft.com/office/officeart/2005/8/layout/orgChart1"/>
    <dgm:cxn modelId="{4A8C1B76-72F6-4F4D-9899-4F6B660CC625}" type="presParOf" srcId="{B1F502BE-F8AE-4780-89DC-6B6D2EEECD44}" destId="{04A6C5FF-B940-4D7C-8F5B-0A87B472F3A6}" srcOrd="1" destOrd="0" presId="urn:microsoft.com/office/officeart/2005/8/layout/orgChart1"/>
    <dgm:cxn modelId="{7ED9A3D2-0067-4D1A-A0D4-F9275BB116A2}" type="presParOf" srcId="{1364D517-98FC-4B8B-B40F-EEF6BE2F9DDD}" destId="{21A84898-270D-47E8-897C-F061B9444CD6}" srcOrd="1" destOrd="0" presId="urn:microsoft.com/office/officeart/2005/8/layout/orgChart1"/>
    <dgm:cxn modelId="{C4113CF3-4367-44DF-BAE2-484340BADB98}" type="presParOf" srcId="{1364D517-98FC-4B8B-B40F-EEF6BE2F9DDD}" destId="{AA42D8CE-DD96-4F17-9275-CD47BCB666BB}" srcOrd="2" destOrd="0" presId="urn:microsoft.com/office/officeart/2005/8/layout/orgChart1"/>
    <dgm:cxn modelId="{A72E775C-D449-4523-8D5A-2148914C0023}" type="presParOf" srcId="{D72A5F1D-63F3-4259-AB87-49A15C1E76D2}" destId="{9CD0128E-A71F-4137-B8F8-83A9C2369E5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A0F07-D1BE-44C7-9CF1-3A3767434219}">
      <dsp:nvSpPr>
        <dsp:cNvPr id="0" name=""/>
        <dsp:cNvSpPr/>
      </dsp:nvSpPr>
      <dsp:spPr>
        <a:xfrm>
          <a:off x="5921157" y="645477"/>
          <a:ext cx="3111924" cy="175804"/>
        </a:xfrm>
        <a:custGeom>
          <a:avLst/>
          <a:gdLst/>
          <a:ahLst/>
          <a:cxnLst/>
          <a:rect l="0" t="0" r="0" b="0"/>
          <a:pathLst>
            <a:path>
              <a:moveTo>
                <a:pt x="0" y="0"/>
              </a:moveTo>
              <a:lnTo>
                <a:pt x="3111924" y="0"/>
              </a:lnTo>
              <a:lnTo>
                <a:pt x="3111924" y="175804"/>
              </a:lnTo>
            </a:path>
          </a:pathLst>
        </a:custGeom>
        <a:noFill/>
        <a:ln w="38100" cap="flat" cmpd="sng" algn="ctr">
          <a:solidFill>
            <a:srgbClr val="4A66AC"/>
          </a:solidFill>
          <a:prstDash val="solid"/>
          <a:miter lim="800000"/>
        </a:ln>
        <a:effectLst/>
      </dsp:spPr>
      <dsp:style>
        <a:lnRef idx="2">
          <a:scrgbClr r="0" g="0" b="0"/>
        </a:lnRef>
        <a:fillRef idx="0">
          <a:scrgbClr r="0" g="0" b="0"/>
        </a:fillRef>
        <a:effectRef idx="0">
          <a:scrgbClr r="0" g="0" b="0"/>
        </a:effectRef>
        <a:fontRef idx="minor"/>
      </dsp:style>
    </dsp:sp>
    <dsp:sp modelId="{E07FFF97-838C-4C61-86E5-2C584D0FCD1D}">
      <dsp:nvSpPr>
        <dsp:cNvPr id="0" name=""/>
        <dsp:cNvSpPr/>
      </dsp:nvSpPr>
      <dsp:spPr>
        <a:xfrm>
          <a:off x="2720163" y="645477"/>
          <a:ext cx="3200993" cy="150485"/>
        </a:xfrm>
        <a:custGeom>
          <a:avLst/>
          <a:gdLst/>
          <a:ahLst/>
          <a:cxnLst/>
          <a:rect l="0" t="0" r="0" b="0"/>
          <a:pathLst>
            <a:path>
              <a:moveTo>
                <a:pt x="3200993" y="0"/>
              </a:moveTo>
              <a:lnTo>
                <a:pt x="0" y="0"/>
              </a:lnTo>
              <a:lnTo>
                <a:pt x="0" y="150485"/>
              </a:lnTo>
            </a:path>
          </a:pathLst>
        </a:custGeom>
        <a:noFill/>
        <a:ln w="38100" cap="flat" cmpd="sng" algn="ctr">
          <a:solidFill>
            <a:srgbClr val="4A66AC"/>
          </a:solidFill>
          <a:prstDash val="solid"/>
          <a:miter lim="800000"/>
        </a:ln>
        <a:effectLst/>
      </dsp:spPr>
      <dsp:style>
        <a:lnRef idx="2">
          <a:scrgbClr r="0" g="0" b="0"/>
        </a:lnRef>
        <a:fillRef idx="0">
          <a:scrgbClr r="0" g="0" b="0"/>
        </a:fillRef>
        <a:effectRef idx="0">
          <a:scrgbClr r="0" g="0" b="0"/>
        </a:effectRef>
        <a:fontRef idx="minor"/>
      </dsp:style>
    </dsp:sp>
    <dsp:sp modelId="{6BE57396-68B5-427C-9143-DEED888E1765}">
      <dsp:nvSpPr>
        <dsp:cNvPr id="0" name=""/>
        <dsp:cNvSpPr/>
      </dsp:nvSpPr>
      <dsp:spPr>
        <a:xfrm>
          <a:off x="4695254" y="172697"/>
          <a:ext cx="2451805" cy="4727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Do a second test</a:t>
          </a:r>
        </a:p>
      </dsp:txBody>
      <dsp:txXfrm>
        <a:off x="4695254" y="172697"/>
        <a:ext cx="2451805" cy="472780"/>
      </dsp:txXfrm>
    </dsp:sp>
    <dsp:sp modelId="{E9EAB5A1-4096-467A-8CE4-8EC3278B2C49}">
      <dsp:nvSpPr>
        <dsp:cNvPr id="0" name=""/>
        <dsp:cNvSpPr/>
      </dsp:nvSpPr>
      <dsp:spPr>
        <a:xfrm>
          <a:off x="0" y="795963"/>
          <a:ext cx="5440326" cy="4612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If the 2</a:t>
          </a:r>
          <a:r>
            <a:rPr lang="en-US" sz="2400" kern="1200" baseline="30000" dirty="0"/>
            <a:t>nd</a:t>
          </a:r>
          <a:r>
            <a:rPr lang="en-US" sz="2400" kern="1200" dirty="0"/>
            <a:t> test is valid</a:t>
          </a:r>
        </a:p>
      </dsp:txBody>
      <dsp:txXfrm>
        <a:off x="0" y="795963"/>
        <a:ext cx="5440326" cy="461288"/>
      </dsp:txXfrm>
    </dsp:sp>
    <dsp:sp modelId="{07C6DE34-7DCC-4B91-94A4-2017C55C3116}">
      <dsp:nvSpPr>
        <dsp:cNvPr id="0" name=""/>
        <dsp:cNvSpPr/>
      </dsp:nvSpPr>
      <dsp:spPr>
        <a:xfrm>
          <a:off x="6258816" y="821282"/>
          <a:ext cx="5548530" cy="4691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a:t>If the 2</a:t>
          </a:r>
          <a:r>
            <a:rPr lang="en-US" sz="2400" kern="1200" baseline="30000" dirty="0"/>
            <a:t>nd</a:t>
          </a:r>
          <a:r>
            <a:rPr lang="en-US" sz="2400" kern="1200" dirty="0"/>
            <a:t> test is invalid</a:t>
          </a:r>
        </a:p>
      </dsp:txBody>
      <dsp:txXfrm>
        <a:off x="6258816" y="821282"/>
        <a:ext cx="5548530" cy="46915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2019-11-26</a:t>
            </a:fld>
            <a:endParaRPr lang="en-CA"/>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B012619C-F705-4B5F-8CC1-9CEF1FEABE3C}" type="datetimeFigureOut">
              <a:rPr lang="en-CA" smtClean="0"/>
              <a:t>2019-11-26</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BF269008-D3FF-4AF3-843C-7336D8EC5E11}" type="slidenum">
              <a:rPr lang="en-CA" smtClean="0"/>
              <a:t>‹#›</a:t>
            </a:fld>
            <a:endParaRPr lang="en-CA"/>
          </a:p>
        </p:txBody>
      </p:sp>
    </p:spTree>
    <p:extLst>
      <p:ext uri="{BB962C8B-B14F-4D97-AF65-F5344CB8AC3E}">
        <p14:creationId xmlns:p14="http://schemas.microsoft.com/office/powerpoint/2010/main" val="179532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a:t>
            </a:fld>
            <a:endParaRPr lang="en-CA"/>
          </a:p>
        </p:txBody>
      </p:sp>
    </p:spTree>
    <p:extLst>
      <p:ext uri="{BB962C8B-B14F-4D97-AF65-F5344CB8AC3E}">
        <p14:creationId xmlns:p14="http://schemas.microsoft.com/office/powerpoint/2010/main" val="1362669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Included</a:t>
            </a:r>
            <a:r>
              <a:rPr lang="en-US" sz="1200" kern="1200" baseline="0" dirty="0" smtClean="0">
                <a:solidFill>
                  <a:schemeClr val="tx1"/>
                </a:solidFill>
                <a:effectLst/>
                <a:latin typeface="+mn-lt"/>
                <a:ea typeface="+mn-ea"/>
                <a:cs typeface="+mn-cs"/>
              </a:rPr>
              <a:t> primarily to give frontline counsellors an idea of the detail tracked</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10</a:t>
            </a:fld>
            <a:endParaRPr lang="en-CA"/>
          </a:p>
        </p:txBody>
      </p:sp>
    </p:spTree>
    <p:extLst>
      <p:ext uri="{BB962C8B-B14F-4D97-AF65-F5344CB8AC3E}">
        <p14:creationId xmlns:p14="http://schemas.microsoft.com/office/powerpoint/2010/main" val="2802601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Make sure that the trainees know where and how kits are stored at your site.</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Make sure trainees understand where the kit lot number is on the package. While individual components of the kit also have lot numbers only this kit number needs to be recorded. This information must also be added to the inventory management system used to order kits from the Ministry.</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11</a:t>
            </a:fld>
            <a:endParaRPr lang="en-CA"/>
          </a:p>
        </p:txBody>
      </p:sp>
    </p:spTree>
    <p:extLst>
      <p:ext uri="{BB962C8B-B14F-4D97-AF65-F5344CB8AC3E}">
        <p14:creationId xmlns:p14="http://schemas.microsoft.com/office/powerpoint/2010/main" val="3766601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Show the trainees the temperature log, and where to get more pages if needed.</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12</a:t>
            </a:fld>
            <a:endParaRPr lang="en-CA"/>
          </a:p>
        </p:txBody>
      </p:sp>
    </p:spTree>
    <p:extLst>
      <p:ext uri="{BB962C8B-B14F-4D97-AF65-F5344CB8AC3E}">
        <p14:creationId xmlns:p14="http://schemas.microsoft.com/office/powerpoint/2010/main" val="1447847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Talk about how the responsibility for positive/negative quality control testing is done at your site. Does the QA Lead do it or assign it to others? </a:t>
            </a:r>
          </a:p>
          <a:p>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Where and how are the materials stored. Whether the controls are stored in the fridge or freezer – the expiry date remains the same. Show the trainees the samples and package insert.</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13</a:t>
            </a:fld>
            <a:endParaRPr lang="en-CA"/>
          </a:p>
        </p:txBody>
      </p:sp>
    </p:spTree>
    <p:extLst>
      <p:ext uri="{BB962C8B-B14F-4D97-AF65-F5344CB8AC3E}">
        <p14:creationId xmlns:p14="http://schemas.microsoft.com/office/powerpoint/2010/main" val="3392125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Assuming the that trainees may be doing this testing, talk a little bit about the challenges of using the bulb pipette and how it is different from the one used with patients. Let them practice with water or tea.</a:t>
            </a:r>
          </a:p>
          <a:p>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14</a:t>
            </a:fld>
            <a:endParaRPr lang="en-CA"/>
          </a:p>
        </p:txBody>
      </p:sp>
    </p:spTree>
    <p:extLst>
      <p:ext uri="{BB962C8B-B14F-4D97-AF65-F5344CB8AC3E}">
        <p14:creationId xmlns:p14="http://schemas.microsoft.com/office/powerpoint/2010/main" val="3492446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Often a one-time unexpected</a:t>
            </a:r>
            <a:r>
              <a:rPr lang="en-CA" sz="1200" kern="1200" baseline="0" dirty="0" smtClean="0">
                <a:solidFill>
                  <a:schemeClr val="tx1"/>
                </a:solidFill>
                <a:effectLst/>
                <a:latin typeface="+mn-lt"/>
                <a:ea typeface="+mn-ea"/>
                <a:cs typeface="+mn-cs"/>
              </a:rPr>
              <a:t> result</a:t>
            </a:r>
            <a:r>
              <a:rPr lang="en-CA" sz="1200" kern="1200" dirty="0" smtClean="0">
                <a:solidFill>
                  <a:schemeClr val="tx1"/>
                </a:solidFill>
                <a:effectLst/>
                <a:latin typeface="+mn-lt"/>
                <a:ea typeface="+mn-ea"/>
                <a:cs typeface="+mn-cs"/>
              </a:rPr>
              <a:t>, will be an error in how the test was done (the cause is due to the actions of the tester). It needs to be reported on the incident log, and why it happened needs to be sorted out, but it is not a crisis, and will not affect testing at your site.</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Show trainees where to find the incident log and how to fill it out.</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15</a:t>
            </a:fld>
            <a:endParaRPr lang="en-CA"/>
          </a:p>
        </p:txBody>
      </p:sp>
    </p:spTree>
    <p:extLst>
      <p:ext uri="{BB962C8B-B14F-4D97-AF65-F5344CB8AC3E}">
        <p14:creationId xmlns:p14="http://schemas.microsoft.com/office/powerpoint/2010/main" val="3310637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 a</a:t>
            </a:r>
            <a:r>
              <a:rPr lang="en-US" sz="1200" kern="1200" baseline="0" dirty="0" smtClean="0">
                <a:solidFill>
                  <a:schemeClr val="tx1"/>
                </a:solidFill>
                <a:effectLst/>
                <a:latin typeface="+mn-lt"/>
                <a:ea typeface="+mn-ea"/>
                <a:cs typeface="+mn-cs"/>
              </a:rPr>
              <a:t> problem happens on multiple tests, the problem is more likely with the materials and needs to be resolved, </a:t>
            </a:r>
            <a:r>
              <a:rPr lang="en-CA" sz="1200" kern="1200" dirty="0" smtClean="0">
                <a:solidFill>
                  <a:schemeClr val="tx1"/>
                </a:solidFill>
                <a:effectLst/>
                <a:latin typeface="+mn-lt"/>
                <a:ea typeface="+mn-ea"/>
                <a:cs typeface="+mn-cs"/>
              </a:rPr>
              <a:t>so that HIV test</a:t>
            </a:r>
            <a:r>
              <a:rPr lang="en-CA" sz="1200" kern="1200" baseline="0" dirty="0" smtClean="0">
                <a:solidFill>
                  <a:schemeClr val="tx1"/>
                </a:solidFill>
                <a:effectLst/>
                <a:latin typeface="+mn-lt"/>
                <a:ea typeface="+mn-ea"/>
                <a:cs typeface="+mn-cs"/>
              </a:rPr>
              <a:t> services</a:t>
            </a:r>
            <a:r>
              <a:rPr lang="en-CA" sz="1200" kern="1200" dirty="0" smtClean="0">
                <a:solidFill>
                  <a:schemeClr val="tx1"/>
                </a:solidFill>
                <a:effectLst/>
                <a:latin typeface="+mn-lt"/>
                <a:ea typeface="+mn-ea"/>
                <a:cs typeface="+mn-cs"/>
              </a:rPr>
              <a:t> are not compromised for your clients, and those at other sites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If testing needs to be suspended at your site, it is in no way the tester’s fault. Impress on the trainees, that this is an unlikely chain of events.</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16</a:t>
            </a:fld>
            <a:endParaRPr lang="en-CA"/>
          </a:p>
        </p:txBody>
      </p:sp>
    </p:spTree>
    <p:extLst>
      <p:ext uri="{BB962C8B-B14F-4D97-AF65-F5344CB8AC3E}">
        <p14:creationId xmlns:p14="http://schemas.microsoft.com/office/powerpoint/2010/main" val="1501583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These trainees will use the daily log every day as part of both test reporting and quality control. We talked about it in the test requisition module, but you may want to reiterated where it is, and talk specifically about how proficiency/QC/practice kits are entered.</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17</a:t>
            </a:fld>
            <a:endParaRPr lang="en-CA"/>
          </a:p>
        </p:txBody>
      </p:sp>
    </p:spTree>
    <p:extLst>
      <p:ext uri="{BB962C8B-B14F-4D97-AF65-F5344CB8AC3E}">
        <p14:creationId xmlns:p14="http://schemas.microsoft.com/office/powerpoint/2010/main" val="2505788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The facilitator needs to explain how this will fit into the processes in place at your site. For example, are two people looking at every test result? If not, when an invalid result happens you might want to recommend they find a second counsellor to be available to read the second test with them. </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18</a:t>
            </a:fld>
            <a:endParaRPr lang="en-CA"/>
          </a:p>
        </p:txBody>
      </p:sp>
    </p:spTree>
    <p:extLst>
      <p:ext uri="{BB962C8B-B14F-4D97-AF65-F5344CB8AC3E}">
        <p14:creationId xmlns:p14="http://schemas.microsoft.com/office/powerpoint/2010/main" val="2343356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These are the ways that the Ministry monitors outcomes at each site and the quality of POC testing across the province. </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19</a:t>
            </a:fld>
            <a:endParaRPr lang="en-CA"/>
          </a:p>
        </p:txBody>
      </p:sp>
    </p:spTree>
    <p:extLst>
      <p:ext uri="{BB962C8B-B14F-4D97-AF65-F5344CB8AC3E}">
        <p14:creationId xmlns:p14="http://schemas.microsoft.com/office/powerpoint/2010/main" val="1679609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Stress that quality assurance is about providing high quality care</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Without quality assurance systems, POC testing sites can not operate in the province </a:t>
            </a:r>
          </a:p>
          <a:p>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2</a:t>
            </a:fld>
            <a:endParaRPr lang="en-CA"/>
          </a:p>
        </p:txBody>
      </p:sp>
    </p:spTree>
    <p:extLst>
      <p:ext uri="{BB962C8B-B14F-4D97-AF65-F5344CB8AC3E}">
        <p14:creationId xmlns:p14="http://schemas.microsoft.com/office/powerpoint/2010/main" val="203945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Talk about how this task rotates at your site. Stress the importance</a:t>
            </a:r>
            <a:r>
              <a:rPr lang="en-CA" sz="1200" kern="1200" baseline="0" dirty="0" smtClean="0">
                <a:solidFill>
                  <a:schemeClr val="tx1"/>
                </a:solidFill>
                <a:effectLst/>
                <a:latin typeface="+mn-lt"/>
                <a:ea typeface="+mn-ea"/>
                <a:cs typeface="+mn-cs"/>
              </a:rPr>
              <a:t> of completing and returning this testing to IQMH in accordance with the package instructions. </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20</a:t>
            </a:fld>
            <a:endParaRPr lang="en-CA"/>
          </a:p>
        </p:txBody>
      </p:sp>
    </p:spTree>
    <p:extLst>
      <p:ext uri="{BB962C8B-B14F-4D97-AF65-F5344CB8AC3E}">
        <p14:creationId xmlns:p14="http://schemas.microsoft.com/office/powerpoint/2010/main" val="320536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Review where each of these logs can be found at your site. Links to</a:t>
            </a:r>
            <a:r>
              <a:rPr lang="en-CA" sz="1200" kern="1200" baseline="0" dirty="0" smtClean="0">
                <a:solidFill>
                  <a:schemeClr val="tx1"/>
                </a:solidFill>
                <a:effectLst/>
                <a:latin typeface="+mn-lt"/>
                <a:ea typeface="+mn-ea"/>
                <a:cs typeface="+mn-cs"/>
              </a:rPr>
              <a:t> the templates for each are available on the testing website.</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21</a:t>
            </a:fld>
            <a:endParaRPr lang="en-CA"/>
          </a:p>
        </p:txBody>
      </p:sp>
    </p:spTree>
    <p:extLst>
      <p:ext uri="{BB962C8B-B14F-4D97-AF65-F5344CB8AC3E}">
        <p14:creationId xmlns:p14="http://schemas.microsoft.com/office/powerpoint/2010/main" val="58926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1"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Name the QA lead</a:t>
            </a:r>
            <a:r>
              <a:rPr lang="en-CA" sz="1200" kern="1200" dirty="0" smtClean="0">
                <a:solidFill>
                  <a:schemeClr val="tx1"/>
                </a:solidFill>
                <a:effectLst/>
                <a:latin typeface="+mn-lt"/>
                <a:ea typeface="+mn-ea"/>
                <a:cs typeface="+mn-cs"/>
              </a:rPr>
              <a:t> at your site, so trainees know who to go to</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3</a:t>
            </a:fld>
            <a:endParaRPr lang="en-CA"/>
          </a:p>
        </p:txBody>
      </p:sp>
    </p:spTree>
    <p:extLst>
      <p:ext uri="{BB962C8B-B14F-4D97-AF65-F5344CB8AC3E}">
        <p14:creationId xmlns:p14="http://schemas.microsoft.com/office/powerpoint/2010/main" val="2015713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Although there is a quality assurance lead, stress that everyone doing testing has a role </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4</a:t>
            </a:fld>
            <a:endParaRPr lang="en-CA"/>
          </a:p>
        </p:txBody>
      </p:sp>
    </p:spTree>
    <p:extLst>
      <p:ext uri="{BB962C8B-B14F-4D97-AF65-F5344CB8AC3E}">
        <p14:creationId xmlns:p14="http://schemas.microsoft.com/office/powerpoint/2010/main" val="2873730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These</a:t>
            </a:r>
            <a:r>
              <a:rPr lang="en-US" sz="1200" b="0" kern="1200" baseline="0" dirty="0" smtClean="0">
                <a:solidFill>
                  <a:schemeClr val="tx1"/>
                </a:solidFill>
                <a:effectLst/>
                <a:latin typeface="+mn-lt"/>
                <a:ea typeface="+mn-ea"/>
                <a:cs typeface="+mn-cs"/>
              </a:rPr>
              <a:t> are the key players in the Quality Assurance processes at your site</a:t>
            </a:r>
          </a:p>
          <a:p>
            <a:endParaRPr lang="en-US" sz="1200" b="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A table of QA responsibilities is available on the HIV </a:t>
            </a:r>
            <a:r>
              <a:rPr lang="en-CA" sz="1200" kern="1200" dirty="0" smtClean="0">
                <a:solidFill>
                  <a:schemeClr val="tx1"/>
                </a:solidFill>
                <a:effectLst/>
                <a:latin typeface="+mn-lt"/>
                <a:ea typeface="+mn-ea"/>
                <a:cs typeface="+mn-cs"/>
              </a:rPr>
              <a:t>Testing Ontario web </a:t>
            </a:r>
            <a:r>
              <a:rPr lang="en-CA" sz="1200" kern="1200" dirty="0" smtClean="0">
                <a:solidFill>
                  <a:schemeClr val="tx1"/>
                </a:solidFill>
                <a:effectLst/>
                <a:latin typeface="+mn-lt"/>
                <a:ea typeface="+mn-ea"/>
                <a:cs typeface="+mn-cs"/>
              </a:rPr>
              <a:t>site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Consider ending</a:t>
            </a:r>
            <a:r>
              <a:rPr lang="en-US" sz="1200" kern="1200" baseline="0" dirty="0" smtClean="0">
                <a:solidFill>
                  <a:schemeClr val="tx1"/>
                </a:solidFill>
                <a:effectLst/>
                <a:latin typeface="+mn-lt"/>
                <a:ea typeface="+mn-ea"/>
                <a:cs typeface="+mn-cs"/>
              </a:rPr>
              <a:t> your presentation at this point, and having trainees review detailed quality control practices appropriate to their activities at a later time.</a:t>
            </a:r>
            <a:endParaRPr lang="en-CA" sz="1200" kern="1200" dirty="0" smtClean="0">
              <a:solidFill>
                <a:schemeClr val="tx1"/>
              </a:solidFill>
              <a:effectLst/>
              <a:latin typeface="+mn-lt"/>
              <a:ea typeface="+mn-ea"/>
              <a:cs typeface="+mn-cs"/>
            </a:endParaRPr>
          </a:p>
          <a:p>
            <a:endParaRPr lang="en-CA"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269008-D3FF-4AF3-843C-7336D8EC5E11}" type="slidenum">
              <a:rPr lang="en-CA" smtClean="0"/>
              <a:t>5</a:t>
            </a:fld>
            <a:endParaRPr lang="en-CA"/>
          </a:p>
        </p:txBody>
      </p:sp>
    </p:spTree>
    <p:extLst>
      <p:ext uri="{BB962C8B-B14F-4D97-AF65-F5344CB8AC3E}">
        <p14:creationId xmlns:p14="http://schemas.microsoft.com/office/powerpoint/2010/main" val="60163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Training is a responsibility at each site. Even if people shadow at another site, that is not where their training really happens.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Over time these trainees will also become mentors and trainers.</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6</a:t>
            </a:fld>
            <a:endParaRPr lang="en-CA"/>
          </a:p>
        </p:txBody>
      </p:sp>
    </p:spTree>
    <p:extLst>
      <p:ext uri="{BB962C8B-B14F-4D97-AF65-F5344CB8AC3E}">
        <p14:creationId xmlns:p14="http://schemas.microsoft.com/office/powerpoint/2010/main" val="231512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Explain when you will begin this process for this/these trainees.</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7</a:t>
            </a:fld>
            <a:endParaRPr lang="en-CA"/>
          </a:p>
        </p:txBody>
      </p:sp>
    </p:spTree>
    <p:extLst>
      <p:ext uri="{BB962C8B-B14F-4D97-AF65-F5344CB8AC3E}">
        <p14:creationId xmlns:p14="http://schemas.microsoft.com/office/powerpoint/2010/main" val="45498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Make clear which individuals at your site, currently do this ordering, and who to talk to if supplies are low.</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8</a:t>
            </a:fld>
            <a:endParaRPr lang="en-CA"/>
          </a:p>
        </p:txBody>
      </p:sp>
    </p:spTree>
    <p:extLst>
      <p:ext uri="{BB962C8B-B14F-4D97-AF65-F5344CB8AC3E}">
        <p14:creationId xmlns:p14="http://schemas.microsoft.com/office/powerpoint/2010/main" val="1179889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Once a new testing counsellor is established and integrated into practice at your site, you may want to orient them to the portal, if they will ever need to cover this responsibility.</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9</a:t>
            </a:fld>
            <a:endParaRPr lang="en-CA"/>
          </a:p>
        </p:txBody>
      </p:sp>
    </p:spTree>
    <p:extLst>
      <p:ext uri="{BB962C8B-B14F-4D97-AF65-F5344CB8AC3E}">
        <p14:creationId xmlns:p14="http://schemas.microsoft.com/office/powerpoint/2010/main" val="2198899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11/26/2019</a:t>
            </a:fld>
            <a:endParaRPr lang="en-US"/>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053507" y="66906"/>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HIV Rapid POC </a:t>
            </a:r>
            <a:r>
              <a:rPr lang="en-US" dirty="0"/>
              <a:t>Training Program</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11/26/2019</a:t>
            </a:fld>
            <a:endParaRPr lang="en-US"/>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www.hivpoct.ca/"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hyperlink" Target="http://www.hivpoct.ca/"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hivpoct.c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hyperlink" Target="https://www.publichealthontario.ca/en/laboratory-services/test-information-index/hiv-diagnostic-serolog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hivpoct.c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After completing this unit you will be able to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788920"/>
            <a:ext cx="10680192" cy="3945522"/>
          </a:xfrm>
        </p:spPr>
        <p:txBody>
          <a:bodyPr>
            <a:normAutofit/>
          </a:bodyPr>
          <a:lstStyle/>
          <a:p>
            <a:pPr marL="342900" lvl="0" indent="-342900">
              <a:spcBef>
                <a:spcPts val="1800"/>
              </a:spcBef>
              <a:buClr>
                <a:srgbClr val="4A66AC"/>
              </a:buClr>
              <a:buFont typeface="Wingdings" panose="05000000000000000000" pitchFamily="2" charset="2"/>
              <a:buChar char="v"/>
            </a:pPr>
            <a:r>
              <a:rPr lang="en-CA" dirty="0"/>
              <a:t>Understand the purpose of Quality Assurance, the role of the Quality Assurance Lead at your site and how you will support these activities </a:t>
            </a:r>
          </a:p>
          <a:p>
            <a:pPr marL="342900" lvl="0" indent="-342900">
              <a:spcBef>
                <a:spcPts val="1800"/>
              </a:spcBef>
              <a:buClr>
                <a:srgbClr val="4A66AC"/>
              </a:buClr>
              <a:buFont typeface="Wingdings" panose="05000000000000000000" pitchFamily="2" charset="2"/>
              <a:buChar char="v"/>
            </a:pPr>
            <a:r>
              <a:rPr lang="en-CA" dirty="0"/>
              <a:t>Understand how test kits are ordered, stored and </a:t>
            </a:r>
            <a:r>
              <a:rPr lang="en-CA" dirty="0" smtClean="0"/>
              <a:t>evaluated; </a:t>
            </a:r>
            <a:r>
              <a:rPr lang="en-US" dirty="0"/>
              <a:t>s</a:t>
            </a:r>
            <a:r>
              <a:rPr lang="en-US" dirty="0" smtClean="0"/>
              <a:t>upport ordering and inventory management</a:t>
            </a:r>
            <a:endParaRPr lang="en-CA" dirty="0"/>
          </a:p>
          <a:p>
            <a:pPr marL="342900" indent="-342900">
              <a:spcBef>
                <a:spcPts val="1800"/>
              </a:spcBef>
              <a:buClr>
                <a:srgbClr val="4A66AC"/>
              </a:buClr>
              <a:buFont typeface="Wingdings" panose="05000000000000000000" pitchFamily="2" charset="2"/>
              <a:buChar char="v"/>
            </a:pPr>
            <a:r>
              <a:rPr lang="en-CA" dirty="0" smtClean="0"/>
              <a:t>Perform positive/negative quality control testing of new kits  </a:t>
            </a:r>
          </a:p>
          <a:p>
            <a:pPr marL="342900" indent="-342900">
              <a:spcBef>
                <a:spcPts val="1800"/>
              </a:spcBef>
              <a:buClr>
                <a:srgbClr val="4A66AC"/>
              </a:buClr>
              <a:buFont typeface="Wingdings" panose="05000000000000000000" pitchFamily="2" charset="2"/>
              <a:buChar char="v"/>
            </a:pPr>
            <a:r>
              <a:rPr lang="en-CA" dirty="0" smtClean="0"/>
              <a:t>Understand </a:t>
            </a:r>
            <a:r>
              <a:rPr lang="en-CA" dirty="0"/>
              <a:t>the ongoing quality </a:t>
            </a:r>
            <a:r>
              <a:rPr lang="en-CA" dirty="0" smtClean="0"/>
              <a:t>assurance </a:t>
            </a:r>
            <a:r>
              <a:rPr lang="en-CA" dirty="0"/>
              <a:t>processes done at each site and the documentation required</a:t>
            </a: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Quality Assurance and Inventory Management</a:t>
            </a:r>
          </a:p>
        </p:txBody>
      </p:sp>
    </p:spTree>
    <p:extLst>
      <p:ext uri="{BB962C8B-B14F-4D97-AF65-F5344CB8AC3E}">
        <p14:creationId xmlns:p14="http://schemas.microsoft.com/office/powerpoint/2010/main" val="3788207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Inventory Management Portal</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61597"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grpSp>
        <p:nvGrpSpPr>
          <p:cNvPr id="15" name="Group 14"/>
          <p:cNvGrpSpPr/>
          <p:nvPr/>
        </p:nvGrpSpPr>
        <p:grpSpPr>
          <a:xfrm>
            <a:off x="332634" y="2292882"/>
            <a:ext cx="10069690" cy="4357512"/>
            <a:chOff x="1603021" y="2178756"/>
            <a:chExt cx="10069690" cy="4357512"/>
          </a:xfrm>
        </p:grpSpPr>
        <p:pic>
          <p:nvPicPr>
            <p:cNvPr id="10" name="Picture 9"/>
            <p:cNvPicPr/>
            <p:nvPr/>
          </p:nvPicPr>
          <p:blipFill rotWithShape="1">
            <a:blip r:embed="rId3" cstate="screen">
              <a:extLst>
                <a:ext uri="{28A0092B-C50C-407E-A947-70E740481C1C}">
                  <a14:useLocalDpi xmlns:a14="http://schemas.microsoft.com/office/drawing/2010/main"/>
                </a:ext>
              </a:extLst>
            </a:blip>
            <a:srcRect b="11060"/>
            <a:stretch/>
          </p:blipFill>
          <p:spPr bwMode="auto">
            <a:xfrm>
              <a:off x="1603021" y="2178756"/>
              <a:ext cx="10069690" cy="4357512"/>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1986846" y="3285066"/>
              <a:ext cx="3386666" cy="338554"/>
            </a:xfrm>
            <a:prstGeom prst="rect">
              <a:avLst/>
            </a:prstGeom>
            <a:solidFill>
              <a:schemeClr val="bg1"/>
            </a:solidFill>
          </p:spPr>
          <p:txBody>
            <a:bodyPr wrap="square" rtlCol="0">
              <a:spAutoFit/>
            </a:bodyPr>
            <a:lstStyle/>
            <a:p>
              <a:pPr>
                <a:spcAft>
                  <a:spcPts val="1200"/>
                </a:spcAft>
              </a:pPr>
              <a:r>
                <a:rPr lang="en-US" sz="1600" dirty="0" smtClean="0"/>
                <a:t>Your Clinic &amp; Address</a:t>
              </a:r>
              <a:endParaRPr lang="en-CA" sz="1600" dirty="0"/>
            </a:p>
          </p:txBody>
        </p:sp>
        <p:sp>
          <p:nvSpPr>
            <p:cNvPr id="14" name="Rectangle 13"/>
            <p:cNvSpPr/>
            <p:nvPr/>
          </p:nvSpPr>
          <p:spPr>
            <a:xfrm>
              <a:off x="6028267" y="2483556"/>
              <a:ext cx="1275644" cy="3612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cxnSp>
        <p:nvCxnSpPr>
          <p:cNvPr id="17" name="Straight Arrow Connector 16"/>
          <p:cNvCxnSpPr>
            <a:stCxn id="21" idx="1"/>
          </p:cNvCxnSpPr>
          <p:nvPr/>
        </p:nvCxnSpPr>
        <p:spPr>
          <a:xfrm flipH="1">
            <a:off x="8487083" y="5724023"/>
            <a:ext cx="2047306" cy="50636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0534389" y="4985359"/>
            <a:ext cx="1582455" cy="1477328"/>
          </a:xfrm>
          <a:prstGeom prst="rect">
            <a:avLst/>
          </a:prstGeom>
          <a:solidFill>
            <a:schemeClr val="bg1"/>
          </a:solidFill>
          <a:ln w="28575">
            <a:solidFill>
              <a:srgbClr val="4A66AC"/>
            </a:solidFill>
          </a:ln>
        </p:spPr>
        <p:txBody>
          <a:bodyPr wrap="square" rtlCol="0">
            <a:spAutoFit/>
          </a:bodyPr>
          <a:lstStyle/>
          <a:p>
            <a:r>
              <a:rPr lang="en-US" b="1" dirty="0" smtClean="0">
                <a:solidFill>
                  <a:srgbClr val="4A66AC"/>
                </a:solidFill>
              </a:rPr>
              <a:t>Kits, Controls, &amp; Certification Panels last ordered Oct 12, 2018</a:t>
            </a:r>
            <a:endParaRPr lang="en-CA" b="1" dirty="0">
              <a:solidFill>
                <a:srgbClr val="4A66AC"/>
              </a:solidFill>
            </a:endParaRPr>
          </a:p>
        </p:txBody>
      </p:sp>
      <p:cxnSp>
        <p:nvCxnSpPr>
          <p:cNvPr id="24" name="Straight Arrow Connector 23"/>
          <p:cNvCxnSpPr>
            <a:stCxn id="26" idx="1"/>
          </p:cNvCxnSpPr>
          <p:nvPr/>
        </p:nvCxnSpPr>
        <p:spPr>
          <a:xfrm flipH="1">
            <a:off x="7590773" y="2836164"/>
            <a:ext cx="2354893" cy="2199299"/>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945666" y="1405003"/>
            <a:ext cx="2171178" cy="2862322"/>
          </a:xfrm>
          <a:prstGeom prst="rect">
            <a:avLst/>
          </a:prstGeom>
          <a:solidFill>
            <a:schemeClr val="bg1"/>
          </a:solidFill>
          <a:ln w="28575">
            <a:solidFill>
              <a:srgbClr val="4A66AC"/>
            </a:solidFill>
          </a:ln>
        </p:spPr>
        <p:txBody>
          <a:bodyPr wrap="square" rtlCol="0">
            <a:spAutoFit/>
          </a:bodyPr>
          <a:lstStyle/>
          <a:p>
            <a:r>
              <a:rPr lang="en-US" b="1" dirty="0" smtClean="0">
                <a:solidFill>
                  <a:srgbClr val="4A66AC"/>
                </a:solidFill>
              </a:rPr>
              <a:t>When 500 new kits were ordered in Oct; 72 of the old lot remained. These are flagged as approaching expiry. Usage of kits will have to be updated before any new kits can be ordered</a:t>
            </a:r>
            <a:endParaRPr lang="en-CA" b="1" dirty="0">
              <a:solidFill>
                <a:srgbClr val="4A66AC"/>
              </a:solidFill>
            </a:endParaRPr>
          </a:p>
        </p:txBody>
      </p:sp>
      <p:sp>
        <p:nvSpPr>
          <p:cNvPr id="31" name="Oval 30"/>
          <p:cNvSpPr/>
          <p:nvPr/>
        </p:nvSpPr>
        <p:spPr>
          <a:xfrm>
            <a:off x="1" y="5148197"/>
            <a:ext cx="4546948" cy="688932"/>
          </a:xfrm>
          <a:custGeom>
            <a:avLst/>
            <a:gdLst>
              <a:gd name="connsiteX0" fmla="*/ 0 w 4546948"/>
              <a:gd name="connsiteY0" fmla="*/ 344466 h 688932"/>
              <a:gd name="connsiteX1" fmla="*/ 2273474 w 4546948"/>
              <a:gd name="connsiteY1" fmla="*/ 0 h 688932"/>
              <a:gd name="connsiteX2" fmla="*/ 4546948 w 4546948"/>
              <a:gd name="connsiteY2" fmla="*/ 344466 h 688932"/>
              <a:gd name="connsiteX3" fmla="*/ 2273474 w 4546948"/>
              <a:gd name="connsiteY3" fmla="*/ 688932 h 688932"/>
              <a:gd name="connsiteX4" fmla="*/ 0 w 4546948"/>
              <a:gd name="connsiteY4" fmla="*/ 344466 h 688932"/>
              <a:gd name="connsiteX0" fmla="*/ 0 w 4546948"/>
              <a:gd name="connsiteY0" fmla="*/ 344466 h 688932"/>
              <a:gd name="connsiteX1" fmla="*/ 2273474 w 4546948"/>
              <a:gd name="connsiteY1" fmla="*/ 0 h 688932"/>
              <a:gd name="connsiteX2" fmla="*/ 4546948 w 4546948"/>
              <a:gd name="connsiteY2" fmla="*/ 344466 h 688932"/>
              <a:gd name="connsiteX3" fmla="*/ 2273474 w 4546948"/>
              <a:gd name="connsiteY3" fmla="*/ 688932 h 688932"/>
              <a:gd name="connsiteX4" fmla="*/ 0 w 4546948"/>
              <a:gd name="connsiteY4" fmla="*/ 344466 h 688932"/>
              <a:gd name="connsiteX0" fmla="*/ 0 w 4546948"/>
              <a:gd name="connsiteY0" fmla="*/ 344466 h 688932"/>
              <a:gd name="connsiteX1" fmla="*/ 2273474 w 4546948"/>
              <a:gd name="connsiteY1" fmla="*/ 0 h 688932"/>
              <a:gd name="connsiteX2" fmla="*/ 4546948 w 4546948"/>
              <a:gd name="connsiteY2" fmla="*/ 344466 h 688932"/>
              <a:gd name="connsiteX3" fmla="*/ 2273474 w 4546948"/>
              <a:gd name="connsiteY3" fmla="*/ 688932 h 688932"/>
              <a:gd name="connsiteX4" fmla="*/ 0 w 4546948"/>
              <a:gd name="connsiteY4" fmla="*/ 344466 h 688932"/>
              <a:gd name="connsiteX0" fmla="*/ 2273474 w 4546948"/>
              <a:gd name="connsiteY0" fmla="*/ 0 h 688932"/>
              <a:gd name="connsiteX1" fmla="*/ 4546948 w 4546948"/>
              <a:gd name="connsiteY1" fmla="*/ 344466 h 688932"/>
              <a:gd name="connsiteX2" fmla="*/ 2273474 w 4546948"/>
              <a:gd name="connsiteY2" fmla="*/ 688932 h 688932"/>
              <a:gd name="connsiteX3" fmla="*/ 0 w 4546948"/>
              <a:gd name="connsiteY3" fmla="*/ 344466 h 688932"/>
              <a:gd name="connsiteX4" fmla="*/ 2364914 w 4546948"/>
              <a:gd name="connsiteY4" fmla="*/ 91440 h 6889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6948" h="688932">
                <a:moveTo>
                  <a:pt x="2273474" y="0"/>
                </a:moveTo>
                <a:cubicBezTo>
                  <a:pt x="3529079" y="0"/>
                  <a:pt x="4546948" y="154223"/>
                  <a:pt x="4546948" y="344466"/>
                </a:cubicBezTo>
                <a:cubicBezTo>
                  <a:pt x="4546948" y="534709"/>
                  <a:pt x="3529079" y="688932"/>
                  <a:pt x="2273474" y="688932"/>
                </a:cubicBezTo>
                <a:cubicBezTo>
                  <a:pt x="1017869" y="688932"/>
                  <a:pt x="0" y="459288"/>
                  <a:pt x="0" y="344466"/>
                </a:cubicBezTo>
                <a:cubicBezTo>
                  <a:pt x="0" y="229644"/>
                  <a:pt x="1017869" y="0"/>
                  <a:pt x="2364914" y="9144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TextBox 31"/>
          <p:cNvSpPr txBox="1"/>
          <p:nvPr/>
        </p:nvSpPr>
        <p:spPr>
          <a:xfrm>
            <a:off x="488515" y="4446740"/>
            <a:ext cx="2229632" cy="646331"/>
          </a:xfrm>
          <a:prstGeom prst="rect">
            <a:avLst/>
          </a:prstGeom>
          <a:solidFill>
            <a:schemeClr val="bg1"/>
          </a:solidFill>
        </p:spPr>
        <p:txBody>
          <a:bodyPr wrap="square" rtlCol="0">
            <a:spAutoFit/>
          </a:bodyPr>
          <a:lstStyle/>
          <a:p>
            <a:r>
              <a:rPr lang="en-US" b="1" dirty="0" smtClean="0">
                <a:solidFill>
                  <a:srgbClr val="4A66AC"/>
                </a:solidFill>
              </a:rPr>
              <a:t>Summary stats about kit use at your clinic</a:t>
            </a:r>
            <a:endParaRPr lang="en-CA" b="1" dirty="0">
              <a:solidFill>
                <a:srgbClr val="4A66AC"/>
              </a:solidFill>
            </a:endParaRPr>
          </a:p>
        </p:txBody>
      </p:sp>
    </p:spTree>
    <p:extLst>
      <p:ext uri="{BB962C8B-B14F-4D97-AF65-F5344CB8AC3E}">
        <p14:creationId xmlns:p14="http://schemas.microsoft.com/office/powerpoint/2010/main" val="2303064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Test Kits – Receiving an Order</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26142"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78008" y="2091094"/>
            <a:ext cx="1891358" cy="1891358"/>
          </a:xfrm>
          <a:prstGeom prst="rect">
            <a:avLst/>
          </a:prstGeom>
        </p:spPr>
      </p:pic>
      <p:sp>
        <p:nvSpPr>
          <p:cNvPr id="8" name="Subtitle 2">
            <a:extLst>
              <a:ext uri="{FF2B5EF4-FFF2-40B4-BE49-F238E27FC236}">
                <a16:creationId xmlns:a16="http://schemas.microsoft.com/office/drawing/2014/main" id="{8365A299-7067-41F3-96D1-6126C68ADEA1}"/>
              </a:ext>
            </a:extLst>
          </p:cNvPr>
          <p:cNvSpPr txBox="1">
            <a:spLocks/>
          </p:cNvSpPr>
          <p:nvPr/>
        </p:nvSpPr>
        <p:spPr>
          <a:xfrm>
            <a:off x="627581" y="2704416"/>
            <a:ext cx="9166124" cy="29263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1800"/>
              </a:spcBef>
              <a:buClr>
                <a:srgbClr val="4A66AC"/>
              </a:buClr>
              <a:buSzPct val="150000"/>
              <a:buFont typeface="Wingdings" panose="05000000000000000000" pitchFamily="2" charset="2"/>
              <a:buChar char="ü"/>
            </a:pPr>
            <a:r>
              <a:rPr lang="en-CA" dirty="0"/>
              <a:t>Make sure that new orders of test kits are stored in the storage area away from any existing kits, until they can be tested with positive/negative quality controls; all existing lot of kits should be used before starting the new ones</a:t>
            </a:r>
            <a:r>
              <a:rPr lang="en-CA" dirty="0" smtClean="0"/>
              <a:t>.</a:t>
            </a:r>
          </a:p>
          <a:p>
            <a:pPr marL="342900" indent="-342900">
              <a:spcBef>
                <a:spcPts val="1800"/>
              </a:spcBef>
              <a:buClr>
                <a:srgbClr val="4A66AC"/>
              </a:buClr>
              <a:buSzPct val="150000"/>
              <a:buFont typeface="Wingdings" panose="05000000000000000000" pitchFamily="2" charset="2"/>
              <a:buChar char="ü"/>
            </a:pPr>
            <a:r>
              <a:rPr lang="en-US" dirty="0" smtClean="0"/>
              <a:t>Check </a:t>
            </a:r>
            <a:r>
              <a:rPr lang="en-US" dirty="0"/>
              <a:t>to make sure the new kits have not been frozen or damaged</a:t>
            </a:r>
            <a:r>
              <a:rPr lang="en-US" dirty="0" smtClean="0"/>
              <a:t>.</a:t>
            </a:r>
          </a:p>
          <a:p>
            <a:pPr marL="342900" lvl="0" indent="-342900">
              <a:spcBef>
                <a:spcPts val="1800"/>
              </a:spcBef>
              <a:buClr>
                <a:srgbClr val="4A66AC"/>
              </a:buClr>
              <a:buSzPct val="150000"/>
              <a:buFont typeface="Wingdings" panose="05000000000000000000" pitchFamily="2" charset="2"/>
              <a:buChar char="ü"/>
            </a:pPr>
            <a:r>
              <a:rPr lang="en-US" dirty="0"/>
              <a:t>If asked to do so by the Quality Assurance Lead, test new kits with the positive/negative quality controls </a:t>
            </a:r>
          </a:p>
          <a:p>
            <a:pPr marL="342900" indent="-342900">
              <a:spcBef>
                <a:spcPts val="1800"/>
              </a:spcBef>
              <a:buClr>
                <a:srgbClr val="4A66AC"/>
              </a:buClr>
              <a:buSzPct val="150000"/>
              <a:buFont typeface="Wingdings" panose="05000000000000000000" pitchFamily="2" charset="2"/>
              <a:buChar char="ü"/>
            </a:pPr>
            <a:endParaRPr lang="en-US" dirty="0"/>
          </a:p>
          <a:p>
            <a:pPr>
              <a:spcBef>
                <a:spcPts val="0"/>
              </a:spcBef>
              <a:buClr>
                <a:srgbClr val="4A66AC"/>
              </a:buClr>
              <a:buSzPct val="150000"/>
            </a:pPr>
            <a:endParaRPr lang="en-US" dirty="0"/>
          </a:p>
          <a:p>
            <a:pPr marL="457200" indent="-457200">
              <a:spcBef>
                <a:spcPts val="0"/>
              </a:spcBef>
              <a:buClr>
                <a:srgbClr val="4A66AC"/>
              </a:buClr>
              <a:buSzPct val="150000"/>
              <a:buFont typeface="Wingdings" panose="05000000000000000000" pitchFamily="2" charset="2"/>
              <a:buChar char="ü"/>
            </a:pPr>
            <a:endParaRPr lang="en-US" sz="2600" dirty="0"/>
          </a:p>
          <a:p>
            <a:pPr>
              <a:spcBef>
                <a:spcPts val="0"/>
              </a:spcBef>
              <a:buClr>
                <a:srgbClr val="4A66AC"/>
              </a:buClr>
              <a:buSzPct val="150000"/>
            </a:pPr>
            <a:endParaRPr lang="en-US" sz="2600" dirty="0"/>
          </a:p>
          <a:p>
            <a:pPr>
              <a:spcBef>
                <a:spcPts val="1800"/>
              </a:spcBef>
              <a:buClr>
                <a:srgbClr val="4A66AC"/>
              </a:buClr>
              <a:buSzPct val="150000"/>
            </a:pPr>
            <a:endParaRPr lang="en-US" dirty="0"/>
          </a:p>
          <a:p>
            <a:pPr>
              <a:spcBef>
                <a:spcPts val="1800"/>
              </a:spcBef>
              <a:buClr>
                <a:srgbClr val="4A66AC"/>
              </a:buClr>
              <a:buSzPct val="150000"/>
            </a:pPr>
            <a:endParaRPr lang="en-US" dirty="0"/>
          </a:p>
          <a:p>
            <a:pPr>
              <a:buClr>
                <a:srgbClr val="4A66AC"/>
              </a:buClr>
            </a:pPr>
            <a:endParaRPr lang="en-CA" dirty="0"/>
          </a:p>
        </p:txBody>
      </p:sp>
      <p:sp>
        <p:nvSpPr>
          <p:cNvPr id="3" name="TextBox 2"/>
          <p:cNvSpPr txBox="1"/>
          <p:nvPr/>
        </p:nvSpPr>
        <p:spPr>
          <a:xfrm>
            <a:off x="10010274" y="3650382"/>
            <a:ext cx="2064620" cy="1754326"/>
          </a:xfrm>
          <a:prstGeom prst="rect">
            <a:avLst/>
          </a:prstGeom>
          <a:noFill/>
        </p:spPr>
        <p:txBody>
          <a:bodyPr wrap="square" rtlCol="0">
            <a:spAutoFit/>
          </a:bodyPr>
          <a:lstStyle/>
          <a:p>
            <a:pPr algn="ctr"/>
            <a:r>
              <a:rPr lang="en-US" b="1" dirty="0" smtClean="0">
                <a:solidFill>
                  <a:srgbClr val="4A66AC"/>
                </a:solidFill>
              </a:rPr>
              <a:t>Ensure that new kits are not left unattended and that you know who to notify about a new shipment.</a:t>
            </a:r>
            <a:endParaRPr lang="en-CA" b="1" dirty="0">
              <a:solidFill>
                <a:srgbClr val="4A66AC"/>
              </a:solidFill>
            </a:endParaRPr>
          </a:p>
        </p:txBody>
      </p:sp>
      <p:sp>
        <p:nvSpPr>
          <p:cNvPr id="9" name="Subtitle 2">
            <a:extLst>
              <a:ext uri="{FF2B5EF4-FFF2-40B4-BE49-F238E27FC236}">
                <a16:creationId xmlns:a16="http://schemas.microsoft.com/office/drawing/2014/main" id="{8365A299-7067-41F3-96D1-6126C68ADEA1}"/>
              </a:ext>
            </a:extLst>
          </p:cNvPr>
          <p:cNvSpPr txBox="1">
            <a:spLocks/>
          </p:cNvSpPr>
          <p:nvPr/>
        </p:nvSpPr>
        <p:spPr>
          <a:xfrm>
            <a:off x="539350" y="5359385"/>
            <a:ext cx="11564418" cy="149861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buClr>
                <a:srgbClr val="4A66AC"/>
              </a:buClr>
              <a:buSzPct val="150000"/>
            </a:pPr>
            <a:endParaRPr lang="en-US" dirty="0"/>
          </a:p>
          <a:p>
            <a:pPr marL="457200" lvl="0" indent="-457200">
              <a:spcBef>
                <a:spcPts val="0"/>
              </a:spcBef>
              <a:buClr>
                <a:srgbClr val="4A66AC"/>
              </a:buClr>
              <a:buSzPct val="150000"/>
              <a:buFont typeface="Wingdings" panose="05000000000000000000" pitchFamily="2" charset="2"/>
              <a:buChar char="ü"/>
            </a:pPr>
            <a:endParaRPr lang="en-US" dirty="0"/>
          </a:p>
          <a:p>
            <a:pPr>
              <a:spcBef>
                <a:spcPts val="0"/>
              </a:spcBef>
              <a:buClr>
                <a:srgbClr val="4A66AC"/>
              </a:buClr>
              <a:buSzPct val="150000"/>
            </a:pPr>
            <a:r>
              <a:rPr lang="en-US" dirty="0" smtClean="0"/>
              <a:t>Your site is </a:t>
            </a:r>
            <a:r>
              <a:rPr lang="en-US" dirty="0"/>
              <a:t>responsible for maintaining an ongoing inventory of </a:t>
            </a:r>
            <a:r>
              <a:rPr lang="en-US" dirty="0" smtClean="0"/>
              <a:t>your </a:t>
            </a:r>
            <a:r>
              <a:rPr lang="en-US" dirty="0"/>
              <a:t>kits </a:t>
            </a:r>
            <a:r>
              <a:rPr lang="en-US" dirty="0" smtClean="0"/>
              <a:t>at </a:t>
            </a:r>
            <a:r>
              <a:rPr lang="en-US" dirty="0" smtClean="0">
                <a:hlinkClick r:id="rId4"/>
              </a:rPr>
              <a:t>www.hivpoct.ca</a:t>
            </a:r>
            <a:r>
              <a:rPr lang="en-US" dirty="0" smtClean="0"/>
              <a:t>. </a:t>
            </a:r>
            <a:endParaRPr lang="en-US" dirty="0"/>
          </a:p>
          <a:p>
            <a:pPr marL="457200" lvl="0" indent="-457200">
              <a:spcBef>
                <a:spcPts val="0"/>
              </a:spcBef>
              <a:buClr>
                <a:srgbClr val="4A66AC"/>
              </a:buClr>
              <a:buSzPct val="150000"/>
              <a:buFont typeface="Wingdings" panose="05000000000000000000" pitchFamily="2" charset="2"/>
              <a:buChar char="ü"/>
            </a:pPr>
            <a:endParaRPr lang="en-US" sz="2600" dirty="0"/>
          </a:p>
          <a:p>
            <a:pPr>
              <a:spcBef>
                <a:spcPts val="0"/>
              </a:spcBef>
              <a:buClr>
                <a:srgbClr val="4A66AC"/>
              </a:buClr>
              <a:buSzPct val="150000"/>
            </a:pPr>
            <a:endParaRPr lang="en-US" sz="2600" dirty="0"/>
          </a:p>
          <a:p>
            <a:pPr marL="457200" indent="-457200">
              <a:spcBef>
                <a:spcPts val="0"/>
              </a:spcBef>
              <a:buClr>
                <a:srgbClr val="4A66AC"/>
              </a:buClr>
              <a:buSzPct val="150000"/>
              <a:buFont typeface="Wingdings" panose="05000000000000000000" pitchFamily="2" charset="2"/>
              <a:buChar char="ü"/>
            </a:pPr>
            <a:endParaRPr lang="en-US" sz="2600" dirty="0"/>
          </a:p>
          <a:p>
            <a:pPr>
              <a:spcBef>
                <a:spcPts val="0"/>
              </a:spcBef>
              <a:buClr>
                <a:srgbClr val="4A66AC"/>
              </a:buClr>
              <a:buSzPct val="150000"/>
            </a:pPr>
            <a:endParaRPr lang="en-US" sz="2600" dirty="0"/>
          </a:p>
          <a:p>
            <a:pPr>
              <a:spcBef>
                <a:spcPts val="1800"/>
              </a:spcBef>
              <a:buClr>
                <a:srgbClr val="4A66AC"/>
              </a:buClr>
              <a:buSzPct val="150000"/>
            </a:pPr>
            <a:endParaRPr lang="en-US" dirty="0"/>
          </a:p>
          <a:p>
            <a:pPr>
              <a:spcBef>
                <a:spcPts val="1800"/>
              </a:spcBef>
              <a:buClr>
                <a:srgbClr val="4A66AC"/>
              </a:buClr>
              <a:buSzPct val="150000"/>
            </a:pPr>
            <a:endParaRPr lang="en-US" dirty="0"/>
          </a:p>
          <a:p>
            <a:pPr>
              <a:buClr>
                <a:srgbClr val="4A66AC"/>
              </a:buClr>
            </a:pPr>
            <a:endParaRPr lang="en-CA" dirty="0"/>
          </a:p>
        </p:txBody>
      </p:sp>
    </p:spTree>
    <p:extLst>
      <p:ext uri="{BB962C8B-B14F-4D97-AF65-F5344CB8AC3E}">
        <p14:creationId xmlns:p14="http://schemas.microsoft.com/office/powerpoint/2010/main" val="3351739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Test Kits – Storage of Kits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55234"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914398" y="2411572"/>
            <a:ext cx="8971880" cy="45470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buSzPct val="150000"/>
            </a:pPr>
            <a:r>
              <a:rPr lang="en-US" sz="2200" dirty="0" smtClean="0"/>
              <a:t>Test kits may be stored in a refrigerator or at room temperature, as long as the </a:t>
            </a:r>
            <a:r>
              <a:rPr lang="en-US" sz="2200" dirty="0"/>
              <a:t>temperature never exceeds 30° </a:t>
            </a:r>
            <a:r>
              <a:rPr lang="en-US" sz="2200" dirty="0" smtClean="0"/>
              <a:t>C. The temperature must be recorded daily and range between 2-30° C. </a:t>
            </a:r>
          </a:p>
          <a:p>
            <a:pPr marL="800100" lvl="1" indent="-342900" algn="l">
              <a:spcBef>
                <a:spcPts val="1800"/>
              </a:spcBef>
              <a:buClr>
                <a:srgbClr val="4A66AC"/>
              </a:buClr>
              <a:buSzPct val="150000"/>
              <a:buBlip>
                <a:blip r:embed="rId3"/>
              </a:buBlip>
            </a:pPr>
            <a:r>
              <a:rPr lang="en-US" sz="2200" dirty="0" smtClean="0"/>
              <a:t>Your temperature gauge should record the high and low temperature each day as well as the current temperature</a:t>
            </a:r>
          </a:p>
          <a:p>
            <a:pPr marL="800100" lvl="1" indent="-342900" algn="l">
              <a:spcBef>
                <a:spcPts val="1800"/>
              </a:spcBef>
              <a:buClr>
                <a:srgbClr val="4A66AC"/>
              </a:buClr>
              <a:buSzPct val="150000"/>
              <a:buBlip>
                <a:blip r:embed="rId3"/>
              </a:buBlip>
            </a:pPr>
            <a:r>
              <a:rPr lang="en-US" sz="2200" dirty="0" smtClean="0"/>
              <a:t>Because low temperature storage is acceptable, kits can be refrigerated to protect them in hot environments. When kits </a:t>
            </a:r>
            <a:r>
              <a:rPr lang="en-US" sz="2200" dirty="0"/>
              <a:t>are being moved to an outreach site, be aware of </a:t>
            </a:r>
            <a:r>
              <a:rPr lang="en-US" sz="2200" dirty="0" smtClean="0"/>
              <a:t>the temperature; </a:t>
            </a:r>
            <a:r>
              <a:rPr lang="en-US" sz="2200" dirty="0"/>
              <a:t>kits should never sit out in the sun, or be left in a car trunk in </a:t>
            </a:r>
            <a:r>
              <a:rPr lang="en-US" sz="2200" dirty="0" smtClean="0"/>
              <a:t>winter.</a:t>
            </a:r>
            <a:endParaRPr lang="en-US" sz="2200" dirty="0"/>
          </a:p>
          <a:p>
            <a:pPr>
              <a:spcBef>
                <a:spcPts val="1800"/>
              </a:spcBef>
              <a:buClr>
                <a:srgbClr val="4A66AC"/>
              </a:buClr>
              <a:buSzPct val="150000"/>
            </a:pPr>
            <a:r>
              <a:rPr lang="en-US" sz="2200" dirty="0" smtClean="0"/>
              <a:t>If a temperature outside 2-30°C is recorded, </a:t>
            </a:r>
            <a:r>
              <a:rPr lang="en-US" sz="2200" b="1" dirty="0" smtClean="0"/>
              <a:t>quality control </a:t>
            </a:r>
            <a:r>
              <a:rPr lang="en-US" sz="2200" dirty="0" smtClean="0"/>
              <a:t>testing of all stored lots must be done, before further client testing can continue.</a:t>
            </a:r>
            <a:endParaRPr lang="en-US" sz="2200" dirty="0"/>
          </a:p>
          <a:p>
            <a:pPr marL="342900" indent="-342900">
              <a:spcBef>
                <a:spcPts val="1800"/>
              </a:spcBef>
              <a:buClr>
                <a:srgbClr val="4A66AC"/>
              </a:buClr>
              <a:buSzPct val="150000"/>
              <a:buFont typeface="Wingdings" panose="05000000000000000000" pitchFamily="2" charset="2"/>
              <a:buChar char="ü"/>
            </a:pPr>
            <a:endParaRPr lang="en-US" dirty="0"/>
          </a:p>
          <a:p>
            <a:pPr>
              <a:buClr>
                <a:srgbClr val="4A66AC"/>
              </a:buClr>
            </a:pPr>
            <a:endParaRPr lang="en-CA" dirty="0"/>
          </a:p>
        </p:txBody>
      </p:sp>
      <p:pic>
        <p:nvPicPr>
          <p:cNvPr id="15" name="Picture 14">
            <a:extLst>
              <a:ext uri="{FF2B5EF4-FFF2-40B4-BE49-F238E27FC236}">
                <a16:creationId xmlns:a16="http://schemas.microsoft.com/office/drawing/2014/main" id="{B9EB8A1D-CAAF-4BF0-8C9F-83DCAF27F11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674087" y="1736853"/>
            <a:ext cx="2402977" cy="2402977"/>
          </a:xfrm>
          <a:prstGeom prst="rect">
            <a:avLst/>
          </a:prstGeom>
        </p:spPr>
      </p:pic>
      <p:sp>
        <p:nvSpPr>
          <p:cNvPr id="16" name="TextBox 15">
            <a:extLst>
              <a:ext uri="{FF2B5EF4-FFF2-40B4-BE49-F238E27FC236}">
                <a16:creationId xmlns:a16="http://schemas.microsoft.com/office/drawing/2014/main" id="{6559A24D-B4D6-47BC-A385-3F8557DAF586}"/>
              </a:ext>
            </a:extLst>
          </p:cNvPr>
          <p:cNvSpPr txBox="1"/>
          <p:nvPr/>
        </p:nvSpPr>
        <p:spPr>
          <a:xfrm>
            <a:off x="9872870" y="4120000"/>
            <a:ext cx="1925898" cy="1323439"/>
          </a:xfrm>
          <a:prstGeom prst="rect">
            <a:avLst/>
          </a:prstGeom>
          <a:noFill/>
        </p:spPr>
        <p:txBody>
          <a:bodyPr wrap="square" rtlCol="0">
            <a:spAutoFit/>
          </a:bodyPr>
          <a:lstStyle/>
          <a:p>
            <a:pPr algn="ctr"/>
            <a:r>
              <a:rPr lang="en-US" sz="2000" b="1" dirty="0">
                <a:solidFill>
                  <a:srgbClr val="4A66AC"/>
                </a:solidFill>
              </a:rPr>
              <a:t>T</a:t>
            </a:r>
            <a:r>
              <a:rPr lang="en-US" sz="2000" b="1" dirty="0" smtClean="0">
                <a:solidFill>
                  <a:srgbClr val="4A66AC"/>
                </a:solidFill>
              </a:rPr>
              <a:t>he </a:t>
            </a:r>
            <a:r>
              <a:rPr lang="en-US" sz="2000" b="1" dirty="0">
                <a:solidFill>
                  <a:srgbClr val="4A66AC"/>
                </a:solidFill>
              </a:rPr>
              <a:t>store room </a:t>
            </a:r>
            <a:r>
              <a:rPr lang="en-US" sz="2000" b="1" dirty="0" smtClean="0">
                <a:solidFill>
                  <a:srgbClr val="4A66AC"/>
                </a:solidFill>
              </a:rPr>
              <a:t>temperature must be checked </a:t>
            </a:r>
            <a:r>
              <a:rPr lang="en-US" sz="2000" b="1" dirty="0">
                <a:solidFill>
                  <a:srgbClr val="4A66AC"/>
                </a:solidFill>
              </a:rPr>
              <a:t>daily</a:t>
            </a:r>
            <a:endParaRPr lang="en-CA" sz="2000" b="1" dirty="0">
              <a:solidFill>
                <a:srgbClr val="4A66AC"/>
              </a:solidFill>
            </a:endParaRPr>
          </a:p>
        </p:txBody>
      </p:sp>
    </p:spTree>
    <p:extLst>
      <p:ext uri="{BB962C8B-B14F-4D97-AF65-F5344CB8AC3E}">
        <p14:creationId xmlns:p14="http://schemas.microsoft.com/office/powerpoint/2010/main" val="1982523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8" y="1221856"/>
            <a:ext cx="11381875" cy="1029994"/>
          </a:xfrm>
        </p:spPr>
        <p:txBody>
          <a:bodyPr>
            <a:noAutofit/>
          </a:bodyPr>
          <a:lstStyle/>
          <a:p>
            <a:pPr>
              <a:spcAft>
                <a:spcPts val="1800"/>
              </a:spcAft>
              <a:buClr>
                <a:srgbClr val="4A66AC"/>
              </a:buClr>
            </a:pPr>
            <a:r>
              <a:rPr lang="en-CA" sz="4000" dirty="0"/>
              <a:t>Evaluating Kits with Positive/Negative </a:t>
            </a:r>
            <a:r>
              <a:rPr lang="en-CA" sz="4000" dirty="0" smtClean="0"/>
              <a:t>Quality Controls</a:t>
            </a:r>
            <a:endParaRPr lang="en-CA" sz="4000"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8751" y="5995445"/>
            <a:ext cx="9921107" cy="1109833"/>
          </a:xfrm>
        </p:spPr>
        <p:txBody>
          <a:bodyPr>
            <a:normAutofit/>
          </a:bodyPr>
          <a:lstStyle/>
          <a:p>
            <a:pPr algn="ctr">
              <a:lnSpc>
                <a:spcPct val="100000"/>
              </a:lnSpc>
              <a:spcBef>
                <a:spcPts val="0"/>
              </a:spcBef>
              <a:buClr>
                <a:srgbClr val="4A66AC"/>
              </a:buClr>
              <a:buSzPct val="125000"/>
            </a:pPr>
            <a:r>
              <a:rPr lang="en-US" sz="2000" dirty="0">
                <a:solidFill>
                  <a:srgbClr val="4A66AC"/>
                </a:solidFill>
              </a:rPr>
              <a:t>Controls </a:t>
            </a:r>
            <a:r>
              <a:rPr lang="en-US" sz="2000" dirty="0" smtClean="0">
                <a:solidFill>
                  <a:srgbClr val="4A66AC"/>
                </a:solidFill>
              </a:rPr>
              <a:t>may </a:t>
            </a:r>
            <a:r>
              <a:rPr lang="en-US" sz="2000" dirty="0">
                <a:solidFill>
                  <a:srgbClr val="4A66AC"/>
                </a:solidFill>
              </a:rPr>
              <a:t>be kept frozen </a:t>
            </a:r>
            <a:r>
              <a:rPr lang="en-US" sz="2000" dirty="0" smtClean="0">
                <a:solidFill>
                  <a:srgbClr val="4A66AC"/>
                </a:solidFill>
              </a:rPr>
              <a:t>or refrigerated </a:t>
            </a:r>
            <a:r>
              <a:rPr lang="en-US" sz="2000" dirty="0">
                <a:solidFill>
                  <a:srgbClr val="4A66AC"/>
                </a:solidFill>
              </a:rPr>
              <a:t>for </a:t>
            </a:r>
            <a:r>
              <a:rPr lang="en-US" sz="2000" dirty="0" smtClean="0">
                <a:solidFill>
                  <a:srgbClr val="4A66AC"/>
                </a:solidFill>
              </a:rPr>
              <a:t>up to a year. Which ever way they are stored, </a:t>
            </a:r>
            <a:r>
              <a:rPr lang="en-US" sz="2000" b="1" dirty="0" smtClean="0">
                <a:solidFill>
                  <a:srgbClr val="4A66AC"/>
                </a:solidFill>
              </a:rPr>
              <a:t>use the expiry date as written</a:t>
            </a:r>
            <a:r>
              <a:rPr lang="en-US" sz="2000" dirty="0" smtClean="0">
                <a:solidFill>
                  <a:srgbClr val="4A66AC"/>
                </a:solidFill>
              </a:rPr>
              <a:t>!</a:t>
            </a:r>
            <a:endParaRPr lang="en-US" sz="2000" dirty="0">
              <a:solidFill>
                <a:srgbClr val="4A66AC"/>
              </a:solidFill>
            </a:endParaRPr>
          </a:p>
          <a:p>
            <a:pPr>
              <a:spcBef>
                <a:spcPts val="0"/>
              </a:spcBef>
              <a:buClr>
                <a:srgbClr val="4A66AC"/>
              </a:buClr>
              <a:buSzPct val="125000"/>
            </a:pPr>
            <a:endParaRPr lang="en-CA" sz="2200" dirty="0"/>
          </a:p>
          <a:p>
            <a:pPr>
              <a:spcBef>
                <a:spcPts val="0"/>
              </a:spcBef>
              <a:buClr>
                <a:srgbClr val="4A66AC"/>
              </a:buClr>
            </a:pPr>
            <a:endParaRPr lang="en-CA" sz="22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541295"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5" y="2348095"/>
            <a:ext cx="10550631" cy="13696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buSzPct val="150000"/>
            </a:pPr>
            <a:r>
              <a:rPr lang="en-US" sz="2200" dirty="0"/>
              <a:t>Your site should have two vials of </a:t>
            </a:r>
            <a:r>
              <a:rPr lang="en-US" sz="2200" dirty="0" smtClean="0"/>
              <a:t>quality control </a:t>
            </a:r>
            <a:r>
              <a:rPr lang="en-US" sz="2200" dirty="0"/>
              <a:t>material: one </a:t>
            </a:r>
            <a:r>
              <a:rPr lang="en-US" sz="2200" dirty="0" smtClean="0"/>
              <a:t>HIV-positive </a:t>
            </a:r>
            <a:r>
              <a:rPr lang="en-US" sz="2200" dirty="0"/>
              <a:t>and one negative. The positive control is only weakly </a:t>
            </a:r>
            <a:r>
              <a:rPr lang="en-US" sz="2200" dirty="0" smtClean="0"/>
              <a:t>positive. </a:t>
            </a:r>
            <a:r>
              <a:rPr lang="en-US" sz="2200" dirty="0"/>
              <a:t>A</a:t>
            </a:r>
            <a:r>
              <a:rPr lang="en-US" sz="2200" dirty="0" smtClean="0"/>
              <a:t> </a:t>
            </a:r>
            <a:r>
              <a:rPr lang="en-US" sz="2200" dirty="0"/>
              <a:t>reactive test demonstrates that the kits at your site are working in an optimal way</a:t>
            </a:r>
            <a:r>
              <a:rPr lang="en-US" sz="2200" dirty="0" smtClean="0"/>
              <a:t>. Controls are ordered at </a:t>
            </a:r>
            <a:r>
              <a:rPr lang="en-US" sz="2200" dirty="0" smtClean="0">
                <a:hlinkClick r:id="rId3"/>
              </a:rPr>
              <a:t>www.hivpoct.ca</a:t>
            </a:r>
            <a:r>
              <a:rPr lang="en-US" sz="2200" dirty="0" smtClean="0"/>
              <a:t>. </a:t>
            </a:r>
            <a:endParaRPr lang="en-US" sz="2200" dirty="0"/>
          </a:p>
        </p:txBody>
      </p:sp>
      <p:pic>
        <p:nvPicPr>
          <p:cNvPr id="2050" name="BFC685A0-C70E-497A-8D27-0EC7909A0675" descr="image3.jpeg"/>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8404463" y="3480429"/>
            <a:ext cx="3509205" cy="241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8365A299-7067-41F3-96D1-6126C68ADEA1}"/>
              </a:ext>
            </a:extLst>
          </p:cNvPr>
          <p:cNvSpPr txBox="1">
            <a:spLocks/>
          </p:cNvSpPr>
          <p:nvPr/>
        </p:nvSpPr>
        <p:spPr>
          <a:xfrm>
            <a:off x="1031768" y="3413131"/>
            <a:ext cx="7209864" cy="2499154"/>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200"/>
              </a:spcBef>
              <a:buClr>
                <a:srgbClr val="4A66AC"/>
              </a:buClr>
              <a:buSzPct val="150000"/>
            </a:pPr>
            <a:r>
              <a:rPr lang="en-US" sz="2200" dirty="0" smtClean="0"/>
              <a:t>Control </a:t>
            </a:r>
            <a:r>
              <a:rPr lang="en-US" sz="2200" dirty="0"/>
              <a:t>testing should be done:</a:t>
            </a:r>
          </a:p>
          <a:p>
            <a:pPr marL="342900" indent="-342900">
              <a:spcBef>
                <a:spcPts val="1200"/>
              </a:spcBef>
              <a:buClr>
                <a:srgbClr val="4A66AC"/>
              </a:buClr>
              <a:buSzPct val="125000"/>
              <a:buFont typeface="Wingdings" panose="05000000000000000000" pitchFamily="2" charset="2"/>
              <a:buChar char="v"/>
            </a:pPr>
            <a:r>
              <a:rPr lang="en-US" sz="2200" dirty="0"/>
              <a:t>When the kits are first received before any kits are used (</a:t>
            </a:r>
            <a:r>
              <a:rPr lang="en-US" sz="2200" dirty="0" smtClean="0"/>
              <a:t>this  is </a:t>
            </a:r>
            <a:r>
              <a:rPr lang="en-US" sz="2200" dirty="0"/>
              <a:t>sometimes referred to as validating the kits</a:t>
            </a:r>
            <a:r>
              <a:rPr lang="en-US" sz="2200" dirty="0" smtClean="0"/>
              <a:t>)</a:t>
            </a:r>
          </a:p>
          <a:p>
            <a:pPr marL="342900" indent="-342900">
              <a:spcBef>
                <a:spcPts val="1200"/>
              </a:spcBef>
              <a:buClr>
                <a:srgbClr val="4A66AC"/>
              </a:buClr>
              <a:buSzPct val="125000"/>
              <a:buFont typeface="Wingdings" panose="05000000000000000000" pitchFamily="2" charset="2"/>
              <a:buChar char="v"/>
            </a:pPr>
            <a:r>
              <a:rPr lang="en-US" sz="2200" dirty="0" smtClean="0"/>
              <a:t>If a temperature reading is recorded outside the </a:t>
            </a:r>
            <a:r>
              <a:rPr lang="en-US" sz="2200" dirty="0"/>
              <a:t> 2-30°C </a:t>
            </a:r>
            <a:r>
              <a:rPr lang="en-US" sz="2200" dirty="0" smtClean="0"/>
              <a:t>range</a:t>
            </a:r>
            <a:endParaRPr lang="en-US" sz="2200" dirty="0"/>
          </a:p>
          <a:p>
            <a:pPr marL="342900" indent="-342900">
              <a:spcBef>
                <a:spcPts val="400"/>
              </a:spcBef>
              <a:buClr>
                <a:srgbClr val="4A66AC"/>
              </a:buClr>
              <a:buSzPct val="125000"/>
              <a:buFont typeface="Wingdings" panose="05000000000000000000" pitchFamily="2" charset="2"/>
              <a:buChar char="v"/>
            </a:pPr>
            <a:r>
              <a:rPr lang="en-US" sz="2200" dirty="0"/>
              <a:t>Monthly on existing kits or every 125 </a:t>
            </a:r>
            <a:r>
              <a:rPr lang="en-US" sz="2200" dirty="0" smtClean="0"/>
              <a:t>tests completed</a:t>
            </a:r>
            <a:r>
              <a:rPr lang="en-US" sz="2200" b="1" dirty="0">
                <a:solidFill>
                  <a:srgbClr val="4A66AC"/>
                </a:solidFill>
              </a:rPr>
              <a:t> </a:t>
            </a:r>
            <a:r>
              <a:rPr lang="en-US" sz="2200" dirty="0" smtClean="0"/>
              <a:t>(not more than once a week for high-volume sites)</a:t>
            </a:r>
            <a:endParaRPr lang="en-US" sz="2200" dirty="0"/>
          </a:p>
        </p:txBody>
      </p:sp>
    </p:spTree>
    <p:extLst>
      <p:ext uri="{BB962C8B-B14F-4D97-AF65-F5344CB8AC3E}">
        <p14:creationId xmlns:p14="http://schemas.microsoft.com/office/powerpoint/2010/main" val="413346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2100143" cy="1029994"/>
          </a:xfrm>
        </p:spPr>
        <p:txBody>
          <a:bodyPr>
            <a:normAutofit/>
          </a:bodyPr>
          <a:lstStyle/>
          <a:p>
            <a:pPr>
              <a:spcAft>
                <a:spcPts val="1800"/>
              </a:spcAft>
              <a:buClr>
                <a:srgbClr val="4A66AC"/>
              </a:buClr>
            </a:pPr>
            <a:r>
              <a:rPr lang="en-CA" sz="4000" dirty="0"/>
              <a:t>Evaluating Kits with Positive/Negative </a:t>
            </a:r>
            <a:r>
              <a:rPr lang="en-CA" sz="4000" dirty="0" smtClean="0"/>
              <a:t>Quality Controls</a:t>
            </a:r>
            <a:endParaRPr lang="en-CA" sz="4000"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11714" y="2486937"/>
            <a:ext cx="7437341" cy="3795875"/>
          </a:xfrm>
        </p:spPr>
        <p:txBody>
          <a:bodyPr>
            <a:normAutofit/>
          </a:bodyPr>
          <a:lstStyle/>
          <a:p>
            <a:pPr marL="457200" indent="-457200">
              <a:buClr>
                <a:srgbClr val="4A66AC"/>
              </a:buClr>
              <a:buSzPct val="125000"/>
              <a:buFont typeface="+mj-lt"/>
              <a:buAutoNum type="arabicPeriod"/>
            </a:pPr>
            <a:r>
              <a:rPr lang="en-CA" dirty="0"/>
              <a:t>Take two test kits from the lot you are testing, unwrap the </a:t>
            </a:r>
            <a:r>
              <a:rPr lang="en-CA" b="1" dirty="0"/>
              <a:t>first kit </a:t>
            </a:r>
            <a:r>
              <a:rPr lang="en-CA" dirty="0"/>
              <a:t>and open vial one as normal</a:t>
            </a:r>
          </a:p>
          <a:p>
            <a:pPr marL="457200" indent="-457200">
              <a:buClr>
                <a:srgbClr val="4A66AC"/>
              </a:buClr>
              <a:buSzPct val="125000"/>
              <a:buFont typeface="+mj-lt"/>
              <a:buAutoNum type="arabicPeriod"/>
            </a:pPr>
            <a:r>
              <a:rPr lang="en-CA" dirty="0"/>
              <a:t>Use a bulb pipette to withdraw 50 µl of control from the negative </a:t>
            </a:r>
            <a:r>
              <a:rPr lang="en-CA" dirty="0" smtClean="0"/>
              <a:t>control (up to the pipette’s black line), </a:t>
            </a:r>
            <a:r>
              <a:rPr lang="en-CA" dirty="0"/>
              <a:t>and add it to vial one; complete testing as normal</a:t>
            </a:r>
          </a:p>
          <a:p>
            <a:pPr marL="457200" indent="-457200">
              <a:buClr>
                <a:srgbClr val="4A66AC"/>
              </a:buClr>
              <a:buSzPct val="125000"/>
              <a:buFont typeface="+mj-lt"/>
              <a:buAutoNum type="arabicPeriod"/>
            </a:pPr>
            <a:r>
              <a:rPr lang="en-CA" dirty="0"/>
              <a:t>To test the </a:t>
            </a:r>
            <a:r>
              <a:rPr lang="en-CA" b="1" dirty="0"/>
              <a:t>second kit</a:t>
            </a:r>
            <a:r>
              <a:rPr lang="en-CA" dirty="0"/>
              <a:t>, use a </a:t>
            </a:r>
            <a:r>
              <a:rPr lang="en-CA" u="sng" dirty="0"/>
              <a:t>different</a:t>
            </a:r>
            <a:r>
              <a:rPr lang="en-CA" dirty="0"/>
              <a:t> bulb pipette to withdraw 50 µl of control from the positive control, and add it to vial one; test as normal</a:t>
            </a:r>
          </a:p>
          <a:p>
            <a:pPr marL="457200" indent="-457200">
              <a:buClr>
                <a:srgbClr val="4A66AC"/>
              </a:buClr>
              <a:buSzPct val="125000"/>
              <a:buFont typeface="+mj-lt"/>
              <a:buAutoNum type="arabicPeriod"/>
            </a:pPr>
            <a:r>
              <a:rPr lang="en-US" dirty="0" smtClean="0"/>
              <a:t>It is recommended that the results be recorded on </a:t>
            </a:r>
            <a:r>
              <a:rPr lang="en-US" dirty="0"/>
              <a:t>both the Daily Log and the Quality Control Log </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55234"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pic>
        <p:nvPicPr>
          <p:cNvPr id="4" name="Picture 3">
            <a:extLst>
              <a:ext uri="{FF2B5EF4-FFF2-40B4-BE49-F238E27FC236}">
                <a16:creationId xmlns:a16="http://schemas.microsoft.com/office/drawing/2014/main" id="{E512ABB6-9755-4804-8D41-22783B4B334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4688" t="-408"/>
          <a:stretch/>
        </p:blipFill>
        <p:spPr>
          <a:xfrm>
            <a:off x="9000308" y="2236404"/>
            <a:ext cx="2327493" cy="3835095"/>
          </a:xfrm>
          <a:prstGeom prst="rect">
            <a:avLst/>
          </a:prstGeom>
        </p:spPr>
      </p:pic>
      <p:sp>
        <p:nvSpPr>
          <p:cNvPr id="5" name="Rectangle 4"/>
          <p:cNvSpPr/>
          <p:nvPr/>
        </p:nvSpPr>
        <p:spPr>
          <a:xfrm>
            <a:off x="9113264" y="4310742"/>
            <a:ext cx="587828" cy="548640"/>
          </a:xfrm>
          <a:prstGeom prst="rect">
            <a:avLst/>
          </a:prstGeom>
          <a:solidFill>
            <a:srgbClr val="9C9E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9575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96111" y="1033272"/>
            <a:ext cx="11295889" cy="1307592"/>
          </a:xfrm>
        </p:spPr>
        <p:txBody>
          <a:bodyPr>
            <a:normAutofit/>
          </a:bodyPr>
          <a:lstStyle/>
          <a:p>
            <a:pPr>
              <a:spcAft>
                <a:spcPts val="1800"/>
              </a:spcAft>
              <a:buClr>
                <a:srgbClr val="4A66AC"/>
              </a:buClr>
            </a:pPr>
            <a:r>
              <a:rPr lang="en-CA" sz="4000" dirty="0"/>
              <a:t>What if </a:t>
            </a:r>
            <a:r>
              <a:rPr lang="en-CA" sz="4000" dirty="0" smtClean="0"/>
              <a:t>Positive/Negative </a:t>
            </a:r>
            <a:r>
              <a:rPr lang="en-US" sz="4000" dirty="0" smtClean="0"/>
              <a:t>Quality </a:t>
            </a:r>
            <a:r>
              <a:rPr lang="en-US" sz="4000" dirty="0"/>
              <a:t>Control Testing fails?</a:t>
            </a:r>
            <a:endParaRPr lang="en-CA" sz="4000"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3969" y="2322576"/>
            <a:ext cx="10018357" cy="3657600"/>
          </a:xfrm>
        </p:spPr>
        <p:txBody>
          <a:bodyPr>
            <a:noAutofit/>
          </a:bodyPr>
          <a:lstStyle/>
          <a:p>
            <a:pPr lvl="0">
              <a:buClr>
                <a:srgbClr val="4A66AC"/>
              </a:buClr>
              <a:buSzPct val="100000"/>
            </a:pPr>
            <a:r>
              <a:rPr lang="en-US" sz="2000" b="1" dirty="0">
                <a:solidFill>
                  <a:srgbClr val="4A66AC"/>
                </a:solidFill>
              </a:rPr>
              <a:t>Immediately</a:t>
            </a:r>
          </a:p>
          <a:p>
            <a:pPr marL="457200" lvl="0" indent="-457200">
              <a:spcBef>
                <a:spcPts val="0"/>
              </a:spcBef>
              <a:spcAft>
                <a:spcPts val="300"/>
              </a:spcAft>
              <a:buClr>
                <a:srgbClr val="4A66AC"/>
              </a:buClr>
              <a:buSzPct val="100000"/>
              <a:buFont typeface="+mj-lt"/>
              <a:buAutoNum type="arabicPeriod"/>
            </a:pPr>
            <a:r>
              <a:rPr lang="en-US" sz="2000" dirty="0"/>
              <a:t>If the positive is not positive, or the negative is not negative, don’t discard the </a:t>
            </a:r>
            <a:r>
              <a:rPr lang="en-US" sz="2000" dirty="0" smtClean="0"/>
              <a:t>test </a:t>
            </a:r>
            <a:r>
              <a:rPr lang="en-US" sz="2000" dirty="0"/>
              <a:t>material (membrane, etc.) </a:t>
            </a:r>
            <a:r>
              <a:rPr lang="en-US" sz="2000" dirty="0" smtClean="0"/>
              <a:t>Take a picture. Both </a:t>
            </a:r>
            <a:r>
              <a:rPr lang="en-US" sz="2000" dirty="0"/>
              <a:t>may be used </a:t>
            </a:r>
            <a:r>
              <a:rPr lang="en-US" sz="2000" dirty="0" smtClean="0"/>
              <a:t>to investigate.</a:t>
            </a:r>
            <a:endParaRPr lang="en-US" sz="2000" dirty="0"/>
          </a:p>
          <a:p>
            <a:pPr marL="457200" lvl="0" indent="-457200">
              <a:spcAft>
                <a:spcPts val="300"/>
              </a:spcAft>
              <a:buClr>
                <a:srgbClr val="4A66AC"/>
              </a:buClr>
              <a:buSzPct val="100000"/>
              <a:buFont typeface="+mj-lt"/>
              <a:buAutoNum type="arabicPeriod"/>
            </a:pPr>
            <a:r>
              <a:rPr lang="en-US" sz="2000" dirty="0"/>
              <a:t>Alert the </a:t>
            </a:r>
            <a:r>
              <a:rPr lang="en-US" sz="2000" b="1" dirty="0"/>
              <a:t>Quality Assurance Lead </a:t>
            </a:r>
            <a:r>
              <a:rPr lang="en-US" sz="2000" dirty="0"/>
              <a:t>and/or</a:t>
            </a:r>
            <a:r>
              <a:rPr lang="en-US" sz="2000" b="1" dirty="0"/>
              <a:t> </a:t>
            </a:r>
            <a:r>
              <a:rPr lang="en-US" sz="2000" b="1" dirty="0" smtClean="0"/>
              <a:t>Supervisor </a:t>
            </a:r>
            <a:r>
              <a:rPr lang="en-US" sz="2000" dirty="0" smtClean="0"/>
              <a:t>(not required at all sites).</a:t>
            </a:r>
            <a:endParaRPr lang="en-US" sz="2000" dirty="0"/>
          </a:p>
          <a:p>
            <a:pPr marL="457200" lvl="0" indent="-457200">
              <a:spcAft>
                <a:spcPts val="300"/>
              </a:spcAft>
              <a:buClr>
                <a:srgbClr val="4A66AC"/>
              </a:buClr>
              <a:buSzPct val="100000"/>
              <a:buFont typeface="+mj-lt"/>
              <a:buAutoNum type="arabicPeriod"/>
            </a:pPr>
            <a:r>
              <a:rPr lang="en-US" sz="2000" dirty="0"/>
              <a:t>Record what happened in the </a:t>
            </a:r>
            <a:r>
              <a:rPr lang="en-US" sz="2000" b="1" dirty="0"/>
              <a:t>incident log </a:t>
            </a:r>
            <a:r>
              <a:rPr lang="en-US" sz="2000" dirty="0"/>
              <a:t>including the expected result, the result obtained and subsequent efforts to resolve the cause of this incident.</a:t>
            </a:r>
          </a:p>
          <a:p>
            <a:pPr lvl="0">
              <a:buClr>
                <a:srgbClr val="4A66AC"/>
              </a:buClr>
              <a:buSzPct val="100000"/>
            </a:pPr>
            <a:r>
              <a:rPr lang="en-US" sz="2000" b="1" dirty="0">
                <a:solidFill>
                  <a:srgbClr val="4A66AC"/>
                </a:solidFill>
              </a:rPr>
              <a:t>Second Test</a:t>
            </a:r>
          </a:p>
          <a:p>
            <a:pPr marL="457200" lvl="0" indent="-457200">
              <a:spcBef>
                <a:spcPts val="0"/>
              </a:spcBef>
              <a:spcAft>
                <a:spcPts val="300"/>
              </a:spcAft>
              <a:buClr>
                <a:srgbClr val="4A66AC"/>
              </a:buClr>
              <a:buSzPct val="100000"/>
              <a:buFont typeface="+mj-lt"/>
              <a:buAutoNum type="arabicPeriod"/>
            </a:pPr>
            <a:r>
              <a:rPr lang="en-US" sz="2000" dirty="0"/>
              <a:t>Repeat the </a:t>
            </a:r>
            <a:r>
              <a:rPr lang="en-US" sz="2000" dirty="0" smtClean="0"/>
              <a:t>testing </a:t>
            </a:r>
            <a:r>
              <a:rPr lang="en-US" sz="2000" dirty="0"/>
              <a:t>a second time </a:t>
            </a:r>
            <a:r>
              <a:rPr lang="en-US" sz="2000" b="1" dirty="0"/>
              <a:t>using the same lot of test kits and the same controls</a:t>
            </a:r>
            <a:r>
              <a:rPr lang="en-US" sz="2000" dirty="0"/>
              <a:t>. Tests of each control should be done one at a time, not simultaneously.</a:t>
            </a:r>
          </a:p>
          <a:p>
            <a:pPr marL="457200" lvl="0" indent="-457200">
              <a:spcAft>
                <a:spcPts val="300"/>
              </a:spcAft>
              <a:buClr>
                <a:srgbClr val="4A66AC"/>
              </a:buClr>
              <a:buSzPct val="100000"/>
              <a:buFont typeface="+mj-lt"/>
              <a:buAutoNum type="arabicPeriod"/>
            </a:pPr>
            <a:r>
              <a:rPr lang="en-US" sz="2000" dirty="0"/>
              <a:t>If the results are acceptable (as expected), record them in the quality control log and incident log. Testing at your site can continue as usual.</a:t>
            </a:r>
          </a:p>
          <a:p>
            <a:pPr marL="457200" lvl="0" indent="-457200">
              <a:spcAft>
                <a:spcPts val="300"/>
              </a:spcAft>
              <a:buClr>
                <a:srgbClr val="4A66AC"/>
              </a:buClr>
              <a:buSzPct val="100000"/>
              <a:buFont typeface="+mj-lt"/>
              <a:buAutoNum type="arabicPeriod"/>
            </a:pPr>
            <a:r>
              <a:rPr lang="en-US" sz="2000" dirty="0"/>
              <a:t>Try to identify why the first test came out wrong (i.e. mix up of </a:t>
            </a:r>
            <a:r>
              <a:rPr lang="en-US" sz="2000" dirty="0" smtClean="0"/>
              <a:t>materials or a </a:t>
            </a:r>
            <a:r>
              <a:rPr lang="en-US" sz="2000" dirty="0"/>
              <a:t>missed </a:t>
            </a:r>
            <a:r>
              <a:rPr lang="en-US" sz="2000" dirty="0" smtClean="0"/>
              <a:t>step</a:t>
            </a:r>
            <a:r>
              <a:rPr lang="en-US" sz="2000" dirty="0"/>
              <a:t>) Record in the incident log.</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01446"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527631" y="2722024"/>
            <a:ext cx="1664369" cy="1664369"/>
          </a:xfrm>
          <a:prstGeom prst="rect">
            <a:avLst/>
          </a:prstGeom>
        </p:spPr>
      </p:pic>
      <p:sp>
        <p:nvSpPr>
          <p:cNvPr id="5" name="TextBox 4"/>
          <p:cNvSpPr txBox="1"/>
          <p:nvPr/>
        </p:nvSpPr>
        <p:spPr>
          <a:xfrm>
            <a:off x="10647946" y="4224528"/>
            <a:ext cx="1385557" cy="2031325"/>
          </a:xfrm>
          <a:prstGeom prst="rect">
            <a:avLst/>
          </a:prstGeom>
          <a:noFill/>
        </p:spPr>
        <p:txBody>
          <a:bodyPr wrap="square" rtlCol="0">
            <a:spAutoFit/>
          </a:bodyPr>
          <a:lstStyle/>
          <a:p>
            <a:pPr algn="ctr"/>
            <a:r>
              <a:rPr lang="en-US" b="1" dirty="0">
                <a:solidFill>
                  <a:srgbClr val="4A66AC"/>
                </a:solidFill>
              </a:rPr>
              <a:t>The failure of two sequential QC tests is cause for serious concern.</a:t>
            </a:r>
            <a:endParaRPr lang="en-CA" b="1" dirty="0">
              <a:solidFill>
                <a:srgbClr val="4A66AC"/>
              </a:solidFill>
            </a:endParaRPr>
          </a:p>
        </p:txBody>
      </p:sp>
    </p:spTree>
    <p:extLst>
      <p:ext uri="{BB962C8B-B14F-4D97-AF65-F5344CB8AC3E}">
        <p14:creationId xmlns:p14="http://schemas.microsoft.com/office/powerpoint/2010/main" val="2917164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96111" y="1033272"/>
            <a:ext cx="10494499" cy="1307592"/>
          </a:xfrm>
        </p:spPr>
        <p:txBody>
          <a:bodyPr>
            <a:normAutofit/>
          </a:bodyPr>
          <a:lstStyle/>
          <a:p>
            <a:pPr>
              <a:spcAft>
                <a:spcPts val="1800"/>
              </a:spcAft>
              <a:buClr>
                <a:srgbClr val="4A66AC"/>
              </a:buClr>
            </a:pPr>
            <a:r>
              <a:rPr lang="en-US" dirty="0"/>
              <a:t>If two quality control tests have failed:</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6860" y="2432525"/>
            <a:ext cx="9439878" cy="3657600"/>
          </a:xfrm>
        </p:spPr>
        <p:txBody>
          <a:bodyPr>
            <a:noAutofit/>
          </a:bodyPr>
          <a:lstStyle/>
          <a:p>
            <a:pPr lvl="0">
              <a:spcAft>
                <a:spcPts val="600"/>
              </a:spcAft>
              <a:buClr>
                <a:srgbClr val="4A66AC"/>
              </a:buClr>
              <a:buSzPct val="100000"/>
            </a:pPr>
            <a:r>
              <a:rPr lang="en-US" dirty="0"/>
              <a:t>Have the quality assurance lead conduct this testing whenever possible.</a:t>
            </a:r>
          </a:p>
          <a:p>
            <a:pPr lvl="0">
              <a:spcBef>
                <a:spcPts val="0"/>
              </a:spcBef>
              <a:spcAft>
                <a:spcPts val="600"/>
              </a:spcAft>
              <a:buClr>
                <a:srgbClr val="4A66AC"/>
              </a:buClr>
              <a:buSzPct val="100000"/>
            </a:pPr>
            <a:endParaRPr lang="en-US" sz="2000" dirty="0"/>
          </a:p>
          <a:p>
            <a:pPr marL="457200" lvl="0" indent="-457200">
              <a:spcBef>
                <a:spcPts val="0"/>
              </a:spcBef>
              <a:spcAft>
                <a:spcPts val="600"/>
              </a:spcAft>
              <a:buClr>
                <a:srgbClr val="4A66AC"/>
              </a:buClr>
              <a:buSzPct val="100000"/>
              <a:buFont typeface="+mj-lt"/>
              <a:buAutoNum type="arabicPeriod"/>
            </a:pPr>
            <a:endParaRPr lang="en-US" sz="20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79931"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5" name="TextBox 4"/>
          <p:cNvSpPr txBox="1"/>
          <p:nvPr/>
        </p:nvSpPr>
        <p:spPr>
          <a:xfrm>
            <a:off x="8970595" y="4962659"/>
            <a:ext cx="2993724" cy="1631216"/>
          </a:xfrm>
          <a:prstGeom prst="rect">
            <a:avLst/>
          </a:prstGeom>
          <a:noFill/>
        </p:spPr>
        <p:txBody>
          <a:bodyPr wrap="square" rtlCol="0">
            <a:spAutoFit/>
          </a:bodyPr>
          <a:lstStyle/>
          <a:p>
            <a:pPr algn="ctr"/>
            <a:r>
              <a:rPr lang="en-US" sz="2000" b="1" dirty="0">
                <a:solidFill>
                  <a:srgbClr val="C00000"/>
                </a:solidFill>
              </a:rPr>
              <a:t>All testing at your site must stop. Notify the AIDS Bureau Immediately. An investigation must be conducted.</a:t>
            </a:r>
          </a:p>
        </p:txBody>
      </p:sp>
      <p:sp>
        <p:nvSpPr>
          <p:cNvPr id="7" name="Rectangle 6"/>
          <p:cNvSpPr/>
          <p:nvPr/>
        </p:nvSpPr>
        <p:spPr>
          <a:xfrm>
            <a:off x="1972018" y="2974554"/>
            <a:ext cx="6378767" cy="738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t>Test again (3</a:t>
            </a:r>
            <a:r>
              <a:rPr lang="en-US" sz="2000" baseline="30000" dirty="0"/>
              <a:t>rd</a:t>
            </a:r>
            <a:r>
              <a:rPr lang="en-US" sz="2000" dirty="0"/>
              <a:t> test) using </a:t>
            </a:r>
            <a:r>
              <a:rPr lang="en-US" sz="2000" dirty="0" smtClean="0"/>
              <a:t>a </a:t>
            </a:r>
            <a:r>
              <a:rPr lang="en-US" sz="2000" smtClean="0"/>
              <a:t>different lot </a:t>
            </a:r>
            <a:r>
              <a:rPr lang="en-US" sz="2000" dirty="0" smtClean="0"/>
              <a:t>of quality </a:t>
            </a:r>
            <a:r>
              <a:rPr lang="en-US" sz="2000" dirty="0"/>
              <a:t>controls</a:t>
            </a:r>
          </a:p>
        </p:txBody>
      </p:sp>
      <p:sp>
        <p:nvSpPr>
          <p:cNvPr id="10" name="Rectangle 9"/>
          <p:cNvSpPr/>
          <p:nvPr/>
        </p:nvSpPr>
        <p:spPr>
          <a:xfrm>
            <a:off x="1309170" y="4109290"/>
            <a:ext cx="3372999" cy="11576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dirty="0"/>
              <a:t>3</a:t>
            </a:r>
            <a:r>
              <a:rPr lang="en-US" sz="2000" baseline="30000" dirty="0"/>
              <a:t>rd</a:t>
            </a:r>
            <a:r>
              <a:rPr lang="en-US" sz="2000" dirty="0"/>
              <a:t> test produces acceptable result; do a fourth test with the same newly-opened quality controls</a:t>
            </a:r>
          </a:p>
        </p:txBody>
      </p:sp>
      <p:sp>
        <p:nvSpPr>
          <p:cNvPr id="14" name="Rectangle 13"/>
          <p:cNvSpPr/>
          <p:nvPr/>
        </p:nvSpPr>
        <p:spPr>
          <a:xfrm>
            <a:off x="205646" y="5561681"/>
            <a:ext cx="3440937" cy="1169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4</a:t>
            </a:r>
            <a:r>
              <a:rPr lang="en-US" sz="2000" baseline="30000" dirty="0"/>
              <a:t>th</a:t>
            </a:r>
            <a:r>
              <a:rPr lang="en-US" sz="2000" dirty="0"/>
              <a:t> test result is acceptable. The problem was with the controls. Record in the incident log and order new control.</a:t>
            </a:r>
          </a:p>
        </p:txBody>
      </p:sp>
      <p:sp>
        <p:nvSpPr>
          <p:cNvPr id="15" name="Rectangle 14"/>
          <p:cNvSpPr/>
          <p:nvPr/>
        </p:nvSpPr>
        <p:spPr>
          <a:xfrm>
            <a:off x="4291068" y="5736117"/>
            <a:ext cx="3440937" cy="9731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4</a:t>
            </a:r>
            <a:r>
              <a:rPr lang="en-US" sz="2000" baseline="30000" dirty="0"/>
              <a:t>th</a:t>
            </a:r>
            <a:r>
              <a:rPr lang="en-US" sz="2000" dirty="0"/>
              <a:t> test result is un-acceptable</a:t>
            </a:r>
          </a:p>
          <a:p>
            <a:pPr lvl="0" algn="ctr"/>
            <a:r>
              <a:rPr lang="en-US" sz="2000" dirty="0"/>
              <a:t>(unexpected or invalid result) </a:t>
            </a:r>
          </a:p>
        </p:txBody>
      </p:sp>
      <p:sp>
        <p:nvSpPr>
          <p:cNvPr id="16" name="Rectangle 15"/>
          <p:cNvSpPr/>
          <p:nvPr/>
        </p:nvSpPr>
        <p:spPr>
          <a:xfrm>
            <a:off x="5412952" y="4125818"/>
            <a:ext cx="3440937" cy="9731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3</a:t>
            </a:r>
            <a:r>
              <a:rPr lang="en-US" sz="2000" baseline="30000" dirty="0"/>
              <a:t>rd</a:t>
            </a:r>
            <a:r>
              <a:rPr lang="en-US" sz="2000" dirty="0"/>
              <a:t> test result is un-acceptable</a:t>
            </a:r>
          </a:p>
          <a:p>
            <a:pPr lvl="0" algn="ctr"/>
            <a:r>
              <a:rPr lang="en-US" sz="2000" dirty="0"/>
              <a:t>(unexpected or invalid result) </a:t>
            </a:r>
          </a:p>
        </p:txBody>
      </p:sp>
      <p:cxnSp>
        <p:nvCxnSpPr>
          <p:cNvPr id="9" name="Straight Connector 8"/>
          <p:cNvCxnSpPr>
            <a:stCxn id="7" idx="2"/>
            <a:endCxn id="10" idx="0"/>
          </p:cNvCxnSpPr>
          <p:nvPr/>
        </p:nvCxnSpPr>
        <p:spPr>
          <a:xfrm flipH="1">
            <a:off x="2995670" y="3712684"/>
            <a:ext cx="2165732" cy="39660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2"/>
            <a:endCxn id="16" idx="0"/>
          </p:cNvCxnSpPr>
          <p:nvPr/>
        </p:nvCxnSpPr>
        <p:spPr>
          <a:xfrm>
            <a:off x="5161402" y="3712684"/>
            <a:ext cx="1972019" cy="41313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0" idx="2"/>
            <a:endCxn id="14" idx="0"/>
          </p:cNvCxnSpPr>
          <p:nvPr/>
        </p:nvCxnSpPr>
        <p:spPr>
          <a:xfrm flipH="1">
            <a:off x="1926115" y="5266943"/>
            <a:ext cx="1069555" cy="294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2"/>
            <a:endCxn id="15" idx="0"/>
          </p:cNvCxnSpPr>
          <p:nvPr/>
        </p:nvCxnSpPr>
        <p:spPr>
          <a:xfrm>
            <a:off x="2995670" y="5266943"/>
            <a:ext cx="3015867" cy="469174"/>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86091" y="2357610"/>
            <a:ext cx="2941504" cy="2941504"/>
          </a:xfrm>
          <a:prstGeom prst="rect">
            <a:avLst/>
          </a:prstGeom>
        </p:spPr>
      </p:pic>
    </p:spTree>
    <p:extLst>
      <p:ext uri="{BB962C8B-B14F-4D97-AF65-F5344CB8AC3E}">
        <p14:creationId xmlns:p14="http://schemas.microsoft.com/office/powerpoint/2010/main" val="1860371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Test Kits – Use of Kits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86968" y="3996556"/>
            <a:ext cx="9087212" cy="2861444"/>
          </a:xfrm>
        </p:spPr>
        <p:txBody>
          <a:bodyPr>
            <a:normAutofit/>
          </a:bodyPr>
          <a:lstStyle/>
          <a:p>
            <a:pPr marL="342900" lvl="0" indent="-342900">
              <a:spcBef>
                <a:spcPts val="1800"/>
              </a:spcBef>
              <a:buClr>
                <a:srgbClr val="4A66AC"/>
              </a:buClr>
              <a:buSzPct val="150000"/>
              <a:buFont typeface="Wingdings" panose="05000000000000000000" pitchFamily="2" charset="2"/>
              <a:buChar char="ü"/>
            </a:pPr>
            <a:r>
              <a:rPr lang="en-US" dirty="0"/>
              <a:t>Check each kit before use to make sure it has not been damaged</a:t>
            </a:r>
          </a:p>
          <a:p>
            <a:pPr lvl="0">
              <a:spcBef>
                <a:spcPts val="0"/>
              </a:spcBef>
              <a:buClr>
                <a:srgbClr val="4A66AC"/>
              </a:buClr>
              <a:buSzPct val="150000"/>
            </a:pPr>
            <a:r>
              <a:rPr lang="en-US" b="1" dirty="0">
                <a:solidFill>
                  <a:srgbClr val="FF0000"/>
                </a:solidFill>
              </a:rPr>
              <a:t>      </a:t>
            </a:r>
            <a:r>
              <a:rPr lang="en-US" dirty="0"/>
              <a:t>bring damaged kits to the attention of the Quality Assurance Lead.</a:t>
            </a:r>
          </a:p>
          <a:p>
            <a:pPr marL="342900" lvl="0" indent="-342900">
              <a:spcBef>
                <a:spcPts val="2400"/>
              </a:spcBef>
              <a:buClr>
                <a:srgbClr val="4A66AC"/>
              </a:buClr>
              <a:buSzPct val="150000"/>
              <a:buFont typeface="Wingdings" panose="05000000000000000000" pitchFamily="2" charset="2"/>
              <a:buChar char="ü"/>
            </a:pPr>
            <a:r>
              <a:rPr lang="en-US" dirty="0"/>
              <a:t>Positive and negative </a:t>
            </a:r>
            <a:r>
              <a:rPr lang="en-US" dirty="0" smtClean="0"/>
              <a:t>quality control need </a:t>
            </a:r>
            <a:r>
              <a:rPr lang="en-US" dirty="0"/>
              <a:t>to be </a:t>
            </a:r>
            <a:r>
              <a:rPr lang="en-US" dirty="0" smtClean="0"/>
              <a:t>used regularly!</a:t>
            </a:r>
          </a:p>
          <a:p>
            <a:pPr marL="342900" lvl="0" indent="-342900">
              <a:spcBef>
                <a:spcPts val="2400"/>
              </a:spcBef>
              <a:buClr>
                <a:srgbClr val="4A66AC"/>
              </a:buClr>
              <a:buSzPct val="150000"/>
              <a:buFont typeface="Wingdings" panose="05000000000000000000" pitchFamily="2" charset="2"/>
              <a:buChar char="ü"/>
            </a:pPr>
            <a:r>
              <a:rPr lang="en-US" dirty="0" smtClean="0"/>
              <a:t>If a kit does expire, it is sterile. It can be placed in the regular garbage. Please do not use clear garbage bags.</a:t>
            </a:r>
            <a:endParaRPr lang="en-US" dirty="0"/>
          </a:p>
          <a:p>
            <a:pPr>
              <a:buClr>
                <a:srgbClr val="4A66AC"/>
              </a:buClr>
            </a:pP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22961"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5" y="2348095"/>
            <a:ext cx="11062772" cy="18713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2400"/>
              </a:spcBef>
              <a:buClr>
                <a:srgbClr val="4A66AC"/>
              </a:buClr>
              <a:buSzPct val="150000"/>
              <a:buFont typeface="Wingdings" panose="05000000000000000000" pitchFamily="2" charset="2"/>
              <a:buChar char="ü"/>
            </a:pPr>
            <a:r>
              <a:rPr lang="en-US" dirty="0"/>
              <a:t>Record the lot number and expiry date of every </a:t>
            </a:r>
            <a:r>
              <a:rPr lang="en-US" dirty="0" smtClean="0"/>
              <a:t>kit that you use in </a:t>
            </a:r>
            <a:r>
              <a:rPr lang="en-US" dirty="0"/>
              <a:t>the daily log</a:t>
            </a:r>
          </a:p>
          <a:p>
            <a:pPr marL="342900" indent="-342900">
              <a:spcBef>
                <a:spcPts val="2400"/>
              </a:spcBef>
              <a:buClr>
                <a:srgbClr val="4A66AC"/>
              </a:buClr>
              <a:buSzPct val="150000"/>
              <a:buFont typeface="Wingdings" panose="05000000000000000000" pitchFamily="2" charset="2"/>
              <a:buChar char="ü"/>
            </a:pPr>
            <a:r>
              <a:rPr lang="en-US" dirty="0"/>
              <a:t>Do not switch back and forth between different lots of kits. The first kits to arrive should be used first</a:t>
            </a:r>
          </a:p>
          <a:p>
            <a:pPr>
              <a:spcBef>
                <a:spcPts val="2400"/>
              </a:spcBef>
              <a:buClr>
                <a:srgbClr val="4A66AC"/>
              </a:buClr>
            </a:pPr>
            <a:endParaRPr lang="en-CA" dirty="0"/>
          </a:p>
        </p:txBody>
      </p:sp>
      <p:pic>
        <p:nvPicPr>
          <p:cNvPr id="10" name="Picture 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023685" y="4295274"/>
            <a:ext cx="2779295" cy="2779295"/>
          </a:xfrm>
          <a:prstGeom prst="rect">
            <a:avLst/>
          </a:prstGeom>
        </p:spPr>
      </p:pic>
    </p:spTree>
    <p:extLst>
      <p:ext uri="{BB962C8B-B14F-4D97-AF65-F5344CB8AC3E}">
        <p14:creationId xmlns:p14="http://schemas.microsoft.com/office/powerpoint/2010/main" val="444296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Test Kits – Use of Kits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36900"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993427" y="2320663"/>
            <a:ext cx="11062772" cy="284569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buSzPct val="150000"/>
            </a:pPr>
            <a:r>
              <a:rPr lang="en-US" b="1" dirty="0"/>
              <a:t>What if a kit produced an invalid/unreadable test result when testing a client?</a:t>
            </a:r>
          </a:p>
          <a:p>
            <a:pPr>
              <a:spcBef>
                <a:spcPts val="1200"/>
              </a:spcBef>
              <a:buClr>
                <a:srgbClr val="4A66AC"/>
              </a:buClr>
              <a:buSzPct val="150000"/>
            </a:pPr>
            <a:r>
              <a:rPr lang="en-US" dirty="0"/>
              <a:t>When invalid tests happen, don’t discard the testing material (membrane, etc.)</a:t>
            </a:r>
            <a:endParaRPr lang="en-CA" dirty="0"/>
          </a:p>
        </p:txBody>
      </p:sp>
      <p:graphicFrame>
        <p:nvGraphicFramePr>
          <p:cNvPr id="14" name="Diagram 13"/>
          <p:cNvGraphicFramePr/>
          <p:nvPr>
            <p:extLst>
              <p:ext uri="{D42A27DB-BD31-4B8C-83A1-F6EECF244321}">
                <p14:modId xmlns:p14="http://schemas.microsoft.com/office/powerpoint/2010/main" val="1536040922"/>
              </p:ext>
            </p:extLst>
          </p:nvPr>
        </p:nvGraphicFramePr>
        <p:xfrm>
          <a:off x="219456" y="3154681"/>
          <a:ext cx="11859768" cy="2322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246887" y="4419880"/>
            <a:ext cx="5402351" cy="1400383"/>
          </a:xfrm>
          <a:prstGeom prst="rect">
            <a:avLst/>
          </a:prstGeom>
          <a:noFill/>
          <a:ln w="38100">
            <a:solidFill>
              <a:srgbClr val="4A66AC"/>
            </a:solidFill>
          </a:ln>
        </p:spPr>
        <p:txBody>
          <a:bodyPr wrap="square" rtlCol="0">
            <a:spAutoFit/>
          </a:bodyPr>
          <a:lstStyle/>
          <a:p>
            <a:pPr>
              <a:spcAft>
                <a:spcPts val="600"/>
              </a:spcAft>
            </a:pPr>
            <a:r>
              <a:rPr lang="en-US" sz="2000" dirty="0"/>
              <a:t>Record the first and second results in the daily </a:t>
            </a:r>
            <a:r>
              <a:rPr lang="en-US" sz="2000" dirty="0" smtClean="0"/>
              <a:t>log; </a:t>
            </a:r>
            <a:r>
              <a:rPr lang="en-US" sz="2000" spc="-10" dirty="0" smtClean="0"/>
              <a:t>counsel </a:t>
            </a:r>
            <a:r>
              <a:rPr lang="en-US" sz="2000" spc="-10" dirty="0"/>
              <a:t>the client as normal based on the </a:t>
            </a:r>
            <a:r>
              <a:rPr lang="en-US" sz="2000" spc="-10" dirty="0" smtClean="0"/>
              <a:t>2nd test.</a:t>
            </a:r>
            <a:endParaRPr lang="en-US" sz="2000" spc="-10" dirty="0"/>
          </a:p>
          <a:p>
            <a:r>
              <a:rPr lang="en-US" sz="2000" dirty="0"/>
              <a:t>Record the first result in the incident log, and carefully consider what may have caused </a:t>
            </a:r>
            <a:r>
              <a:rPr lang="en-US" sz="2000" dirty="0" smtClean="0"/>
              <a:t>it.</a:t>
            </a:r>
            <a:endParaRPr lang="en-CA" sz="2000" dirty="0"/>
          </a:p>
        </p:txBody>
      </p:sp>
      <p:sp>
        <p:nvSpPr>
          <p:cNvPr id="16" name="TextBox 15"/>
          <p:cNvSpPr txBox="1"/>
          <p:nvPr/>
        </p:nvSpPr>
        <p:spPr>
          <a:xfrm>
            <a:off x="6488482" y="4407688"/>
            <a:ext cx="5514542" cy="2015936"/>
          </a:xfrm>
          <a:prstGeom prst="rect">
            <a:avLst/>
          </a:prstGeom>
          <a:noFill/>
          <a:ln w="38100">
            <a:solidFill>
              <a:srgbClr val="4A66AC"/>
            </a:solidFill>
          </a:ln>
        </p:spPr>
        <p:txBody>
          <a:bodyPr wrap="square" rtlCol="0">
            <a:spAutoFit/>
          </a:bodyPr>
          <a:lstStyle/>
          <a:p>
            <a:pPr>
              <a:spcAft>
                <a:spcPts val="600"/>
              </a:spcAft>
            </a:pPr>
            <a:r>
              <a:rPr lang="en-US" sz="2000" dirty="0"/>
              <a:t>Recommend the client have a standard test. With client consent, draw blood for the testing.</a:t>
            </a:r>
          </a:p>
          <a:p>
            <a:r>
              <a:rPr lang="en-US" sz="2000" dirty="0"/>
              <a:t>Record the results of both tests on the daily log along with the referral to PHOL.</a:t>
            </a:r>
          </a:p>
          <a:p>
            <a:r>
              <a:rPr lang="en-US" sz="2000" spc="-20" dirty="0"/>
              <a:t>Record both </a:t>
            </a:r>
            <a:r>
              <a:rPr lang="en-US" sz="2000" spc="-20" dirty="0" smtClean="0"/>
              <a:t>tests in </a:t>
            </a:r>
            <a:r>
              <a:rPr lang="en-US" sz="2000" spc="-20" dirty="0"/>
              <a:t>the incident log, and report to the </a:t>
            </a:r>
            <a:r>
              <a:rPr lang="en-US" sz="2000" spc="-20" dirty="0" smtClean="0"/>
              <a:t>QA </a:t>
            </a:r>
            <a:r>
              <a:rPr lang="en-US" sz="2000" spc="-20" dirty="0"/>
              <a:t>Lead for </a:t>
            </a:r>
            <a:r>
              <a:rPr lang="en-US" sz="2000" spc="-20" dirty="0" smtClean="0"/>
              <a:t>investigation.</a:t>
            </a:r>
            <a:endParaRPr lang="en-CA" sz="2000" spc="-20" dirty="0"/>
          </a:p>
        </p:txBody>
      </p:sp>
      <p:sp>
        <p:nvSpPr>
          <p:cNvPr id="3" name="TextBox 2"/>
          <p:cNvSpPr txBox="1"/>
          <p:nvPr/>
        </p:nvSpPr>
        <p:spPr>
          <a:xfrm>
            <a:off x="826718" y="5974915"/>
            <a:ext cx="5611660" cy="707886"/>
          </a:xfrm>
          <a:prstGeom prst="rect">
            <a:avLst/>
          </a:prstGeom>
          <a:noFill/>
        </p:spPr>
        <p:txBody>
          <a:bodyPr wrap="square" rtlCol="0">
            <a:spAutoFit/>
          </a:bodyPr>
          <a:lstStyle/>
          <a:p>
            <a:r>
              <a:rPr lang="en-US" sz="2000" b="1" dirty="0" smtClean="0">
                <a:solidFill>
                  <a:srgbClr val="4A66AC"/>
                </a:solidFill>
              </a:rPr>
              <a:t>Whenever an invalid test happens, take a picture. This photo should be sent to the AIDS Bureau.</a:t>
            </a:r>
            <a:endParaRPr lang="en-CA" sz="2000" b="1" dirty="0">
              <a:solidFill>
                <a:srgbClr val="4A66AC"/>
              </a:solidFill>
            </a:endParaRPr>
          </a:p>
        </p:txBody>
      </p:sp>
      <p:pic>
        <p:nvPicPr>
          <p:cNvPr id="4" name="Picture 3"/>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36743" y="6012493"/>
            <a:ext cx="627345" cy="627345"/>
          </a:xfrm>
          <a:prstGeom prst="rect">
            <a:avLst/>
          </a:prstGeom>
        </p:spPr>
      </p:pic>
    </p:spTree>
    <p:extLst>
      <p:ext uri="{BB962C8B-B14F-4D97-AF65-F5344CB8AC3E}">
        <p14:creationId xmlns:p14="http://schemas.microsoft.com/office/powerpoint/2010/main" val="3600753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Assessing </a:t>
            </a:r>
            <a:r>
              <a:rPr lang="en-CA" dirty="0"/>
              <a:t>Testing Processes at Your Site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50839"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4" y="2236127"/>
            <a:ext cx="11051755" cy="462187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spcAft>
                <a:spcPts val="600"/>
              </a:spcAft>
              <a:buClr>
                <a:srgbClr val="4A66AC"/>
              </a:buClr>
              <a:buSzPct val="150000"/>
            </a:pPr>
            <a:r>
              <a:rPr lang="en-US" sz="2200" dirty="0"/>
              <a:t>Rapid testing sites are also expected to evaluate their staff and procedures regularly as follows:</a:t>
            </a:r>
          </a:p>
          <a:p>
            <a:pPr marL="342900" indent="-342900">
              <a:spcBef>
                <a:spcPts val="1800"/>
              </a:spcBef>
              <a:spcAft>
                <a:spcPts val="600"/>
              </a:spcAft>
              <a:buClr>
                <a:srgbClr val="4A66AC"/>
              </a:buClr>
              <a:buSzPct val="125000"/>
              <a:buFont typeface="Wingdings" panose="05000000000000000000" pitchFamily="2" charset="2"/>
              <a:buChar char="v"/>
            </a:pPr>
            <a:r>
              <a:rPr lang="en-US" sz="2200" b="1" dirty="0"/>
              <a:t>Parallel Testing </a:t>
            </a:r>
            <a:r>
              <a:rPr lang="en-US" sz="2200" dirty="0"/>
              <a:t>– Every time a reactive test </a:t>
            </a:r>
            <a:r>
              <a:rPr lang="en-US" sz="2200" dirty="0" smtClean="0"/>
              <a:t>occurs, clients are advised to confirm the result with standard </a:t>
            </a:r>
            <a:r>
              <a:rPr lang="en-US" sz="2200" dirty="0"/>
              <a:t>laboratory </a:t>
            </a:r>
            <a:r>
              <a:rPr lang="en-US" sz="2200" dirty="0" smtClean="0"/>
              <a:t>testing. </a:t>
            </a:r>
            <a:r>
              <a:rPr lang="en-US" sz="2200" dirty="0"/>
              <a:t>This </a:t>
            </a:r>
            <a:r>
              <a:rPr lang="en-US" sz="2200" dirty="0" smtClean="0"/>
              <a:t>also helps </a:t>
            </a:r>
            <a:r>
              <a:rPr lang="en-US" sz="2200" dirty="0"/>
              <a:t>ensure that testing is working well at your site. R</a:t>
            </a:r>
            <a:r>
              <a:rPr lang="en-US" sz="2200" dirty="0" smtClean="0"/>
              <a:t>eport </a:t>
            </a:r>
            <a:r>
              <a:rPr lang="en-US" sz="2200" dirty="0"/>
              <a:t>to your Quality Assurance Lead whenever follow-up testing on a reactive rapid test is </a:t>
            </a:r>
            <a:r>
              <a:rPr lang="en-US" sz="2200" dirty="0" smtClean="0"/>
              <a:t>non-reactive </a:t>
            </a:r>
            <a:r>
              <a:rPr lang="en-US" sz="2200" dirty="0"/>
              <a:t>or when a negative sample submitted for standard testing in the window period has a reactive result.</a:t>
            </a:r>
            <a:endParaRPr lang="en-US" sz="2200" b="1" dirty="0"/>
          </a:p>
          <a:p>
            <a:pPr marL="342900" indent="-342900">
              <a:spcBef>
                <a:spcPts val="1800"/>
              </a:spcBef>
              <a:spcAft>
                <a:spcPts val="600"/>
              </a:spcAft>
              <a:buClr>
                <a:srgbClr val="4A66AC"/>
              </a:buClr>
              <a:buSzPct val="125000"/>
              <a:buFont typeface="Wingdings" panose="05000000000000000000" pitchFamily="2" charset="2"/>
              <a:buChar char="v"/>
            </a:pPr>
            <a:r>
              <a:rPr lang="en-US" sz="2200" b="1" dirty="0"/>
              <a:t>Monthly Assessment of Testing Results </a:t>
            </a:r>
            <a:r>
              <a:rPr lang="en-US" sz="2200" dirty="0"/>
              <a:t>– Each month, your Quality Assurance Lead completes a monthly summary of testing at your site including the number of </a:t>
            </a:r>
            <a:r>
              <a:rPr lang="en-US" sz="2200" dirty="0" smtClean="0"/>
              <a:t>positive, </a:t>
            </a:r>
            <a:r>
              <a:rPr lang="en-US" sz="2200" dirty="0"/>
              <a:t>negative </a:t>
            </a:r>
            <a:r>
              <a:rPr lang="en-US" sz="2200" dirty="0" smtClean="0"/>
              <a:t>and invalid tests </a:t>
            </a:r>
            <a:r>
              <a:rPr lang="en-US" sz="2200" dirty="0"/>
              <a:t>done, </a:t>
            </a:r>
            <a:r>
              <a:rPr lang="en-US" sz="2200" dirty="0" smtClean="0"/>
              <a:t>the number referred to PHOL for further testing, any unanticipated results and kit usage. This information is gathered from the daily log.</a:t>
            </a:r>
          </a:p>
          <a:p>
            <a:pPr marL="342900" indent="-342900">
              <a:spcBef>
                <a:spcPts val="1800"/>
              </a:spcBef>
              <a:spcAft>
                <a:spcPts val="600"/>
              </a:spcAft>
              <a:buClr>
                <a:srgbClr val="4A66AC"/>
              </a:buClr>
              <a:buSzPct val="125000"/>
              <a:buFont typeface="Wingdings" panose="05000000000000000000" pitchFamily="2" charset="2"/>
              <a:buChar char="v"/>
            </a:pPr>
            <a:r>
              <a:rPr lang="en-US" sz="2200" b="1" dirty="0" smtClean="0"/>
              <a:t>Proficiency Testing </a:t>
            </a:r>
            <a:r>
              <a:rPr lang="en-US" sz="2200" dirty="0" smtClean="0"/>
              <a:t>(next slide)</a:t>
            </a:r>
          </a:p>
        </p:txBody>
      </p:sp>
    </p:spTree>
    <p:extLst>
      <p:ext uri="{BB962C8B-B14F-4D97-AF65-F5344CB8AC3E}">
        <p14:creationId xmlns:p14="http://schemas.microsoft.com/office/powerpoint/2010/main" val="1328634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Why is </a:t>
            </a:r>
            <a:r>
              <a:rPr lang="en-CA" dirty="0" smtClean="0"/>
              <a:t>Quality </a:t>
            </a:r>
            <a:r>
              <a:rPr lang="en-CA" dirty="0"/>
              <a:t>A</a:t>
            </a:r>
            <a:r>
              <a:rPr lang="en-CA" dirty="0" smtClean="0"/>
              <a:t>ssurance </a:t>
            </a:r>
            <a:r>
              <a:rPr lang="en-CA" dirty="0"/>
              <a:t>important?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392228" y="2575720"/>
            <a:ext cx="9654139" cy="3675888"/>
          </a:xfrm>
        </p:spPr>
        <p:txBody>
          <a:bodyPr>
            <a:normAutofit/>
          </a:bodyPr>
          <a:lstStyle/>
          <a:p>
            <a:pPr marL="800100" lvl="1" indent="-342900" algn="l">
              <a:spcBef>
                <a:spcPts val="1200"/>
              </a:spcBef>
              <a:buClr>
                <a:srgbClr val="4A66AC"/>
              </a:buClr>
              <a:buFont typeface="Wingdings" panose="05000000000000000000" pitchFamily="2" charset="2"/>
              <a:buChar char="v"/>
            </a:pPr>
            <a:r>
              <a:rPr lang="en-US" sz="2400" dirty="0"/>
              <a:t>Ensures that your clients get accurate results and high-quality care</a:t>
            </a:r>
          </a:p>
          <a:p>
            <a:pPr marL="800100" lvl="1" indent="-342900" algn="l">
              <a:spcBef>
                <a:spcPts val="1200"/>
              </a:spcBef>
              <a:buClr>
                <a:srgbClr val="4A66AC"/>
              </a:buClr>
              <a:buFont typeface="Wingdings" panose="05000000000000000000" pitchFamily="2" charset="2"/>
              <a:buChar char="v"/>
            </a:pPr>
            <a:r>
              <a:rPr lang="en-US" sz="2400" dirty="0"/>
              <a:t>Ensures that </a:t>
            </a:r>
            <a:r>
              <a:rPr lang="en-US" sz="2400" u="sng" dirty="0"/>
              <a:t>your site </a:t>
            </a:r>
            <a:r>
              <a:rPr lang="en-US" sz="2400" dirty="0"/>
              <a:t>is able to perform accurate testing –   necessary to maintain approval for testing at your site</a:t>
            </a:r>
          </a:p>
          <a:p>
            <a:pPr marL="800100" lvl="1" indent="-342900" algn="l">
              <a:spcBef>
                <a:spcPts val="1200"/>
              </a:spcBef>
              <a:buClr>
                <a:srgbClr val="4A66AC"/>
              </a:buClr>
              <a:buFont typeface="Wingdings" panose="05000000000000000000" pitchFamily="2" charset="2"/>
              <a:buChar char="v"/>
            </a:pPr>
            <a:r>
              <a:rPr lang="en-US" sz="2400" dirty="0"/>
              <a:t>Ensure that all sites in Ontario provide consistent results</a:t>
            </a:r>
          </a:p>
          <a:p>
            <a:pPr marL="800100" lvl="1" indent="-342900" algn="l">
              <a:spcBef>
                <a:spcPts val="1200"/>
              </a:spcBef>
              <a:buClr>
                <a:srgbClr val="4A66AC"/>
              </a:buClr>
              <a:buFont typeface="Wingdings" panose="05000000000000000000" pitchFamily="2" charset="2"/>
              <a:buChar char="v"/>
            </a:pPr>
            <a:r>
              <a:rPr lang="en-US" sz="2400" dirty="0"/>
              <a:t>Allows </a:t>
            </a:r>
            <a:r>
              <a:rPr lang="en-US" sz="2400" dirty="0" smtClean="0"/>
              <a:t>the Ministry </a:t>
            </a:r>
            <a:r>
              <a:rPr lang="en-US" sz="2400" dirty="0"/>
              <a:t>to monitor the reliability of the kits it </a:t>
            </a:r>
            <a:r>
              <a:rPr lang="en-US" sz="2400" dirty="0" smtClean="0"/>
              <a:t>purchases</a:t>
            </a:r>
            <a:endParaRPr lang="en-US" sz="2400" dirty="0"/>
          </a:p>
          <a:p>
            <a:pPr lvl="1" algn="l">
              <a:spcBef>
                <a:spcPts val="1200"/>
              </a:spcBef>
              <a:buClr>
                <a:srgbClr val="4A66AC"/>
              </a:buClr>
            </a:pPr>
            <a:endParaRPr lang="en-US" sz="800" dirty="0"/>
          </a:p>
          <a:p>
            <a:pPr lvl="1" algn="l">
              <a:spcBef>
                <a:spcPts val="1200"/>
              </a:spcBef>
              <a:buClr>
                <a:srgbClr val="4A66AC"/>
              </a:buClr>
            </a:pPr>
            <a:r>
              <a:rPr lang="en-US" sz="2400" dirty="0" smtClean="0"/>
              <a:t>All </a:t>
            </a:r>
            <a:r>
              <a:rPr lang="en-US" sz="2400" dirty="0"/>
              <a:t>Ontario laboratories perform </a:t>
            </a:r>
            <a:r>
              <a:rPr lang="en-US" sz="2400" dirty="0" smtClean="0"/>
              <a:t>Quality </a:t>
            </a:r>
            <a:r>
              <a:rPr lang="en-US" sz="2400" dirty="0"/>
              <a:t>A</a:t>
            </a:r>
            <a:r>
              <a:rPr lang="en-US" sz="2400" dirty="0" smtClean="0"/>
              <a:t>ssurance </a:t>
            </a:r>
            <a:r>
              <a:rPr lang="en-US" sz="2400" dirty="0"/>
              <a:t>testing by law, these procedures have been adapted for point of care testing sites by the Ministry</a:t>
            </a:r>
            <a:endParaRPr lang="en-CA" sz="24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93869"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12"/>
          <p:cNvGrpSpPr/>
          <p:nvPr/>
        </p:nvGrpSpPr>
        <p:grpSpPr>
          <a:xfrm>
            <a:off x="9928298" y="3060834"/>
            <a:ext cx="1584960" cy="1609344"/>
            <a:chOff x="9671304" y="2926080"/>
            <a:chExt cx="1584960" cy="1609344"/>
          </a:xfrm>
        </p:grpSpPr>
        <p:pic>
          <p:nvPicPr>
            <p:cNvPr id="9" name="Picture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671304" y="3017520"/>
              <a:ext cx="1517904" cy="1517904"/>
            </a:xfrm>
            <a:prstGeom prst="rect">
              <a:avLst/>
            </a:prstGeom>
          </p:spPr>
        </p:pic>
        <p:pic>
          <p:nvPicPr>
            <p:cNvPr id="10" name="Picture 9"/>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863328" y="2926080"/>
              <a:ext cx="1392936" cy="1392936"/>
            </a:xfrm>
            <a:prstGeom prst="rect">
              <a:avLst/>
            </a:prstGeom>
          </p:spPr>
        </p:pic>
      </p:grpSp>
    </p:spTree>
    <p:extLst>
      <p:ext uri="{BB962C8B-B14F-4D97-AF65-F5344CB8AC3E}">
        <p14:creationId xmlns:p14="http://schemas.microsoft.com/office/powerpoint/2010/main" val="3107969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Proficiency </a:t>
            </a:r>
            <a:r>
              <a:rPr lang="en-CA" dirty="0" smtClean="0"/>
              <a:t>Testing (PT)</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90688"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5" y="2348094"/>
            <a:ext cx="10494499" cy="450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1800"/>
              </a:spcBef>
              <a:buClr>
                <a:srgbClr val="4A66AC"/>
              </a:buClr>
              <a:buSzPct val="125000"/>
              <a:buFont typeface="Wingdings" panose="05000000000000000000" pitchFamily="2" charset="2"/>
              <a:buChar char="v"/>
            </a:pPr>
            <a:endParaRPr lang="en-US" b="1" dirty="0"/>
          </a:p>
        </p:txBody>
      </p:sp>
      <p:sp>
        <p:nvSpPr>
          <p:cNvPr id="6"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53264" y="2286716"/>
            <a:ext cx="10971514" cy="3907895"/>
          </a:xfrm>
        </p:spPr>
        <p:txBody>
          <a:bodyPr>
            <a:noAutofit/>
          </a:bodyPr>
          <a:lstStyle/>
          <a:p>
            <a:pPr lvl="0">
              <a:lnSpc>
                <a:spcPct val="100000"/>
              </a:lnSpc>
              <a:spcBef>
                <a:spcPts val="1200"/>
              </a:spcBef>
              <a:buClr>
                <a:srgbClr val="4A66AC"/>
              </a:buClr>
              <a:buSzPct val="100000"/>
            </a:pPr>
            <a:r>
              <a:rPr lang="en-US" sz="2200" dirty="0" smtClean="0"/>
              <a:t>The Ministry has established a regular </a:t>
            </a:r>
            <a:r>
              <a:rPr lang="en-US" dirty="0" smtClean="0"/>
              <a:t>Proficiency Testing Program </a:t>
            </a:r>
            <a:r>
              <a:rPr lang="en-US" sz="2200" dirty="0" smtClean="0"/>
              <a:t>for rapid </a:t>
            </a:r>
          </a:p>
          <a:p>
            <a:pPr lvl="0">
              <a:lnSpc>
                <a:spcPct val="100000"/>
              </a:lnSpc>
              <a:spcBef>
                <a:spcPts val="0"/>
              </a:spcBef>
              <a:buClr>
                <a:srgbClr val="4A66AC"/>
              </a:buClr>
              <a:buSzPct val="100000"/>
            </a:pPr>
            <a:r>
              <a:rPr lang="en-US" sz="2200" dirty="0" smtClean="0"/>
              <a:t>testing sites, administered by the </a:t>
            </a:r>
            <a:r>
              <a:rPr lang="en-US" sz="2200" b="1" dirty="0" smtClean="0">
                <a:solidFill>
                  <a:srgbClr val="4A66AC"/>
                </a:solidFill>
              </a:rPr>
              <a:t>Institute for Quality Management in Healthcare (IQMH).</a:t>
            </a:r>
          </a:p>
          <a:p>
            <a:pPr marL="800100" lvl="1" indent="-342900" algn="l">
              <a:lnSpc>
                <a:spcPct val="100000"/>
              </a:lnSpc>
              <a:spcBef>
                <a:spcPts val="1200"/>
              </a:spcBef>
              <a:buClr>
                <a:srgbClr val="4A66AC"/>
              </a:buClr>
              <a:buSzPct val="100000"/>
              <a:buFont typeface="Wingdings" panose="05000000000000000000" pitchFamily="2" charset="2"/>
              <a:buChar char="v"/>
            </a:pPr>
            <a:r>
              <a:rPr lang="en-US" sz="2200" dirty="0" smtClean="0"/>
              <a:t>Your site will regularly receive unknown samples from IQMH to test and return for assessment.</a:t>
            </a:r>
          </a:p>
          <a:p>
            <a:pPr marL="800100" lvl="1" indent="-342900" algn="l">
              <a:lnSpc>
                <a:spcPct val="100000"/>
              </a:lnSpc>
              <a:spcBef>
                <a:spcPts val="1200"/>
              </a:spcBef>
              <a:buClr>
                <a:srgbClr val="4A66AC"/>
              </a:buClr>
              <a:buSzPct val="100000"/>
              <a:buFont typeface="Wingdings" panose="05000000000000000000" pitchFamily="2" charset="2"/>
              <a:buChar char="v"/>
            </a:pPr>
            <a:r>
              <a:rPr lang="en-US" sz="2200" dirty="0"/>
              <a:t>Each of the people who provide testing for clients at your site should </a:t>
            </a:r>
            <a:r>
              <a:rPr lang="en-US" sz="2200" dirty="0" smtClean="0"/>
              <a:t>participate. </a:t>
            </a:r>
            <a:endParaRPr lang="en-US" sz="2200" dirty="0"/>
          </a:p>
          <a:p>
            <a:pPr marL="800100" lvl="1" indent="-342900" algn="l">
              <a:lnSpc>
                <a:spcPct val="100000"/>
              </a:lnSpc>
              <a:spcBef>
                <a:spcPts val="1200"/>
              </a:spcBef>
              <a:buClr>
                <a:srgbClr val="4A66AC"/>
              </a:buClr>
              <a:buSzPct val="100000"/>
              <a:buFont typeface="Wingdings" panose="05000000000000000000" pitchFamily="2" charset="2"/>
              <a:buChar char="v"/>
            </a:pPr>
            <a:r>
              <a:rPr lang="en-US" sz="2200" dirty="0"/>
              <a:t>When the results have been analyzed they will be available through the secure </a:t>
            </a:r>
            <a:r>
              <a:rPr lang="en-US" sz="2200" dirty="0" err="1"/>
              <a:t>Qview</a:t>
            </a:r>
            <a:r>
              <a:rPr lang="en-US" sz="2200" dirty="0"/>
              <a:t> portal managed by IQMH. Your Quality Assurance Lead will have access.</a:t>
            </a:r>
          </a:p>
          <a:p>
            <a:pPr>
              <a:lnSpc>
                <a:spcPct val="100000"/>
              </a:lnSpc>
              <a:spcBef>
                <a:spcPts val="1200"/>
              </a:spcBef>
              <a:buClr>
                <a:srgbClr val="4A66AC"/>
              </a:buClr>
              <a:buSzPct val="100000"/>
            </a:pPr>
            <a:r>
              <a:rPr lang="en-US" sz="2200" dirty="0"/>
              <a:t>The Ministry </a:t>
            </a:r>
            <a:r>
              <a:rPr lang="en-US" sz="2200" dirty="0" smtClean="0"/>
              <a:t>monitors </a:t>
            </a:r>
            <a:r>
              <a:rPr lang="en-US" sz="2200" dirty="0"/>
              <a:t>the outcomes of this testing, to ensure that errors are investigated and corrective action taken, as needed</a:t>
            </a:r>
            <a:r>
              <a:rPr lang="en-US" sz="2200" dirty="0" smtClean="0"/>
              <a:t>.</a:t>
            </a:r>
          </a:p>
          <a:p>
            <a:pPr>
              <a:lnSpc>
                <a:spcPct val="100000"/>
              </a:lnSpc>
              <a:spcBef>
                <a:spcPts val="1200"/>
              </a:spcBef>
              <a:buClr>
                <a:srgbClr val="4A66AC"/>
              </a:buClr>
              <a:buSzPct val="100000"/>
            </a:pPr>
            <a:r>
              <a:rPr lang="en-US" sz="2200" b="1" dirty="0" smtClean="0">
                <a:solidFill>
                  <a:srgbClr val="4A66AC"/>
                </a:solidFill>
              </a:rPr>
              <a:t>NOTE: Proficiency Testing (PT) samples are NOT positive/negative quality controls or certification panels. Ensure that each package is handled correctly.</a:t>
            </a:r>
            <a:endParaRPr lang="en-US" sz="2200" b="1" dirty="0">
              <a:solidFill>
                <a:srgbClr val="4A66AC"/>
              </a:solidFill>
            </a:endParaRPr>
          </a:p>
          <a:p>
            <a:pPr marL="342900" lvl="0" indent="-342900">
              <a:buClr>
                <a:srgbClr val="4A66AC"/>
              </a:buClr>
              <a:buSzPct val="100000"/>
              <a:buFont typeface="Wingdings" panose="05000000000000000000" pitchFamily="2" charset="2"/>
              <a:buChar char="v"/>
            </a:pPr>
            <a:endParaRPr lang="en-US" sz="2200" dirty="0" smtClean="0"/>
          </a:p>
        </p:txBody>
      </p:sp>
      <p:sp>
        <p:nvSpPr>
          <p:cNvPr id="9" name="Subtitle 2">
            <a:extLst>
              <a:ext uri="{FF2B5EF4-FFF2-40B4-BE49-F238E27FC236}">
                <a16:creationId xmlns:a16="http://schemas.microsoft.com/office/drawing/2014/main" id="{8365A299-7067-41F3-96D1-6126C68ADEA1}"/>
              </a:ext>
            </a:extLst>
          </p:cNvPr>
          <p:cNvSpPr txBox="1">
            <a:spLocks/>
          </p:cNvSpPr>
          <p:nvPr/>
        </p:nvSpPr>
        <p:spPr>
          <a:xfrm>
            <a:off x="951422" y="4206637"/>
            <a:ext cx="10390675" cy="390789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Clr>
                <a:srgbClr val="4A66AC"/>
              </a:buClr>
              <a:buSzPct val="100000"/>
              <a:buFont typeface="Wingdings" panose="05000000000000000000" pitchFamily="2" charset="2"/>
              <a:buChar char="v"/>
            </a:pPr>
            <a:endParaRPr lang="en-US" sz="2200" dirty="0" smtClean="0"/>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r="80637"/>
          <a:stretch/>
        </p:blipFill>
        <p:spPr>
          <a:xfrm>
            <a:off x="10129662" y="1084535"/>
            <a:ext cx="1436036" cy="2134654"/>
          </a:xfrm>
          <a:prstGeom prst="rect">
            <a:avLst/>
          </a:prstGeom>
        </p:spPr>
      </p:pic>
    </p:spTree>
    <p:extLst>
      <p:ext uri="{BB962C8B-B14F-4D97-AF65-F5344CB8AC3E}">
        <p14:creationId xmlns:p14="http://schemas.microsoft.com/office/powerpoint/2010/main" val="27948700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62608" y="1216209"/>
            <a:ext cx="10866784" cy="702365"/>
          </a:xfrm>
        </p:spPr>
        <p:txBody>
          <a:bodyPr>
            <a:normAutofit fontScale="90000"/>
          </a:bodyPr>
          <a:lstStyle/>
          <a:p>
            <a:pPr>
              <a:spcAft>
                <a:spcPts val="1800"/>
              </a:spcAft>
              <a:buClr>
                <a:srgbClr val="4A66AC"/>
              </a:buClr>
            </a:pPr>
            <a:r>
              <a:rPr lang="en-CA" dirty="0"/>
              <a:t>Summary of Required </a:t>
            </a:r>
            <a:r>
              <a:rPr lang="en-CA" dirty="0" smtClean="0"/>
              <a:t>Logs and Documentation</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12204" cy="400110"/>
          </a:xfrm>
          <a:prstGeom prst="rect">
            <a:avLst/>
          </a:prstGeom>
          <a:noFill/>
        </p:spPr>
        <p:txBody>
          <a:bodyPr wrap="square" rtlCol="0">
            <a:spAutoFit/>
          </a:bodyPr>
          <a:lstStyle/>
          <a:p>
            <a:r>
              <a:rPr lang="en-US" sz="2000" b="1" dirty="0">
                <a:solidFill>
                  <a:schemeClr val="bg1"/>
                </a:solidFill>
              </a:rPr>
              <a:t>MODULE: Quality </a:t>
            </a:r>
            <a:r>
              <a:rPr lang="en-US" sz="2000" b="1" dirty="0" smtClean="0">
                <a:solidFill>
                  <a:schemeClr val="bg1"/>
                </a:solidFill>
              </a:rPr>
              <a:t>Assurance </a:t>
            </a:r>
            <a:r>
              <a:rPr lang="en-US" sz="2000" b="1" dirty="0">
                <a:solidFill>
                  <a:schemeClr val="bg1"/>
                </a:solidFill>
              </a:rPr>
              <a:t>and Inventory Management</a:t>
            </a:r>
          </a:p>
        </p:txBody>
      </p:sp>
      <p:sp>
        <p:nvSpPr>
          <p:cNvPr id="10" name="Subtitle 2">
            <a:extLst>
              <a:ext uri="{FF2B5EF4-FFF2-40B4-BE49-F238E27FC236}">
                <a16:creationId xmlns:a16="http://schemas.microsoft.com/office/drawing/2014/main" id="{13940674-2485-41EB-A48E-2977C8356B94}"/>
              </a:ext>
            </a:extLst>
          </p:cNvPr>
          <p:cNvSpPr txBox="1">
            <a:spLocks/>
          </p:cNvSpPr>
          <p:nvPr/>
        </p:nvSpPr>
        <p:spPr>
          <a:xfrm>
            <a:off x="645632" y="1980646"/>
            <a:ext cx="11241567" cy="49426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buClr>
                <a:srgbClr val="4A66AC"/>
              </a:buClr>
              <a:buSzPct val="125000"/>
            </a:pPr>
            <a:r>
              <a:rPr lang="en-US" dirty="0"/>
              <a:t>Daily tools that all staff interact with and use </a:t>
            </a:r>
            <a:r>
              <a:rPr lang="en-US" dirty="0" smtClean="0"/>
              <a:t>regularly</a:t>
            </a:r>
            <a:endParaRPr lang="en-US" sz="2000" dirty="0" smtClean="0"/>
          </a:p>
          <a:p>
            <a:pPr marL="517525" indent="-517525">
              <a:lnSpc>
                <a:spcPct val="100000"/>
              </a:lnSpc>
              <a:buClr>
                <a:srgbClr val="4A66AC"/>
              </a:buClr>
              <a:buSzPct val="125000"/>
              <a:buFont typeface="Wingdings" panose="05000000000000000000" pitchFamily="2" charset="2"/>
              <a:buChar char="v"/>
            </a:pPr>
            <a:r>
              <a:rPr lang="en-US" sz="2000" dirty="0" smtClean="0"/>
              <a:t>Rapid </a:t>
            </a:r>
            <a:r>
              <a:rPr lang="en-US" sz="2000" dirty="0"/>
              <a:t>HIV Testing Record Daily Log </a:t>
            </a:r>
            <a:endParaRPr lang="en-US" sz="2000" dirty="0" smtClean="0"/>
          </a:p>
          <a:p>
            <a:pPr marL="517525" indent="-517525">
              <a:lnSpc>
                <a:spcPct val="100000"/>
              </a:lnSpc>
              <a:buClr>
                <a:srgbClr val="4A66AC"/>
              </a:buClr>
              <a:buSzPct val="125000"/>
              <a:buFont typeface="Wingdings" panose="05000000000000000000" pitchFamily="2" charset="2"/>
              <a:buChar char="v"/>
            </a:pPr>
            <a:r>
              <a:rPr lang="en-US" sz="2000" dirty="0" smtClean="0"/>
              <a:t>Environmental </a:t>
            </a:r>
            <a:r>
              <a:rPr lang="en-US" sz="2000" dirty="0"/>
              <a:t>Monitoring Log </a:t>
            </a:r>
            <a:endParaRPr lang="en-US" sz="2000" dirty="0" smtClean="0"/>
          </a:p>
          <a:p>
            <a:pPr>
              <a:lnSpc>
                <a:spcPct val="100000"/>
              </a:lnSpc>
              <a:spcBef>
                <a:spcPts val="1800"/>
              </a:spcBef>
              <a:buClr>
                <a:srgbClr val="4A66AC"/>
              </a:buClr>
              <a:buSzPct val="125000"/>
            </a:pPr>
            <a:r>
              <a:rPr lang="en-US" dirty="0"/>
              <a:t>A monthly summary usually done by your site’s Quality Assurance </a:t>
            </a:r>
            <a:r>
              <a:rPr lang="en-US" dirty="0" smtClean="0"/>
              <a:t>Lead</a:t>
            </a:r>
          </a:p>
          <a:p>
            <a:pPr>
              <a:lnSpc>
                <a:spcPct val="100000"/>
              </a:lnSpc>
              <a:spcBef>
                <a:spcPts val="1800"/>
              </a:spcBef>
              <a:buClr>
                <a:srgbClr val="4A66AC"/>
              </a:buClr>
              <a:buSzPct val="125000"/>
            </a:pPr>
            <a:r>
              <a:rPr lang="en-US" dirty="0" smtClean="0"/>
              <a:t>Records </a:t>
            </a:r>
            <a:r>
              <a:rPr lang="en-US" dirty="0"/>
              <a:t>kept as the activities occur</a:t>
            </a:r>
          </a:p>
          <a:p>
            <a:pPr marL="517525" indent="-517525">
              <a:lnSpc>
                <a:spcPct val="100000"/>
              </a:lnSpc>
              <a:buClr>
                <a:srgbClr val="4A66AC"/>
              </a:buClr>
              <a:buSzPct val="125000"/>
              <a:buFont typeface="Wingdings" panose="05000000000000000000" pitchFamily="2" charset="2"/>
              <a:buChar char="v"/>
            </a:pPr>
            <a:r>
              <a:rPr lang="en-US" sz="2000" dirty="0" smtClean="0"/>
              <a:t>Quality </a:t>
            </a:r>
            <a:r>
              <a:rPr lang="en-US" sz="2000" dirty="0"/>
              <a:t>Control </a:t>
            </a:r>
            <a:r>
              <a:rPr lang="en-US" sz="2000" dirty="0" smtClean="0"/>
              <a:t>Log</a:t>
            </a:r>
          </a:p>
          <a:p>
            <a:pPr marL="517525" indent="-517525">
              <a:lnSpc>
                <a:spcPct val="100000"/>
              </a:lnSpc>
              <a:buClr>
                <a:srgbClr val="4A66AC"/>
              </a:buClr>
              <a:buSzPct val="125000"/>
              <a:buFont typeface="Wingdings" panose="05000000000000000000" pitchFamily="2" charset="2"/>
              <a:buChar char="v"/>
            </a:pPr>
            <a:r>
              <a:rPr lang="en-US" sz="2000" dirty="0" smtClean="0"/>
              <a:t>Incident Log </a:t>
            </a:r>
          </a:p>
          <a:p>
            <a:pPr marL="517525" indent="-517525">
              <a:lnSpc>
                <a:spcPct val="100000"/>
              </a:lnSpc>
              <a:buClr>
                <a:srgbClr val="4A66AC"/>
              </a:buClr>
              <a:buSzPct val="125000"/>
              <a:buFont typeface="Wingdings" panose="05000000000000000000" pitchFamily="2" charset="2"/>
              <a:buChar char="v"/>
            </a:pPr>
            <a:r>
              <a:rPr lang="en-US" sz="2000" dirty="0" smtClean="0"/>
              <a:t>Proficiency </a:t>
            </a:r>
            <a:r>
              <a:rPr lang="en-US" sz="2000" dirty="0"/>
              <a:t>Testing </a:t>
            </a:r>
            <a:r>
              <a:rPr lang="en-US" sz="2000" dirty="0" smtClean="0"/>
              <a:t>Records </a:t>
            </a:r>
          </a:p>
          <a:p>
            <a:pPr marL="517525" indent="-517525">
              <a:lnSpc>
                <a:spcPct val="100000"/>
              </a:lnSpc>
              <a:buClr>
                <a:srgbClr val="4A66AC"/>
              </a:buClr>
              <a:buSzPct val="125000"/>
              <a:buFont typeface="Wingdings" panose="05000000000000000000" pitchFamily="2" charset="2"/>
              <a:buChar char="v"/>
            </a:pPr>
            <a:r>
              <a:rPr lang="en-US" sz="2000" dirty="0" smtClean="0"/>
              <a:t>Records of Counsellor Training and Certification </a:t>
            </a:r>
          </a:p>
        </p:txBody>
      </p:sp>
      <p:sp>
        <p:nvSpPr>
          <p:cNvPr id="14" name="TextBox 13"/>
          <p:cNvSpPr txBox="1"/>
          <p:nvPr/>
        </p:nvSpPr>
        <p:spPr>
          <a:xfrm>
            <a:off x="8390114" y="4146296"/>
            <a:ext cx="2214365" cy="1200329"/>
          </a:xfrm>
          <a:prstGeom prst="rect">
            <a:avLst/>
          </a:prstGeom>
          <a:noFill/>
        </p:spPr>
        <p:txBody>
          <a:bodyPr wrap="square" rtlCol="0">
            <a:spAutoFit/>
          </a:bodyPr>
          <a:lstStyle/>
          <a:p>
            <a:pPr algn="ctr"/>
            <a:r>
              <a:rPr lang="en-US" b="1" dirty="0" smtClean="0">
                <a:solidFill>
                  <a:srgbClr val="4A66AC"/>
                </a:solidFill>
              </a:rPr>
              <a:t>These documents might be requested, if an investigation at your site occurred</a:t>
            </a:r>
            <a:endParaRPr lang="en-CA" b="1" dirty="0">
              <a:solidFill>
                <a:srgbClr val="4A66AC"/>
              </a:solidFill>
            </a:endParaRPr>
          </a:p>
        </p:txBody>
      </p:sp>
      <p:cxnSp>
        <p:nvCxnSpPr>
          <p:cNvPr id="6" name="Straight Arrow Connector 5"/>
          <p:cNvCxnSpPr/>
          <p:nvPr/>
        </p:nvCxnSpPr>
        <p:spPr>
          <a:xfrm flipH="1" flipV="1">
            <a:off x="5221705" y="4283243"/>
            <a:ext cx="1528011" cy="45719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91126" y="6304547"/>
            <a:ext cx="11478126" cy="646331"/>
          </a:xfrm>
          <a:prstGeom prst="rect">
            <a:avLst/>
          </a:prstGeom>
          <a:noFill/>
        </p:spPr>
        <p:txBody>
          <a:bodyPr wrap="square" rtlCol="0">
            <a:spAutoFit/>
          </a:bodyPr>
          <a:lstStyle/>
          <a:p>
            <a:r>
              <a:rPr lang="en-US" b="1" dirty="0">
                <a:solidFill>
                  <a:srgbClr val="4A66AC"/>
                </a:solidFill>
              </a:rPr>
              <a:t>There is a brief description of each document in your handout; All documentation </a:t>
            </a:r>
            <a:r>
              <a:rPr lang="en-US" b="1" dirty="0" smtClean="0">
                <a:solidFill>
                  <a:srgbClr val="4A66AC"/>
                </a:solidFill>
              </a:rPr>
              <a:t>is </a:t>
            </a:r>
            <a:r>
              <a:rPr lang="en-US" b="1" dirty="0">
                <a:solidFill>
                  <a:srgbClr val="4A66AC"/>
                </a:solidFill>
              </a:rPr>
              <a:t>stored for 10 years.</a:t>
            </a:r>
          </a:p>
          <a:p>
            <a:endParaRPr lang="en-CA" dirty="0"/>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769768" y="3874169"/>
            <a:ext cx="1676400" cy="1676400"/>
          </a:xfrm>
          <a:prstGeom prst="rect">
            <a:avLst/>
          </a:prstGeom>
        </p:spPr>
      </p:pic>
    </p:spTree>
    <p:extLst>
      <p:ext uri="{BB962C8B-B14F-4D97-AF65-F5344CB8AC3E}">
        <p14:creationId xmlns:p14="http://schemas.microsoft.com/office/powerpoint/2010/main" val="25420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Quality Assurance is Everyone’s Responsibility!</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58415"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sp>
        <p:nvSpPr>
          <p:cNvPr id="7" name="Pie 6"/>
          <p:cNvSpPr/>
          <p:nvPr/>
        </p:nvSpPr>
        <p:spPr>
          <a:xfrm>
            <a:off x="3355848" y="2185416"/>
            <a:ext cx="4956048" cy="4590288"/>
          </a:xfrm>
          <a:prstGeom prst="pie">
            <a:avLst>
              <a:gd name="adj1" fmla="val 10800000"/>
              <a:gd name="adj2" fmla="val 16200000"/>
            </a:avLst>
          </a:prstGeom>
          <a:solidFill>
            <a:srgbClr val="4A66AC"/>
          </a:solidFill>
          <a:ln>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10" name="Pie 9"/>
          <p:cNvSpPr/>
          <p:nvPr/>
        </p:nvSpPr>
        <p:spPr>
          <a:xfrm rot="10800000">
            <a:off x="3361944" y="2182368"/>
            <a:ext cx="4956048" cy="4590288"/>
          </a:xfrm>
          <a:prstGeom prst="pie">
            <a:avLst>
              <a:gd name="adj1" fmla="val 10800000"/>
              <a:gd name="adj2" fmla="val 16200000"/>
            </a:avLst>
          </a:prstGeom>
          <a:solidFill>
            <a:srgbClr val="4A66AC"/>
          </a:solidFill>
          <a:ln>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8" name="Oval 7"/>
          <p:cNvSpPr/>
          <p:nvPr/>
        </p:nvSpPr>
        <p:spPr>
          <a:xfrm>
            <a:off x="3355848" y="2185416"/>
            <a:ext cx="4956048" cy="4581144"/>
          </a:xfrm>
          <a:prstGeom prst="ellipse">
            <a:avLst/>
          </a:prstGeom>
          <a:noFill/>
          <a:ln w="38100">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9" name="Picture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24600" y="2587752"/>
            <a:ext cx="1402080" cy="1402080"/>
          </a:xfrm>
          <a:prstGeom prst="rect">
            <a:avLst/>
          </a:prstGeom>
        </p:spPr>
      </p:pic>
      <p:sp>
        <p:nvSpPr>
          <p:cNvPr id="13" name="Oval 12"/>
          <p:cNvSpPr/>
          <p:nvPr/>
        </p:nvSpPr>
        <p:spPr>
          <a:xfrm>
            <a:off x="4544568" y="2734056"/>
            <a:ext cx="502920" cy="55778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Block Arc 13"/>
          <p:cNvSpPr/>
          <p:nvPr/>
        </p:nvSpPr>
        <p:spPr>
          <a:xfrm>
            <a:off x="4242816" y="3374136"/>
            <a:ext cx="1078992" cy="941832"/>
          </a:xfrm>
          <a:prstGeom prst="blockArc">
            <a:avLst>
              <a:gd name="adj1" fmla="val 10800000"/>
              <a:gd name="adj2" fmla="val 0"/>
              <a:gd name="adj3" fmla="val 5583"/>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pic>
        <p:nvPicPr>
          <p:cNvPr id="15" name="Picture 1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084320" y="4572000"/>
            <a:ext cx="1591056" cy="1591056"/>
          </a:xfrm>
          <a:prstGeom prst="rect">
            <a:avLst/>
          </a:prstGeom>
        </p:spPr>
      </p:pic>
      <p:pic>
        <p:nvPicPr>
          <p:cNvPr id="20" name="Picture 19"/>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213514" y="4583510"/>
            <a:ext cx="1806766" cy="1889816"/>
          </a:xfrm>
          <a:prstGeom prst="rect">
            <a:avLst/>
          </a:prstGeom>
        </p:spPr>
      </p:pic>
      <p:sp>
        <p:nvSpPr>
          <p:cNvPr id="21" name="TextBox 20"/>
          <p:cNvSpPr txBox="1"/>
          <p:nvPr/>
        </p:nvSpPr>
        <p:spPr>
          <a:xfrm>
            <a:off x="495758" y="2555913"/>
            <a:ext cx="3514381" cy="830997"/>
          </a:xfrm>
          <a:prstGeom prst="rect">
            <a:avLst/>
          </a:prstGeom>
          <a:noFill/>
        </p:spPr>
        <p:txBody>
          <a:bodyPr wrap="square" rtlCol="0">
            <a:spAutoFit/>
          </a:bodyPr>
          <a:lstStyle/>
          <a:p>
            <a:pPr algn="ctr"/>
            <a:r>
              <a:rPr lang="en-US" sz="2400" dirty="0" smtClean="0"/>
              <a:t>HIV test </a:t>
            </a:r>
            <a:r>
              <a:rPr lang="en-US" sz="2400" dirty="0"/>
              <a:t>counsellors at your site (like you)</a:t>
            </a:r>
            <a:endParaRPr lang="en-CA" sz="2400" dirty="0"/>
          </a:p>
        </p:txBody>
      </p:sp>
      <p:sp>
        <p:nvSpPr>
          <p:cNvPr id="22" name="TextBox 21"/>
          <p:cNvSpPr txBox="1"/>
          <p:nvPr/>
        </p:nvSpPr>
        <p:spPr>
          <a:xfrm>
            <a:off x="7798105" y="2719330"/>
            <a:ext cx="3514381" cy="1846659"/>
          </a:xfrm>
          <a:prstGeom prst="rect">
            <a:avLst/>
          </a:prstGeom>
          <a:noFill/>
        </p:spPr>
        <p:txBody>
          <a:bodyPr wrap="square" rtlCol="0">
            <a:spAutoFit/>
          </a:bodyPr>
          <a:lstStyle/>
          <a:p>
            <a:pPr algn="ctr"/>
            <a:r>
              <a:rPr lang="en-US" sz="2400" dirty="0"/>
              <a:t>the quality assurance lead at your site</a:t>
            </a:r>
          </a:p>
          <a:p>
            <a:pPr algn="r"/>
            <a:r>
              <a:rPr lang="en-US" sz="2200" dirty="0"/>
              <a:t>(may be a supervisor or some other designated individual)</a:t>
            </a:r>
            <a:endParaRPr lang="en-CA" sz="2200" dirty="0"/>
          </a:p>
        </p:txBody>
      </p:sp>
      <p:sp>
        <p:nvSpPr>
          <p:cNvPr id="23" name="TextBox 22"/>
          <p:cNvSpPr txBox="1"/>
          <p:nvPr/>
        </p:nvSpPr>
        <p:spPr>
          <a:xfrm>
            <a:off x="317652" y="5286260"/>
            <a:ext cx="3514381" cy="830997"/>
          </a:xfrm>
          <a:prstGeom prst="rect">
            <a:avLst/>
          </a:prstGeom>
          <a:noFill/>
        </p:spPr>
        <p:txBody>
          <a:bodyPr wrap="square" rtlCol="0">
            <a:spAutoFit/>
          </a:bodyPr>
          <a:lstStyle/>
          <a:p>
            <a:pPr algn="ctr"/>
            <a:r>
              <a:rPr lang="en-US" sz="2400" dirty="0"/>
              <a:t>the manufacturer</a:t>
            </a:r>
          </a:p>
          <a:p>
            <a:pPr algn="ctr"/>
            <a:r>
              <a:rPr lang="en-US" sz="2400" dirty="0" err="1"/>
              <a:t>bioLytical</a:t>
            </a:r>
            <a:r>
              <a:rPr lang="en-US" sz="2400" dirty="0"/>
              <a:t> Laboratories Inc.</a:t>
            </a:r>
            <a:endParaRPr lang="en-CA" sz="2400" dirty="0"/>
          </a:p>
        </p:txBody>
      </p:sp>
      <p:sp>
        <p:nvSpPr>
          <p:cNvPr id="25" name="TextBox 24"/>
          <p:cNvSpPr txBox="1"/>
          <p:nvPr/>
        </p:nvSpPr>
        <p:spPr>
          <a:xfrm>
            <a:off x="8027623" y="5383576"/>
            <a:ext cx="3514381" cy="830997"/>
          </a:xfrm>
          <a:prstGeom prst="rect">
            <a:avLst/>
          </a:prstGeom>
          <a:noFill/>
        </p:spPr>
        <p:txBody>
          <a:bodyPr wrap="square" rtlCol="0">
            <a:spAutoFit/>
          </a:bodyPr>
          <a:lstStyle/>
          <a:p>
            <a:pPr algn="ctr"/>
            <a:r>
              <a:rPr lang="en-US" sz="2400" dirty="0"/>
              <a:t>The Ministry of Health and Long-term Care</a:t>
            </a:r>
            <a:endParaRPr lang="en-CA" sz="2400" dirty="0"/>
          </a:p>
        </p:txBody>
      </p:sp>
    </p:spTree>
    <p:extLst>
      <p:ext uri="{BB962C8B-B14F-4D97-AF65-F5344CB8AC3E}">
        <p14:creationId xmlns:p14="http://schemas.microsoft.com/office/powerpoint/2010/main" val="2049054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What does Quality Assurance Involve: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405016"/>
            <a:ext cx="7452360" cy="3346560"/>
          </a:xfrm>
        </p:spPr>
        <p:txBody>
          <a:bodyPr>
            <a:normAutofit/>
          </a:bodyPr>
          <a:lstStyle/>
          <a:p>
            <a:pPr marL="342900" lvl="0" indent="-342900">
              <a:spcBef>
                <a:spcPts val="1800"/>
              </a:spcBef>
              <a:buClr>
                <a:srgbClr val="4A66AC"/>
              </a:buClr>
              <a:buFont typeface="Wingdings" panose="05000000000000000000" pitchFamily="2" charset="2"/>
              <a:buChar char="v"/>
            </a:pPr>
            <a:r>
              <a:rPr lang="en-US" dirty="0"/>
              <a:t>Training and updating of staff skills</a:t>
            </a:r>
          </a:p>
          <a:p>
            <a:pPr marL="342900" lvl="0" indent="-342900">
              <a:spcBef>
                <a:spcPts val="1800"/>
              </a:spcBef>
              <a:buClr>
                <a:srgbClr val="4A66AC"/>
              </a:buClr>
              <a:buFont typeface="Wingdings" panose="05000000000000000000" pitchFamily="2" charset="2"/>
              <a:buChar char="v"/>
            </a:pPr>
            <a:r>
              <a:rPr lang="en-US" dirty="0"/>
              <a:t>Monitoring of how test kits are ordered, </a:t>
            </a:r>
            <a:r>
              <a:rPr lang="en-US" dirty="0" smtClean="0"/>
              <a:t>received, stored </a:t>
            </a:r>
            <a:r>
              <a:rPr lang="en-US" dirty="0"/>
              <a:t>and used</a:t>
            </a:r>
          </a:p>
          <a:p>
            <a:pPr marL="342900" lvl="0" indent="-342900">
              <a:spcBef>
                <a:spcPts val="1800"/>
              </a:spcBef>
              <a:buClr>
                <a:srgbClr val="4A66AC"/>
              </a:buClr>
              <a:buFont typeface="Wingdings" panose="05000000000000000000" pitchFamily="2" charset="2"/>
              <a:buChar char="v"/>
            </a:pPr>
            <a:r>
              <a:rPr lang="en-US" dirty="0"/>
              <a:t>Regular evaluation of test kits to make sure they are working properly</a:t>
            </a:r>
          </a:p>
          <a:p>
            <a:pPr marL="342900" lvl="0" indent="-342900">
              <a:spcBef>
                <a:spcPts val="1800"/>
              </a:spcBef>
              <a:buClr>
                <a:srgbClr val="4A66AC"/>
              </a:buClr>
              <a:buFont typeface="Wingdings" panose="05000000000000000000" pitchFamily="2" charset="2"/>
              <a:buChar char="v"/>
            </a:pPr>
            <a:r>
              <a:rPr lang="en-US" dirty="0" smtClean="0"/>
              <a:t>Regular assessment of </a:t>
            </a:r>
            <a:r>
              <a:rPr lang="en-US" dirty="0"/>
              <a:t>the proficiency of the staff and procedures at your site to ensure correct results</a:t>
            </a:r>
          </a:p>
          <a:p>
            <a:pPr>
              <a:buClr>
                <a:srgbClr val="4A66AC"/>
              </a:buClr>
            </a:pP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15385"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sp>
        <p:nvSpPr>
          <p:cNvPr id="4" name="TextBox 3"/>
          <p:cNvSpPr txBox="1"/>
          <p:nvPr/>
        </p:nvSpPr>
        <p:spPr>
          <a:xfrm>
            <a:off x="8659368" y="5074920"/>
            <a:ext cx="2898648" cy="1200329"/>
          </a:xfrm>
          <a:prstGeom prst="rect">
            <a:avLst/>
          </a:prstGeom>
          <a:noFill/>
        </p:spPr>
        <p:txBody>
          <a:bodyPr wrap="square" rtlCol="0">
            <a:spAutoFit/>
          </a:bodyPr>
          <a:lstStyle/>
          <a:p>
            <a:pPr algn="ctr"/>
            <a:r>
              <a:rPr lang="en-US" sz="2400" b="1" dirty="0">
                <a:solidFill>
                  <a:srgbClr val="4A66AC"/>
                </a:solidFill>
              </a:rPr>
              <a:t>In every case, careful record-keeping is essential!</a:t>
            </a:r>
            <a:endParaRPr lang="en-CA" sz="2400" b="1" dirty="0">
              <a:solidFill>
                <a:srgbClr val="4A66AC"/>
              </a:solidFill>
            </a:endParaRP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805672" y="2310626"/>
            <a:ext cx="2624328" cy="2773438"/>
          </a:xfrm>
          <a:prstGeom prst="rect">
            <a:avLst/>
          </a:prstGeom>
        </p:spPr>
      </p:pic>
    </p:spTree>
    <p:extLst>
      <p:ext uri="{BB962C8B-B14F-4D97-AF65-F5344CB8AC3E}">
        <p14:creationId xmlns:p14="http://schemas.microsoft.com/office/powerpoint/2010/main" val="4092898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p:cNvGrpSpPr/>
          <p:nvPr/>
        </p:nvGrpSpPr>
        <p:grpSpPr>
          <a:xfrm>
            <a:off x="232671" y="1666043"/>
            <a:ext cx="11842955" cy="4721109"/>
            <a:chOff x="191728" y="778939"/>
            <a:chExt cx="11842955" cy="4721109"/>
          </a:xfrm>
        </p:grpSpPr>
        <p:pic>
          <p:nvPicPr>
            <p:cNvPr id="50" name="Picture 49"/>
            <p:cNvPicPr>
              <a:picLocks noChangeAspect="1"/>
            </p:cNvPicPr>
            <p:nvPr/>
          </p:nvPicPr>
          <p:blipFill rotWithShape="1">
            <a:blip r:embed="rId3" cstate="hqprint">
              <a:extLst>
                <a:ext uri="{28A0092B-C50C-407E-A947-70E740481C1C}">
                  <a14:useLocalDpi xmlns:a14="http://schemas.microsoft.com/office/drawing/2010/main" val="0"/>
                </a:ext>
              </a:extLst>
            </a:blip>
            <a:srcRect l="10335" r="63314"/>
            <a:stretch/>
          </p:blipFill>
          <p:spPr>
            <a:xfrm>
              <a:off x="2454667" y="801685"/>
              <a:ext cx="2285555" cy="4018548"/>
            </a:xfrm>
            <a:prstGeom prst="rect">
              <a:avLst/>
            </a:prstGeom>
          </p:spPr>
        </p:pic>
        <p:pic>
          <p:nvPicPr>
            <p:cNvPr id="51" name="Picture 50"/>
            <p:cNvPicPr>
              <a:picLocks noChangeAspect="1"/>
            </p:cNvPicPr>
            <p:nvPr/>
          </p:nvPicPr>
          <p:blipFill rotWithShape="1">
            <a:blip r:embed="rId3" cstate="hqprint">
              <a:extLst>
                <a:ext uri="{28A0092B-C50C-407E-A947-70E740481C1C}">
                  <a14:useLocalDpi xmlns:a14="http://schemas.microsoft.com/office/drawing/2010/main" val="0"/>
                </a:ext>
              </a:extLst>
            </a:blip>
            <a:srcRect l="10335" r="63314"/>
            <a:stretch/>
          </p:blipFill>
          <p:spPr>
            <a:xfrm>
              <a:off x="232011" y="803960"/>
              <a:ext cx="2285555" cy="4018548"/>
            </a:xfrm>
            <a:prstGeom prst="rect">
              <a:avLst/>
            </a:prstGeom>
          </p:spPr>
        </p:pic>
        <p:pic>
          <p:nvPicPr>
            <p:cNvPr id="52" name="Picture 51"/>
            <p:cNvPicPr>
              <a:picLocks noChangeAspect="1"/>
            </p:cNvPicPr>
            <p:nvPr/>
          </p:nvPicPr>
          <p:blipFill rotWithShape="1">
            <a:blip r:embed="rId3" cstate="hqprint">
              <a:extLst>
                <a:ext uri="{28A0092B-C50C-407E-A947-70E740481C1C}">
                  <a14:useLocalDpi xmlns:a14="http://schemas.microsoft.com/office/drawing/2010/main" val="0"/>
                </a:ext>
              </a:extLst>
            </a:blip>
            <a:srcRect l="10335" r="63314"/>
            <a:stretch/>
          </p:blipFill>
          <p:spPr>
            <a:xfrm>
              <a:off x="4572345" y="803960"/>
              <a:ext cx="2285555" cy="4018548"/>
            </a:xfrm>
            <a:prstGeom prst="rect">
              <a:avLst/>
            </a:prstGeom>
          </p:spPr>
        </p:pic>
        <p:pic>
          <p:nvPicPr>
            <p:cNvPr id="53" name="Picture 52"/>
            <p:cNvPicPr>
              <a:picLocks noChangeAspect="1"/>
            </p:cNvPicPr>
            <p:nvPr/>
          </p:nvPicPr>
          <p:blipFill rotWithShape="1">
            <a:blip r:embed="rId3" cstate="hqprint">
              <a:extLst>
                <a:ext uri="{28A0092B-C50C-407E-A947-70E740481C1C}">
                  <a14:useLocalDpi xmlns:a14="http://schemas.microsoft.com/office/drawing/2010/main" val="0"/>
                </a:ext>
              </a:extLst>
            </a:blip>
            <a:srcRect l="10335" r="63314"/>
            <a:stretch/>
          </p:blipFill>
          <p:spPr>
            <a:xfrm>
              <a:off x="7113103" y="778940"/>
              <a:ext cx="2285555" cy="4018548"/>
            </a:xfrm>
            <a:prstGeom prst="rect">
              <a:avLst/>
            </a:prstGeom>
          </p:spPr>
        </p:pic>
        <p:pic>
          <p:nvPicPr>
            <p:cNvPr id="54" name="Picture 53"/>
            <p:cNvPicPr>
              <a:picLocks noChangeAspect="1"/>
            </p:cNvPicPr>
            <p:nvPr/>
          </p:nvPicPr>
          <p:blipFill rotWithShape="1">
            <a:blip r:embed="rId3" cstate="hqprint">
              <a:extLst>
                <a:ext uri="{28A0092B-C50C-407E-A947-70E740481C1C}">
                  <a14:useLocalDpi xmlns:a14="http://schemas.microsoft.com/office/drawing/2010/main" val="0"/>
                </a:ext>
              </a:extLst>
            </a:blip>
            <a:srcRect l="10335" r="63314"/>
            <a:stretch/>
          </p:blipFill>
          <p:spPr>
            <a:xfrm>
              <a:off x="9269449" y="778939"/>
              <a:ext cx="2285555" cy="4018548"/>
            </a:xfrm>
            <a:prstGeom prst="rect">
              <a:avLst/>
            </a:prstGeom>
          </p:spPr>
        </p:pic>
        <p:sp>
          <p:nvSpPr>
            <p:cNvPr id="55" name="Rectangle 54"/>
            <p:cNvSpPr/>
            <p:nvPr/>
          </p:nvSpPr>
          <p:spPr>
            <a:xfrm>
              <a:off x="191728" y="3652535"/>
              <a:ext cx="11842955" cy="1847513"/>
            </a:xfrm>
            <a:prstGeom prst="rect">
              <a:avLst/>
            </a:prstGeom>
            <a:solidFill>
              <a:srgbClr val="4A66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60081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58415"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sp>
        <p:nvSpPr>
          <p:cNvPr id="6" name="Rectangle 5"/>
          <p:cNvSpPr/>
          <p:nvPr/>
        </p:nvSpPr>
        <p:spPr>
          <a:xfrm>
            <a:off x="303117" y="3628103"/>
            <a:ext cx="2009274" cy="2610465"/>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2448234" y="3628103"/>
            <a:ext cx="2260244" cy="262521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6852356" y="3598606"/>
            <a:ext cx="2787646" cy="263996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ectangle 26"/>
          <p:cNvSpPr/>
          <p:nvPr/>
        </p:nvSpPr>
        <p:spPr>
          <a:xfrm>
            <a:off x="9748684" y="3583857"/>
            <a:ext cx="2182762" cy="263996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TextBox 15"/>
          <p:cNvSpPr txBox="1"/>
          <p:nvPr/>
        </p:nvSpPr>
        <p:spPr>
          <a:xfrm>
            <a:off x="615944" y="6379968"/>
            <a:ext cx="8566484" cy="369332"/>
          </a:xfrm>
          <a:prstGeom prst="rect">
            <a:avLst/>
          </a:prstGeom>
          <a:noFill/>
        </p:spPr>
        <p:txBody>
          <a:bodyPr wrap="square" rtlCol="0">
            <a:spAutoFit/>
          </a:bodyPr>
          <a:lstStyle/>
          <a:p>
            <a:r>
              <a:rPr lang="en-US" dirty="0" smtClean="0"/>
              <a:t>See the Ontario HIV Testing Program website for a complete table of responsibilities.</a:t>
            </a:r>
            <a:endParaRPr lang="en-CA" dirty="0"/>
          </a:p>
        </p:txBody>
      </p:sp>
      <p:sp>
        <p:nvSpPr>
          <p:cNvPr id="19" name="Title 18"/>
          <p:cNvSpPr>
            <a:spLocks noGrp="1"/>
          </p:cNvSpPr>
          <p:nvPr>
            <p:ph type="ctrTitle"/>
          </p:nvPr>
        </p:nvSpPr>
        <p:spPr>
          <a:xfrm>
            <a:off x="221614" y="901465"/>
            <a:ext cx="2249906" cy="1029994"/>
          </a:xfrm>
        </p:spPr>
        <p:txBody>
          <a:bodyPr>
            <a:normAutofit/>
          </a:bodyPr>
          <a:lstStyle/>
          <a:p>
            <a:r>
              <a:rPr lang="en-US" sz="2800" dirty="0" smtClean="0"/>
              <a:t>Manufacturer        </a:t>
            </a:r>
            <a:endParaRPr lang="en-CA" sz="2800" dirty="0"/>
          </a:p>
        </p:txBody>
      </p:sp>
      <p:sp>
        <p:nvSpPr>
          <p:cNvPr id="28" name="Title 18"/>
          <p:cNvSpPr txBox="1">
            <a:spLocks/>
          </p:cNvSpPr>
          <p:nvPr/>
        </p:nvSpPr>
        <p:spPr>
          <a:xfrm>
            <a:off x="2399200" y="629262"/>
            <a:ext cx="2249906" cy="10299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en-US" sz="2800" dirty="0" smtClean="0"/>
              <a:t>The Ministry        </a:t>
            </a:r>
            <a:endParaRPr lang="en-CA" sz="2800" dirty="0"/>
          </a:p>
        </p:txBody>
      </p:sp>
      <p:sp>
        <p:nvSpPr>
          <p:cNvPr id="29" name="Title 18"/>
          <p:cNvSpPr txBox="1">
            <a:spLocks/>
          </p:cNvSpPr>
          <p:nvPr/>
        </p:nvSpPr>
        <p:spPr>
          <a:xfrm>
            <a:off x="7060334" y="688131"/>
            <a:ext cx="2534653" cy="102999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r>
              <a:rPr lang="en-US" sz="2800" dirty="0" smtClean="0"/>
              <a:t>Site Supervisor/ QA Lead</a:t>
            </a:r>
            <a:endParaRPr lang="en-CA" sz="2800" dirty="0"/>
          </a:p>
        </p:txBody>
      </p:sp>
      <p:sp>
        <p:nvSpPr>
          <p:cNvPr id="30" name="Title 18"/>
          <p:cNvSpPr txBox="1">
            <a:spLocks/>
          </p:cNvSpPr>
          <p:nvPr/>
        </p:nvSpPr>
        <p:spPr>
          <a:xfrm>
            <a:off x="9435086" y="826170"/>
            <a:ext cx="2534653" cy="102999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r>
              <a:rPr lang="en-US" sz="2800" dirty="0" smtClean="0"/>
              <a:t>HIV Test Counsellor</a:t>
            </a:r>
            <a:endParaRPr lang="en-CA" sz="2800" dirty="0"/>
          </a:p>
        </p:txBody>
      </p:sp>
      <p:sp>
        <p:nvSpPr>
          <p:cNvPr id="31" name="TextBox 30"/>
          <p:cNvSpPr txBox="1"/>
          <p:nvPr/>
        </p:nvSpPr>
        <p:spPr>
          <a:xfrm>
            <a:off x="282289" y="3737775"/>
            <a:ext cx="1957265" cy="2462213"/>
          </a:xfrm>
          <a:prstGeom prst="rect">
            <a:avLst/>
          </a:prstGeom>
          <a:noFill/>
        </p:spPr>
        <p:txBody>
          <a:bodyPr wrap="square" rtlCol="0">
            <a:spAutoFit/>
          </a:bodyPr>
          <a:lstStyle/>
          <a:p>
            <a:pPr marL="168275" indent="-168275">
              <a:buFont typeface="Wingdings" panose="05000000000000000000" pitchFamily="2" charset="2"/>
              <a:buChar char="§"/>
            </a:pPr>
            <a:r>
              <a:rPr lang="en-US" sz="1400" dirty="0" smtClean="0"/>
              <a:t>Initial quality testing of kits </a:t>
            </a:r>
          </a:p>
          <a:p>
            <a:pPr marL="168275" indent="-168275">
              <a:buFont typeface="Wingdings" panose="05000000000000000000" pitchFamily="2" charset="2"/>
              <a:buChar char="§"/>
            </a:pPr>
            <a:r>
              <a:rPr lang="en-US" sz="1400" dirty="0" smtClean="0"/>
              <a:t>Provides quality control supplies to sites</a:t>
            </a:r>
          </a:p>
          <a:p>
            <a:pPr marL="168275" indent="-168275">
              <a:buFont typeface="Wingdings" panose="05000000000000000000" pitchFamily="2" charset="2"/>
              <a:buChar char="§"/>
            </a:pPr>
            <a:r>
              <a:rPr lang="en-US" sz="1400" dirty="0" smtClean="0"/>
              <a:t>Provides </a:t>
            </a:r>
            <a:r>
              <a:rPr lang="en-US" sz="1400" dirty="0"/>
              <a:t>C</a:t>
            </a:r>
            <a:r>
              <a:rPr lang="en-US" sz="1400" dirty="0" smtClean="0"/>
              <a:t>ertificate of Analysis for kit lots to Ministry</a:t>
            </a:r>
          </a:p>
          <a:p>
            <a:pPr marL="168275" indent="-168275">
              <a:buFont typeface="Wingdings" panose="05000000000000000000" pitchFamily="2" charset="2"/>
              <a:buChar char="§"/>
            </a:pPr>
            <a:r>
              <a:rPr lang="en-US" sz="1400" dirty="0" smtClean="0"/>
              <a:t>Responds to any concerns related to test performance</a:t>
            </a:r>
            <a:endParaRPr lang="en-CA" sz="1400" dirty="0"/>
          </a:p>
        </p:txBody>
      </p:sp>
      <p:sp>
        <p:nvSpPr>
          <p:cNvPr id="32" name="TextBox 31"/>
          <p:cNvSpPr txBox="1"/>
          <p:nvPr/>
        </p:nvSpPr>
        <p:spPr>
          <a:xfrm>
            <a:off x="2454632" y="3626787"/>
            <a:ext cx="2322084" cy="2893100"/>
          </a:xfrm>
          <a:prstGeom prst="rect">
            <a:avLst/>
          </a:prstGeom>
          <a:noFill/>
        </p:spPr>
        <p:txBody>
          <a:bodyPr wrap="square" rtlCol="0">
            <a:spAutoFit/>
          </a:bodyPr>
          <a:lstStyle/>
          <a:p>
            <a:pPr marL="168275" indent="-168275">
              <a:buFont typeface="Wingdings" panose="05000000000000000000" pitchFamily="2" charset="2"/>
              <a:buChar char="§"/>
            </a:pPr>
            <a:r>
              <a:rPr lang="en-US" sz="1400" dirty="0" smtClean="0"/>
              <a:t>Creates training resources &amp; quality assurance direction</a:t>
            </a:r>
          </a:p>
          <a:p>
            <a:pPr marL="168275" indent="-168275">
              <a:buFont typeface="Wingdings" panose="05000000000000000000" pitchFamily="2" charset="2"/>
              <a:buChar char="§"/>
            </a:pPr>
            <a:r>
              <a:rPr lang="en-US" sz="1400" dirty="0"/>
              <a:t>F</a:t>
            </a:r>
            <a:r>
              <a:rPr lang="en-US" sz="1400" dirty="0" smtClean="0"/>
              <a:t>irst contact for quality issues/ liaison with all</a:t>
            </a:r>
            <a:endParaRPr lang="en-US" sz="1400" dirty="0"/>
          </a:p>
          <a:p>
            <a:pPr marL="168275" indent="-168275">
              <a:buFont typeface="Wingdings" panose="05000000000000000000" pitchFamily="2" charset="2"/>
              <a:buChar char="§"/>
            </a:pPr>
            <a:r>
              <a:rPr lang="en-US" sz="1400" dirty="0" smtClean="0"/>
              <a:t>Technical support for investigations</a:t>
            </a:r>
          </a:p>
          <a:p>
            <a:pPr marL="168275" indent="-168275">
              <a:buFont typeface="Wingdings" panose="05000000000000000000" pitchFamily="2" charset="2"/>
              <a:buChar char="§"/>
            </a:pPr>
            <a:r>
              <a:rPr lang="en-US" sz="1400" dirty="0" smtClean="0"/>
              <a:t>Periodic site audits</a:t>
            </a:r>
          </a:p>
          <a:p>
            <a:pPr marL="168275" indent="-168275">
              <a:buFont typeface="Wingdings" panose="05000000000000000000" pitchFamily="2" charset="2"/>
              <a:buChar char="§"/>
            </a:pPr>
            <a:r>
              <a:rPr lang="en-US" sz="1400" dirty="0" smtClean="0"/>
              <a:t>Manages online </a:t>
            </a:r>
            <a:r>
              <a:rPr lang="en-US" sz="1400" b="1" dirty="0" smtClean="0">
                <a:solidFill>
                  <a:srgbClr val="4A66AC"/>
                </a:solidFill>
              </a:rPr>
              <a:t>Inventory Management portal </a:t>
            </a:r>
            <a:r>
              <a:rPr lang="en-US" sz="1400" dirty="0" smtClean="0"/>
              <a:t>for ordering kits, QA supplies, certification panels</a:t>
            </a:r>
          </a:p>
          <a:p>
            <a:pPr marL="168275" indent="-168275">
              <a:buFont typeface="Wingdings" panose="05000000000000000000" pitchFamily="2" charset="2"/>
              <a:buChar char="§"/>
            </a:pPr>
            <a:endParaRPr lang="en-US" sz="1400" dirty="0" smtClean="0"/>
          </a:p>
        </p:txBody>
      </p:sp>
      <p:sp>
        <p:nvSpPr>
          <p:cNvPr id="33" name="TextBox 32"/>
          <p:cNvSpPr txBox="1"/>
          <p:nvPr/>
        </p:nvSpPr>
        <p:spPr>
          <a:xfrm>
            <a:off x="6897512" y="3708783"/>
            <a:ext cx="2788356" cy="2677656"/>
          </a:xfrm>
          <a:prstGeom prst="rect">
            <a:avLst/>
          </a:prstGeom>
          <a:noFill/>
        </p:spPr>
        <p:txBody>
          <a:bodyPr wrap="square" rtlCol="0">
            <a:spAutoFit/>
          </a:bodyPr>
          <a:lstStyle/>
          <a:p>
            <a:pPr marL="168275" indent="-168275">
              <a:buFont typeface="Wingdings" panose="05000000000000000000" pitchFamily="2" charset="2"/>
              <a:buChar char="§"/>
            </a:pPr>
            <a:r>
              <a:rPr lang="en-US" sz="1400" dirty="0" smtClean="0"/>
              <a:t>Ensure all staff are trained and certified</a:t>
            </a:r>
          </a:p>
          <a:p>
            <a:pPr marL="168275" indent="-168275">
              <a:buFont typeface="Wingdings" panose="05000000000000000000" pitchFamily="2" charset="2"/>
              <a:buChar char="§"/>
            </a:pPr>
            <a:r>
              <a:rPr lang="en-US" sz="1400" dirty="0" smtClean="0"/>
              <a:t>Oversees the site’s Quality Assurance practices; reviews &amp; approves internal records; takes corrective action as needed</a:t>
            </a:r>
          </a:p>
          <a:p>
            <a:pPr marL="168275" indent="-168275">
              <a:buFont typeface="Wingdings" panose="05000000000000000000" pitchFamily="2" charset="2"/>
              <a:buChar char="§"/>
            </a:pPr>
            <a:r>
              <a:rPr lang="en-US" sz="1400" dirty="0" smtClean="0"/>
              <a:t>Ensure that the site participates in biannual IQMH PT assessments </a:t>
            </a:r>
          </a:p>
          <a:p>
            <a:pPr marL="168275" indent="-168275">
              <a:buFont typeface="Wingdings" panose="05000000000000000000" pitchFamily="2" charset="2"/>
              <a:buChar char="§"/>
            </a:pPr>
            <a:r>
              <a:rPr lang="en-US" sz="1400" dirty="0" smtClean="0"/>
              <a:t> Ensures Inventory Management portal is updated regularly</a:t>
            </a:r>
          </a:p>
          <a:p>
            <a:pPr marL="168275" indent="-168275">
              <a:buFont typeface="Wingdings" panose="05000000000000000000" pitchFamily="2" charset="2"/>
              <a:buChar char="§"/>
            </a:pPr>
            <a:r>
              <a:rPr lang="en-US" sz="1400" dirty="0" smtClean="0"/>
              <a:t>Oversees incident reviews</a:t>
            </a:r>
          </a:p>
          <a:p>
            <a:pPr marL="168275" indent="-168275">
              <a:buFont typeface="Wingdings" panose="05000000000000000000" pitchFamily="2" charset="2"/>
              <a:buChar char="§"/>
            </a:pPr>
            <a:endParaRPr lang="en-US" sz="1400" dirty="0" smtClean="0"/>
          </a:p>
        </p:txBody>
      </p:sp>
      <p:sp>
        <p:nvSpPr>
          <p:cNvPr id="34" name="TextBox 33"/>
          <p:cNvSpPr txBox="1"/>
          <p:nvPr/>
        </p:nvSpPr>
        <p:spPr>
          <a:xfrm>
            <a:off x="9783096" y="3724153"/>
            <a:ext cx="2104104" cy="2462213"/>
          </a:xfrm>
          <a:prstGeom prst="rect">
            <a:avLst/>
          </a:prstGeom>
          <a:noFill/>
        </p:spPr>
        <p:txBody>
          <a:bodyPr wrap="square" rtlCol="0">
            <a:spAutoFit/>
          </a:bodyPr>
          <a:lstStyle/>
          <a:p>
            <a:pPr marL="168275" indent="-168275">
              <a:buFont typeface="Wingdings" panose="05000000000000000000" pitchFamily="2" charset="2"/>
              <a:buChar char="§"/>
            </a:pPr>
            <a:r>
              <a:rPr lang="en-US" sz="1400" dirty="0" smtClean="0"/>
              <a:t>Participates in training, certification and proficiency testing (PT)</a:t>
            </a:r>
          </a:p>
          <a:p>
            <a:pPr marL="168275" indent="-168275">
              <a:buFont typeface="Wingdings" panose="05000000000000000000" pitchFamily="2" charset="2"/>
              <a:buChar char="§"/>
            </a:pPr>
            <a:r>
              <a:rPr lang="en-US" sz="1400" dirty="0" smtClean="0"/>
              <a:t>Does positive/negative quality control testing, temperature recording &amp; inventory ordering, as directed</a:t>
            </a:r>
          </a:p>
          <a:p>
            <a:pPr marL="168275" indent="-168275">
              <a:buFont typeface="Wingdings" panose="05000000000000000000" pitchFamily="2" charset="2"/>
              <a:buChar char="§"/>
            </a:pPr>
            <a:r>
              <a:rPr lang="en-US" sz="1400" dirty="0" smtClean="0"/>
              <a:t>Maintains daily log accurately</a:t>
            </a:r>
          </a:p>
          <a:p>
            <a:pPr marL="168275" indent="-168275">
              <a:buFont typeface="Wingdings" panose="05000000000000000000" pitchFamily="2" charset="2"/>
              <a:buChar char="§"/>
            </a:pPr>
            <a:r>
              <a:rPr lang="en-US" sz="1400" dirty="0" smtClean="0"/>
              <a:t>Part of incident reviews</a:t>
            </a:r>
          </a:p>
        </p:txBody>
      </p:sp>
      <p:sp>
        <p:nvSpPr>
          <p:cNvPr id="35" name="Title 18"/>
          <p:cNvSpPr txBox="1">
            <a:spLocks/>
          </p:cNvSpPr>
          <p:nvPr/>
        </p:nvSpPr>
        <p:spPr>
          <a:xfrm>
            <a:off x="4528528" y="943769"/>
            <a:ext cx="2534653" cy="102999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r>
              <a:rPr lang="en-US" sz="2800" dirty="0" smtClean="0"/>
              <a:t>IQMH</a:t>
            </a:r>
          </a:p>
          <a:p>
            <a:pPr algn="ctr"/>
            <a:r>
              <a:rPr lang="en-US" sz="2000" dirty="0" smtClean="0"/>
              <a:t>Institute for Quality Management in Health</a:t>
            </a:r>
            <a:endParaRPr lang="en-CA" sz="2000" dirty="0"/>
          </a:p>
        </p:txBody>
      </p:sp>
      <p:sp>
        <p:nvSpPr>
          <p:cNvPr id="36" name="Rectangle 35"/>
          <p:cNvSpPr/>
          <p:nvPr/>
        </p:nvSpPr>
        <p:spPr>
          <a:xfrm>
            <a:off x="4875628" y="3641750"/>
            <a:ext cx="1796106" cy="2630129"/>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1" name="TextBox 40"/>
          <p:cNvSpPr txBox="1"/>
          <p:nvPr/>
        </p:nvSpPr>
        <p:spPr>
          <a:xfrm>
            <a:off x="4922176" y="3794684"/>
            <a:ext cx="1819819" cy="2246769"/>
          </a:xfrm>
          <a:prstGeom prst="rect">
            <a:avLst/>
          </a:prstGeom>
          <a:noFill/>
        </p:spPr>
        <p:txBody>
          <a:bodyPr wrap="square" rtlCol="0">
            <a:spAutoFit/>
          </a:bodyPr>
          <a:lstStyle/>
          <a:p>
            <a:pPr marL="168275" indent="-168275">
              <a:buFont typeface="Wingdings" panose="05000000000000000000" pitchFamily="2" charset="2"/>
              <a:buChar char="§"/>
            </a:pPr>
            <a:r>
              <a:rPr lang="en-US" sz="1400" dirty="0" smtClean="0"/>
              <a:t>Prepares staff certification panels</a:t>
            </a:r>
          </a:p>
          <a:p>
            <a:pPr marL="168275" indent="-168275">
              <a:buFont typeface="Wingdings" panose="05000000000000000000" pitchFamily="2" charset="2"/>
              <a:buChar char="§"/>
            </a:pPr>
            <a:r>
              <a:rPr lang="en-US" sz="1400" dirty="0" smtClean="0"/>
              <a:t>Runs biannual Proficiency Testing (PT) Assessment </a:t>
            </a:r>
          </a:p>
          <a:p>
            <a:pPr marL="168275" indent="-168275">
              <a:buFont typeface="Wingdings" panose="05000000000000000000" pitchFamily="2" charset="2"/>
              <a:buChar char="§"/>
            </a:pPr>
            <a:r>
              <a:rPr lang="en-US" sz="1400" dirty="0" smtClean="0"/>
              <a:t>Distributes PT panels</a:t>
            </a:r>
          </a:p>
          <a:p>
            <a:pPr marL="168275" indent="-168275">
              <a:buFont typeface="Wingdings" panose="05000000000000000000" pitchFamily="2" charset="2"/>
              <a:buChar char="§"/>
            </a:pPr>
            <a:r>
              <a:rPr lang="en-US" sz="1400" dirty="0" smtClean="0"/>
              <a:t>Manages online </a:t>
            </a:r>
            <a:r>
              <a:rPr lang="en-US" sz="1400" b="1" dirty="0" err="1" smtClean="0">
                <a:solidFill>
                  <a:srgbClr val="4A66AC"/>
                </a:solidFill>
              </a:rPr>
              <a:t>Qview</a:t>
            </a:r>
            <a:r>
              <a:rPr lang="en-US" sz="1400" b="1" dirty="0" smtClean="0">
                <a:solidFill>
                  <a:srgbClr val="4A66AC"/>
                </a:solidFill>
              </a:rPr>
              <a:t> Web Portal</a:t>
            </a:r>
          </a:p>
          <a:p>
            <a:pPr marL="168275" indent="-168275">
              <a:buFont typeface="Wingdings" panose="05000000000000000000" pitchFamily="2" charset="2"/>
              <a:buChar char="§"/>
            </a:pPr>
            <a:endParaRPr lang="en-US" sz="1400" dirty="0" smtClean="0"/>
          </a:p>
        </p:txBody>
      </p:sp>
    </p:spTree>
    <p:extLst>
      <p:ext uri="{BB962C8B-B14F-4D97-AF65-F5344CB8AC3E}">
        <p14:creationId xmlns:p14="http://schemas.microsoft.com/office/powerpoint/2010/main" val="158299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a:t>Training and </a:t>
            </a:r>
            <a:r>
              <a:rPr lang="en-CA" dirty="0" smtClean="0"/>
              <a:t>Updating </a:t>
            </a:r>
            <a:r>
              <a:rPr lang="en-CA" dirty="0"/>
              <a:t>of Staff Skills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3034" y="2329711"/>
            <a:ext cx="8810514" cy="3565479"/>
          </a:xfrm>
        </p:spPr>
        <p:txBody>
          <a:bodyPr>
            <a:normAutofit/>
          </a:bodyPr>
          <a:lstStyle/>
          <a:p>
            <a:pPr lvl="0">
              <a:spcBef>
                <a:spcPts val="1800"/>
              </a:spcBef>
              <a:buClr>
                <a:srgbClr val="4A66AC"/>
              </a:buClr>
            </a:pPr>
            <a:r>
              <a:rPr lang="en-US" b="1" dirty="0"/>
              <a:t>Your Responsibilities</a:t>
            </a:r>
          </a:p>
          <a:p>
            <a:pPr marL="342900" lvl="0" indent="-342900">
              <a:spcBef>
                <a:spcPts val="1800"/>
              </a:spcBef>
              <a:buClr>
                <a:srgbClr val="4A66AC"/>
              </a:buClr>
              <a:buSzPct val="150000"/>
              <a:buFont typeface="Wingdings" panose="05000000000000000000" pitchFamily="2" charset="2"/>
              <a:buChar char="ü"/>
            </a:pPr>
            <a:r>
              <a:rPr lang="en-US" sz="2000" dirty="0"/>
              <a:t>Participate in new staff training, including these training modules, practical training and mentorship at your </a:t>
            </a:r>
            <a:r>
              <a:rPr lang="en-US" sz="2000" dirty="0" smtClean="0"/>
              <a:t>site, etc.</a:t>
            </a:r>
          </a:p>
          <a:p>
            <a:pPr marL="342900" lvl="0" indent="-342900">
              <a:spcBef>
                <a:spcPts val="1800"/>
              </a:spcBef>
              <a:buClr>
                <a:srgbClr val="4A66AC"/>
              </a:buClr>
              <a:buSzPct val="150000"/>
              <a:buFont typeface="Wingdings" panose="05000000000000000000" pitchFamily="2" charset="2"/>
              <a:buChar char="ü"/>
            </a:pPr>
            <a:r>
              <a:rPr lang="en-US" sz="2000" dirty="0" smtClean="0"/>
              <a:t>Complete a </a:t>
            </a:r>
            <a:r>
              <a:rPr lang="en-US" sz="2000" b="1" dirty="0" smtClean="0"/>
              <a:t>certification testing panel </a:t>
            </a:r>
            <a:r>
              <a:rPr lang="en-US" sz="2000" dirty="0" smtClean="0"/>
              <a:t>after your training is complete to fully qualify </a:t>
            </a:r>
            <a:r>
              <a:rPr lang="en-US" sz="2000" dirty="0"/>
              <a:t>a</a:t>
            </a:r>
            <a:r>
              <a:rPr lang="en-US" sz="2000" dirty="0" smtClean="0"/>
              <a:t>s a tester.</a:t>
            </a:r>
            <a:endParaRPr lang="en-US" sz="2000" dirty="0"/>
          </a:p>
          <a:p>
            <a:pPr marL="342900" lvl="0" indent="-342900">
              <a:spcBef>
                <a:spcPts val="1800"/>
              </a:spcBef>
              <a:buClr>
                <a:srgbClr val="4A66AC"/>
              </a:buClr>
              <a:buSzPct val="150000"/>
              <a:buFont typeface="Wingdings" panose="05000000000000000000" pitchFamily="2" charset="2"/>
              <a:buChar char="ü"/>
            </a:pPr>
            <a:r>
              <a:rPr lang="en-US" sz="2000" dirty="0"/>
              <a:t>Take part in refresher </a:t>
            </a:r>
            <a:r>
              <a:rPr lang="en-US" sz="2000" dirty="0" smtClean="0"/>
              <a:t>training, after any </a:t>
            </a:r>
            <a:r>
              <a:rPr lang="en-US" sz="2000" dirty="0"/>
              <a:t>prolonged </a:t>
            </a:r>
            <a:r>
              <a:rPr lang="en-US" sz="2000" dirty="0" smtClean="0"/>
              <a:t>absence. Annual refreshers are recommended, particularly for lower volume sites. </a:t>
            </a:r>
          </a:p>
          <a:p>
            <a:pPr marL="342900" lvl="0" indent="-342900">
              <a:spcBef>
                <a:spcPts val="1800"/>
              </a:spcBef>
              <a:buClr>
                <a:srgbClr val="4A66AC"/>
              </a:buClr>
              <a:buSzPct val="150000"/>
              <a:buFont typeface="Wingdings" panose="05000000000000000000" pitchFamily="2" charset="2"/>
              <a:buChar char="ü"/>
            </a:pPr>
            <a:r>
              <a:rPr lang="en-US" sz="2000" dirty="0" smtClean="0"/>
              <a:t>Keep </a:t>
            </a:r>
            <a:r>
              <a:rPr lang="en-US" sz="2000" dirty="0"/>
              <a:t>track of the records of your training and make sure you submit them to be placed in your HR </a:t>
            </a:r>
            <a:r>
              <a:rPr lang="en-US" sz="2000" dirty="0" smtClean="0"/>
              <a:t>file.</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04627"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30436" y="2742948"/>
            <a:ext cx="2158388" cy="2158388"/>
          </a:xfrm>
          <a:prstGeom prst="rect">
            <a:avLst/>
          </a:prstGeom>
        </p:spPr>
      </p:pic>
      <p:sp>
        <p:nvSpPr>
          <p:cNvPr id="4" name="TextBox 3"/>
          <p:cNvSpPr txBox="1"/>
          <p:nvPr/>
        </p:nvSpPr>
        <p:spPr>
          <a:xfrm>
            <a:off x="5852160" y="5934670"/>
            <a:ext cx="5992009" cy="923330"/>
          </a:xfrm>
          <a:prstGeom prst="rect">
            <a:avLst/>
          </a:prstGeom>
          <a:noFill/>
        </p:spPr>
        <p:txBody>
          <a:bodyPr wrap="square" rtlCol="0">
            <a:spAutoFit/>
          </a:bodyPr>
          <a:lstStyle/>
          <a:p>
            <a:pPr lvl="0" algn="r">
              <a:spcBef>
                <a:spcPts val="1800"/>
              </a:spcBef>
              <a:buClr>
                <a:srgbClr val="4A66AC"/>
              </a:buClr>
              <a:buSzPct val="150000"/>
            </a:pPr>
            <a:r>
              <a:rPr lang="en-US" b="1" dirty="0">
                <a:solidFill>
                  <a:srgbClr val="4A66AC"/>
                </a:solidFill>
              </a:rPr>
              <a:t>It is the responsibility of </a:t>
            </a:r>
            <a:r>
              <a:rPr lang="en-US" b="1" u="sng" dirty="0">
                <a:solidFill>
                  <a:srgbClr val="4A66AC"/>
                </a:solidFill>
              </a:rPr>
              <a:t>your site </a:t>
            </a:r>
            <a:r>
              <a:rPr lang="en-US" b="1" dirty="0">
                <a:solidFill>
                  <a:srgbClr val="4A66AC"/>
                </a:solidFill>
              </a:rPr>
              <a:t>and your quality  </a:t>
            </a:r>
          </a:p>
          <a:p>
            <a:pPr lvl="0" algn="r">
              <a:spcBef>
                <a:spcPts val="0"/>
              </a:spcBef>
              <a:buClr>
                <a:srgbClr val="4A66AC"/>
              </a:buClr>
              <a:buSzPct val="150000"/>
            </a:pPr>
            <a:r>
              <a:rPr lang="en-US" b="1" dirty="0">
                <a:solidFill>
                  <a:srgbClr val="4A66AC"/>
                </a:solidFill>
              </a:rPr>
              <a:t>assurance lead to make sure you are trained appropriately.</a:t>
            </a:r>
          </a:p>
          <a:p>
            <a:endParaRPr lang="en-CA" dirty="0"/>
          </a:p>
        </p:txBody>
      </p:sp>
    </p:spTree>
    <p:extLst>
      <p:ext uri="{BB962C8B-B14F-4D97-AF65-F5344CB8AC3E}">
        <p14:creationId xmlns:p14="http://schemas.microsoft.com/office/powerpoint/2010/main" val="3931983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Certification Testing</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12090" y="2343358"/>
            <a:ext cx="10397187" cy="4384988"/>
          </a:xfrm>
        </p:spPr>
        <p:txBody>
          <a:bodyPr>
            <a:normAutofit fontScale="92500" lnSpcReduction="20000"/>
          </a:bodyPr>
          <a:lstStyle/>
          <a:p>
            <a:pPr lvl="0">
              <a:lnSpc>
                <a:spcPct val="110000"/>
              </a:lnSpc>
              <a:spcBef>
                <a:spcPts val="1800"/>
              </a:spcBef>
              <a:buClr>
                <a:srgbClr val="4A66AC"/>
              </a:buClr>
              <a:buSzPct val="150000"/>
            </a:pPr>
            <a:r>
              <a:rPr lang="en-US" sz="2200" dirty="0" smtClean="0"/>
              <a:t>HIV testing sites in Ontario can order certification panels for new HIV test counsellors           through the Ministry’s </a:t>
            </a:r>
            <a:r>
              <a:rPr lang="en-US" sz="2200" b="1" dirty="0" smtClean="0">
                <a:solidFill>
                  <a:srgbClr val="4A66AC"/>
                </a:solidFill>
              </a:rPr>
              <a:t>Inventory Management portal</a:t>
            </a:r>
            <a:r>
              <a:rPr lang="en-US" sz="2200" dirty="0" smtClean="0"/>
              <a:t>. Once you have completed your         training, you will participate in this testing. </a:t>
            </a:r>
          </a:p>
          <a:p>
            <a:pPr lvl="0">
              <a:lnSpc>
                <a:spcPct val="110000"/>
              </a:lnSpc>
              <a:spcBef>
                <a:spcPts val="1200"/>
              </a:spcBef>
              <a:buClr>
                <a:srgbClr val="4A66AC"/>
              </a:buClr>
              <a:buSzPct val="150000"/>
            </a:pPr>
            <a:r>
              <a:rPr lang="en-US" sz="2200" b="1" dirty="0" smtClean="0"/>
              <a:t>What happens:</a:t>
            </a:r>
          </a:p>
          <a:p>
            <a:pPr marL="457200" lvl="0" indent="-457200">
              <a:lnSpc>
                <a:spcPct val="110000"/>
              </a:lnSpc>
              <a:spcBef>
                <a:spcPts val="1200"/>
              </a:spcBef>
              <a:buClr>
                <a:srgbClr val="4A66AC"/>
              </a:buClr>
              <a:buSzPct val="150000"/>
              <a:buFont typeface="+mj-lt"/>
              <a:buAutoNum type="arabicPeriod"/>
            </a:pPr>
            <a:r>
              <a:rPr lang="en-US" sz="2200" dirty="0" smtClean="0"/>
              <a:t>You receive a panel of samples for HIV testing. The panel is prepared by the Institute for Quality Management in Healthcare (IQMH) Neither you, nor anyone else at your site               will know what the results of these tests should be.</a:t>
            </a:r>
          </a:p>
          <a:p>
            <a:pPr marL="457200" lvl="0" indent="-457200">
              <a:lnSpc>
                <a:spcPct val="110000"/>
              </a:lnSpc>
              <a:spcBef>
                <a:spcPts val="1200"/>
              </a:spcBef>
              <a:buClr>
                <a:srgbClr val="4A66AC"/>
              </a:buClr>
              <a:buSzPct val="150000"/>
              <a:buFont typeface="+mj-lt"/>
              <a:buAutoNum type="arabicPeriod"/>
            </a:pPr>
            <a:r>
              <a:rPr lang="en-US" sz="2200" dirty="0" smtClean="0"/>
              <a:t>You will test the samples according to the package instructions and return them to the IQMH. </a:t>
            </a:r>
          </a:p>
          <a:p>
            <a:pPr marL="457200" lvl="0" indent="-457200">
              <a:lnSpc>
                <a:spcPct val="110000"/>
              </a:lnSpc>
              <a:spcBef>
                <a:spcPts val="1200"/>
              </a:spcBef>
              <a:buClr>
                <a:srgbClr val="4A66AC"/>
              </a:buClr>
              <a:buSzPct val="150000"/>
              <a:buFont typeface="+mj-lt"/>
              <a:buAutoNum type="arabicPeriod"/>
            </a:pPr>
            <a:r>
              <a:rPr lang="en-US" sz="2200" dirty="0" smtClean="0"/>
              <a:t>Results of the testing will be available to the administrators of your testing site and through the Ministry. If your findings were acceptable, you will be certified as an HIV testing counsellor.</a:t>
            </a:r>
          </a:p>
          <a:p>
            <a:pPr lvl="0">
              <a:spcBef>
                <a:spcPts val="1800"/>
              </a:spcBef>
              <a:buClr>
                <a:srgbClr val="4A66AC"/>
              </a:buClr>
              <a:buSzPct val="150000"/>
            </a:pPr>
            <a:r>
              <a:rPr lang="en-US" sz="2200" b="1" dirty="0" smtClean="0">
                <a:solidFill>
                  <a:srgbClr val="4A66AC"/>
                </a:solidFill>
              </a:rPr>
              <a:t>Certification panels are not positive/negative quality controls or Proficiency Testing panels. Each of these forms of quality assurance testing has a different purpose and process.</a:t>
            </a:r>
            <a:endParaRPr lang="en-US" sz="2000" dirty="0"/>
          </a:p>
          <a:p>
            <a:pPr>
              <a:buClr>
                <a:srgbClr val="4A66AC"/>
              </a:buClr>
            </a:pP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61597"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38978" y="1332261"/>
            <a:ext cx="2744096" cy="2744096"/>
          </a:xfrm>
          <a:prstGeom prst="rect">
            <a:avLst/>
          </a:prstGeom>
        </p:spPr>
      </p:pic>
    </p:spTree>
    <p:extLst>
      <p:ext uri="{BB962C8B-B14F-4D97-AF65-F5344CB8AC3E}">
        <p14:creationId xmlns:p14="http://schemas.microsoft.com/office/powerpoint/2010/main" val="178203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Supplies and Inventory</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3034" y="2329710"/>
            <a:ext cx="8993394" cy="4404577"/>
          </a:xfrm>
        </p:spPr>
        <p:txBody>
          <a:bodyPr>
            <a:normAutofit/>
          </a:bodyPr>
          <a:lstStyle/>
          <a:p>
            <a:pPr lvl="0">
              <a:spcBef>
                <a:spcPts val="1800"/>
              </a:spcBef>
              <a:buClr>
                <a:srgbClr val="4A66AC"/>
              </a:buClr>
              <a:buSzPct val="150000"/>
            </a:pPr>
            <a:r>
              <a:rPr lang="en-US" sz="2000" dirty="0" smtClean="0"/>
              <a:t>Different supplies are ordered from different locations:</a:t>
            </a:r>
          </a:p>
          <a:p>
            <a:pPr lvl="1" algn="l">
              <a:lnSpc>
                <a:spcPct val="100000"/>
              </a:lnSpc>
              <a:spcBef>
                <a:spcPts val="2400"/>
              </a:spcBef>
              <a:buClr>
                <a:srgbClr val="4A66AC"/>
              </a:buClr>
              <a:buSzPct val="150000"/>
            </a:pPr>
            <a:r>
              <a:rPr lang="en-US" b="1" dirty="0" smtClean="0"/>
              <a:t>Inventory Management portal </a:t>
            </a:r>
            <a:r>
              <a:rPr lang="en-US" dirty="0" smtClean="0"/>
              <a:t>(</a:t>
            </a:r>
            <a:r>
              <a:rPr lang="en-US" dirty="0" smtClean="0">
                <a:hlinkClick r:id="rId3"/>
              </a:rPr>
              <a:t>www.HIVPOCT.ca</a:t>
            </a:r>
            <a:r>
              <a:rPr lang="en-US" dirty="0" smtClean="0"/>
              <a:t>) – Kits, positive/negative quality controls, and certification panels</a:t>
            </a:r>
          </a:p>
          <a:p>
            <a:pPr lvl="1" algn="l">
              <a:lnSpc>
                <a:spcPct val="100000"/>
              </a:lnSpc>
              <a:spcBef>
                <a:spcPts val="2400"/>
              </a:spcBef>
              <a:buClr>
                <a:srgbClr val="4A66AC"/>
              </a:buClr>
              <a:buSzPct val="150000"/>
            </a:pPr>
            <a:r>
              <a:rPr lang="en-US" b="1" dirty="0" smtClean="0"/>
              <a:t>AIDS Bureau </a:t>
            </a:r>
            <a:r>
              <a:rPr lang="en-US" dirty="0" smtClean="0"/>
              <a:t>– Additional capillary pipettes, bulb pipettes and tracking stickers to prioritize and direct samples referred to the Public Health Ontario Laboratory (PHOL).</a:t>
            </a:r>
          </a:p>
          <a:p>
            <a:pPr lvl="1" algn="l">
              <a:lnSpc>
                <a:spcPct val="100000"/>
              </a:lnSpc>
              <a:spcBef>
                <a:spcPts val="2400"/>
              </a:spcBef>
              <a:buClr>
                <a:srgbClr val="4A66AC"/>
              </a:buClr>
              <a:buSzPct val="150000"/>
            </a:pPr>
            <a:r>
              <a:rPr lang="en-US" b="1" dirty="0" smtClean="0"/>
              <a:t>Public Health Ontario Laboratory (PHOL) </a:t>
            </a:r>
            <a:r>
              <a:rPr lang="en-US" dirty="0" smtClean="0"/>
              <a:t>– </a:t>
            </a:r>
            <a:r>
              <a:rPr lang="en-US" dirty="0" smtClean="0">
                <a:hlinkClick r:id="rId4"/>
              </a:rPr>
              <a:t>Standard HIV Testing Requisition </a:t>
            </a:r>
            <a:r>
              <a:rPr lang="en-US" dirty="0" smtClean="0"/>
              <a:t>(online) and Anonymous HIV Testing Requisition (by phone) </a:t>
            </a:r>
          </a:p>
          <a:p>
            <a:pPr lvl="1" algn="l">
              <a:lnSpc>
                <a:spcPct val="100000"/>
              </a:lnSpc>
              <a:spcBef>
                <a:spcPts val="2400"/>
              </a:spcBef>
              <a:buClr>
                <a:srgbClr val="4A66AC"/>
              </a:buClr>
              <a:buSzPct val="150000"/>
            </a:pPr>
            <a:endParaRPr lang="en-US" dirty="0" smtClean="0"/>
          </a:p>
          <a:p>
            <a:pPr lvl="0">
              <a:spcBef>
                <a:spcPts val="1800"/>
              </a:spcBef>
              <a:buClr>
                <a:srgbClr val="4A66AC"/>
              </a:buClr>
              <a:buSzPct val="150000"/>
            </a:pPr>
            <a:endParaRPr lang="en-US" sz="2000" dirty="0"/>
          </a:p>
          <a:p>
            <a:pPr>
              <a:buClr>
                <a:srgbClr val="4A66AC"/>
              </a:buClr>
            </a:pP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61597"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sp>
        <p:nvSpPr>
          <p:cNvPr id="6" name="TextBox 5"/>
          <p:cNvSpPr txBox="1"/>
          <p:nvPr/>
        </p:nvSpPr>
        <p:spPr>
          <a:xfrm>
            <a:off x="9800216" y="4927003"/>
            <a:ext cx="2086983" cy="1323439"/>
          </a:xfrm>
          <a:prstGeom prst="rect">
            <a:avLst/>
          </a:prstGeom>
          <a:noFill/>
        </p:spPr>
        <p:txBody>
          <a:bodyPr wrap="square" rtlCol="0">
            <a:spAutoFit/>
          </a:bodyPr>
          <a:lstStyle/>
          <a:p>
            <a:pPr algn="ctr">
              <a:spcAft>
                <a:spcPts val="1200"/>
              </a:spcAft>
            </a:pPr>
            <a:r>
              <a:rPr lang="en-US" sz="1600" b="1" dirty="0" smtClean="0">
                <a:solidFill>
                  <a:srgbClr val="4A66AC"/>
                </a:solidFill>
              </a:rPr>
              <a:t>We’ll talk more about testing requisitions and tracking stickers in the Test Requisition Module.</a:t>
            </a:r>
            <a:endParaRPr lang="en-CA" sz="1600" b="1" dirty="0">
              <a:solidFill>
                <a:srgbClr val="4A66AC"/>
              </a:solidFill>
            </a:endParaRPr>
          </a:p>
        </p:txBody>
      </p:sp>
      <p:pic>
        <p:nvPicPr>
          <p:cNvPr id="5" name="Picture 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831593" y="2506532"/>
            <a:ext cx="2109395" cy="2109395"/>
          </a:xfrm>
          <a:prstGeom prst="rect">
            <a:avLst/>
          </a:prstGeom>
        </p:spPr>
      </p:pic>
    </p:spTree>
    <p:extLst>
      <p:ext uri="{BB962C8B-B14F-4D97-AF65-F5344CB8AC3E}">
        <p14:creationId xmlns:p14="http://schemas.microsoft.com/office/powerpoint/2010/main" val="2050247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en-CA" dirty="0" smtClean="0"/>
              <a:t>Inventory Management &amp; Supplies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3033" y="2329710"/>
            <a:ext cx="8898967" cy="4404577"/>
          </a:xfrm>
        </p:spPr>
        <p:txBody>
          <a:bodyPr>
            <a:normAutofit lnSpcReduction="10000"/>
          </a:bodyPr>
          <a:lstStyle/>
          <a:p>
            <a:pPr lvl="0">
              <a:spcBef>
                <a:spcPts val="1800"/>
              </a:spcBef>
              <a:buClr>
                <a:srgbClr val="4A66AC"/>
              </a:buClr>
              <a:buSzPct val="150000"/>
            </a:pPr>
            <a:r>
              <a:rPr lang="en-US" sz="2000" dirty="0" smtClean="0"/>
              <a:t>Maintaining supplies and ensuring their quality is one of the primary responsibilities of your Quality Assurance Lead. However it is also useful for you to know how these supplies are managed. Alert the lead about damaged supplies, or low supplies of kits or positive/negative quality controls.</a:t>
            </a:r>
          </a:p>
          <a:p>
            <a:pPr lvl="0">
              <a:spcBef>
                <a:spcPts val="1800"/>
              </a:spcBef>
              <a:buClr>
                <a:srgbClr val="4A66AC"/>
              </a:buClr>
              <a:buSzPct val="150000"/>
            </a:pPr>
            <a:r>
              <a:rPr lang="en-US" sz="2000" dirty="0" smtClean="0"/>
              <a:t>Your site has a secure user name and password for the </a:t>
            </a:r>
            <a:r>
              <a:rPr lang="en-US" sz="2000" dirty="0" smtClean="0">
                <a:hlinkClick r:id="rId3"/>
              </a:rPr>
              <a:t>www.HIVPOCT.ca</a:t>
            </a:r>
            <a:r>
              <a:rPr lang="en-US" sz="2000" dirty="0"/>
              <a:t> </a:t>
            </a:r>
            <a:r>
              <a:rPr lang="en-US" sz="2000" dirty="0" smtClean="0"/>
              <a:t>portal, which is used to manage your inventory. The portal allows your site to</a:t>
            </a:r>
            <a:r>
              <a:rPr lang="en-US" sz="2200" dirty="0" smtClean="0"/>
              <a:t>:</a:t>
            </a:r>
          </a:p>
          <a:p>
            <a:pPr marL="914400" lvl="1" indent="-457200" algn="l">
              <a:spcBef>
                <a:spcPts val="1800"/>
              </a:spcBef>
              <a:buClr>
                <a:srgbClr val="4A66AC"/>
              </a:buClr>
              <a:buSzPct val="150000"/>
              <a:buFont typeface="+mj-lt"/>
              <a:buAutoNum type="arabicPeriod"/>
            </a:pPr>
            <a:r>
              <a:rPr lang="en-US" dirty="0" smtClean="0"/>
              <a:t>Order supplies (kits, positive/negative quality controls, certification panels) </a:t>
            </a:r>
          </a:p>
          <a:p>
            <a:pPr marL="914400" lvl="1" indent="-457200" algn="l">
              <a:spcBef>
                <a:spcPts val="1800"/>
              </a:spcBef>
              <a:buClr>
                <a:srgbClr val="4A66AC"/>
              </a:buClr>
              <a:buSzPct val="150000"/>
              <a:buFont typeface="+mj-lt"/>
              <a:buAutoNum type="arabicPeriod"/>
            </a:pPr>
            <a:r>
              <a:rPr lang="en-US" dirty="0" smtClean="0"/>
              <a:t>Confirm shipment of new kits (not necessary for positive/negative quality controls or certification panels).</a:t>
            </a:r>
          </a:p>
          <a:p>
            <a:pPr marL="914400" lvl="1" indent="-457200" algn="l">
              <a:spcBef>
                <a:spcPts val="1800"/>
              </a:spcBef>
              <a:buClr>
                <a:srgbClr val="4A66AC"/>
              </a:buClr>
              <a:buSzPct val="150000"/>
              <a:buFont typeface="+mj-lt"/>
              <a:buAutoNum type="arabicPeriod"/>
            </a:pPr>
            <a:r>
              <a:rPr lang="en-US" dirty="0"/>
              <a:t>Enter kit usage </a:t>
            </a:r>
            <a:r>
              <a:rPr lang="en-US" dirty="0" smtClean="0"/>
              <a:t>information prior </a:t>
            </a:r>
            <a:r>
              <a:rPr lang="en-US" dirty="0"/>
              <a:t>to ordering </a:t>
            </a:r>
            <a:r>
              <a:rPr lang="en-US" dirty="0" smtClean="0"/>
              <a:t>new </a:t>
            </a:r>
            <a:r>
              <a:rPr lang="en-US" dirty="0"/>
              <a:t>kits. </a:t>
            </a:r>
            <a:r>
              <a:rPr lang="en-US" dirty="0" smtClean="0"/>
              <a:t>The necessary information is collected in the monthly summary done by your QA Lead.</a:t>
            </a:r>
            <a:endParaRPr lang="en-US" dirty="0"/>
          </a:p>
          <a:p>
            <a:pPr marL="914400" lvl="1" indent="-457200" algn="l">
              <a:spcBef>
                <a:spcPts val="1800"/>
              </a:spcBef>
              <a:buClr>
                <a:srgbClr val="4A66AC"/>
              </a:buClr>
              <a:buSzPct val="150000"/>
              <a:buFont typeface="+mj-lt"/>
              <a:buAutoNum type="arabicPeriod"/>
            </a:pPr>
            <a:r>
              <a:rPr lang="en-US" dirty="0" smtClean="0"/>
              <a:t>Review reports of past/current orders and kit usage.</a:t>
            </a:r>
          </a:p>
          <a:p>
            <a:pPr lvl="0">
              <a:spcBef>
                <a:spcPts val="1800"/>
              </a:spcBef>
              <a:buClr>
                <a:srgbClr val="4A66AC"/>
              </a:buClr>
              <a:buSzPct val="150000"/>
            </a:pPr>
            <a:endParaRPr lang="en-US" sz="2000" dirty="0"/>
          </a:p>
          <a:p>
            <a:pPr>
              <a:buClr>
                <a:srgbClr val="4A66AC"/>
              </a:buClr>
            </a:pP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61597" cy="400110"/>
          </a:xfrm>
          <a:prstGeom prst="rect">
            <a:avLst/>
          </a:prstGeom>
          <a:noFill/>
        </p:spPr>
        <p:txBody>
          <a:bodyPr wrap="square" rtlCol="0">
            <a:spAutoFit/>
          </a:bodyPr>
          <a:lstStyle/>
          <a:p>
            <a:r>
              <a:rPr lang="en-US" sz="2000" b="1" dirty="0">
                <a:solidFill>
                  <a:schemeClr val="bg1"/>
                </a:solidFill>
              </a:rPr>
              <a:t>MODULE: Quality A</a:t>
            </a:r>
            <a:r>
              <a:rPr lang="en-US" sz="2000" b="1" dirty="0" smtClean="0">
                <a:solidFill>
                  <a:schemeClr val="bg1"/>
                </a:solidFill>
              </a:rPr>
              <a:t>ssurance </a:t>
            </a:r>
            <a:r>
              <a:rPr lang="en-US" sz="2000" b="1" dirty="0">
                <a:solidFill>
                  <a:schemeClr val="bg1"/>
                </a:solidFill>
              </a:rPr>
              <a:t>and Inventory Management</a:t>
            </a:r>
          </a:p>
        </p:txBody>
      </p:sp>
      <p:pic>
        <p:nvPicPr>
          <p:cNvPr id="4" name="Picture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003716" y="2140773"/>
            <a:ext cx="1710466" cy="1710466"/>
          </a:xfrm>
          <a:prstGeom prst="rect">
            <a:avLst/>
          </a:prstGeom>
        </p:spPr>
      </p:pic>
      <p:sp>
        <p:nvSpPr>
          <p:cNvPr id="6" name="TextBox 5"/>
          <p:cNvSpPr txBox="1"/>
          <p:nvPr/>
        </p:nvSpPr>
        <p:spPr>
          <a:xfrm>
            <a:off x="9864762" y="3926541"/>
            <a:ext cx="2086983" cy="2462213"/>
          </a:xfrm>
          <a:prstGeom prst="rect">
            <a:avLst/>
          </a:prstGeom>
          <a:noFill/>
        </p:spPr>
        <p:txBody>
          <a:bodyPr wrap="square" rtlCol="0">
            <a:spAutoFit/>
          </a:bodyPr>
          <a:lstStyle/>
          <a:p>
            <a:pPr algn="ctr">
              <a:spcAft>
                <a:spcPts val="1200"/>
              </a:spcAft>
            </a:pPr>
            <a:r>
              <a:rPr lang="en-US" sz="1600" b="1" dirty="0" smtClean="0">
                <a:solidFill>
                  <a:srgbClr val="4A66AC"/>
                </a:solidFill>
              </a:rPr>
              <a:t>Kit usage reports help the Ministry track how many kits are needed and any problems or errors that may be occurring.</a:t>
            </a:r>
          </a:p>
          <a:p>
            <a:pPr algn="ctr"/>
            <a:r>
              <a:rPr lang="en-US" sz="1600" b="1" dirty="0" smtClean="0">
                <a:solidFill>
                  <a:srgbClr val="4A66AC"/>
                </a:solidFill>
              </a:rPr>
              <a:t>Invalid results should be reported as damaged.</a:t>
            </a:r>
            <a:endParaRPr lang="en-CA" sz="1600" b="1" dirty="0">
              <a:solidFill>
                <a:srgbClr val="4A66AC"/>
              </a:solidFill>
            </a:endParaRPr>
          </a:p>
        </p:txBody>
      </p:sp>
    </p:spTree>
    <p:extLst>
      <p:ext uri="{BB962C8B-B14F-4D97-AF65-F5344CB8AC3E}">
        <p14:creationId xmlns:p14="http://schemas.microsoft.com/office/powerpoint/2010/main" val="2715493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7305</TotalTime>
  <Words>3439</Words>
  <Application>Microsoft Office PowerPoint</Application>
  <PresentationFormat>Widescreen</PresentationFormat>
  <Paragraphs>269</Paragraphs>
  <Slides>21</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Wingdings</vt:lpstr>
      <vt:lpstr>Office Theme</vt:lpstr>
      <vt:lpstr>Custom Design</vt:lpstr>
      <vt:lpstr>After completing this unit you will be able to :</vt:lpstr>
      <vt:lpstr>Why is Quality Assurance important?</vt:lpstr>
      <vt:lpstr>Quality Assurance is Everyone’s Responsibility!</vt:lpstr>
      <vt:lpstr>What does Quality Assurance Involve:</vt:lpstr>
      <vt:lpstr>Manufacturer        </vt:lpstr>
      <vt:lpstr>Training and Updating of Staff Skills</vt:lpstr>
      <vt:lpstr>Certification Testing</vt:lpstr>
      <vt:lpstr>Supplies and Inventory</vt:lpstr>
      <vt:lpstr>Inventory Management &amp; Supplies</vt:lpstr>
      <vt:lpstr>Inventory Management Portal</vt:lpstr>
      <vt:lpstr>Test Kits – Receiving an Order</vt:lpstr>
      <vt:lpstr>Test Kits – Storage of Kits</vt:lpstr>
      <vt:lpstr>Evaluating Kits with Positive/Negative Quality Controls</vt:lpstr>
      <vt:lpstr>Evaluating Kits with Positive/Negative Quality Controls</vt:lpstr>
      <vt:lpstr>What if Positive/Negative Quality Control Testing fails?</vt:lpstr>
      <vt:lpstr>If two quality control tests have failed:</vt:lpstr>
      <vt:lpstr>Test Kits – Use of Kits</vt:lpstr>
      <vt:lpstr>Test Kits – Use of Kits</vt:lpstr>
      <vt:lpstr>Assessing Testing Processes at Your Site</vt:lpstr>
      <vt:lpstr>Proficiency Testing (PT)</vt:lpstr>
      <vt:lpstr>Summary of Required Logs and Documentation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335</cp:revision>
  <cp:lastPrinted>2018-12-20T17:07:35Z</cp:lastPrinted>
  <dcterms:created xsi:type="dcterms:W3CDTF">2018-11-08T12:57:55Z</dcterms:created>
  <dcterms:modified xsi:type="dcterms:W3CDTF">2019-11-26T15:05:47Z</dcterms:modified>
</cp:coreProperties>
</file>