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2" r:id="rId3"/>
    <p:sldId id="273" r:id="rId4"/>
    <p:sldId id="277" r:id="rId5"/>
    <p:sldId id="278" r:id="rId6"/>
    <p:sldId id="275" r:id="rId7"/>
    <p:sldId id="262" r:id="rId8"/>
    <p:sldId id="263" r:id="rId9"/>
    <p:sldId id="264" r:id="rId10"/>
    <p:sldId id="279" r:id="rId11"/>
    <p:sldId id="274" r:id="rId12"/>
    <p:sldId id="267" r:id="rId13"/>
    <p:sldId id="268" r:id="rId14"/>
    <p:sldId id="266" r:id="rId15"/>
    <p:sldId id="276"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5441" autoAdjust="0"/>
  </p:normalViewPr>
  <p:slideViewPr>
    <p:cSldViewPr snapToGrid="0">
      <p:cViewPr varScale="1">
        <p:scale>
          <a:sx n="109" d="100"/>
          <a:sy n="109" d="100"/>
        </p:scale>
        <p:origin x="78" y="108"/>
      </p:cViewPr>
      <p:guideLst/>
    </p:cSldViewPr>
  </p:slideViewPr>
  <p:outlineViewPr>
    <p:cViewPr>
      <p:scale>
        <a:sx n="33" d="100"/>
        <a:sy n="33" d="100"/>
      </p:scale>
      <p:origin x="0" y="-4716"/>
    </p:cViewPr>
  </p:outlineViewPr>
  <p:notesTextViewPr>
    <p:cViewPr>
      <p:scale>
        <a:sx n="3" d="2"/>
        <a:sy n="3" d="2"/>
      </p:scale>
      <p:origin x="0" y="0"/>
    </p:cViewPr>
  </p:notesTextViewPr>
  <p:notesViewPr>
    <p:cSldViewPr snapToGrid="0">
      <p:cViewPr>
        <p:scale>
          <a:sx n="180" d="100"/>
          <a:sy n="180" d="100"/>
        </p:scale>
        <p:origin x="1752" y="-1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FCCB4D0-CD4B-4B93-AF3B-9FD240D9DD15}" type="datetimeFigureOut">
              <a:rPr lang="en-CA" smtClean="0"/>
              <a:t>2019-11-26</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C39AB91-EC3C-480C-8D33-9A2C7A63B103}" type="slidenum">
              <a:rPr lang="en-CA" smtClean="0"/>
              <a:t>‹#›</a:t>
            </a:fld>
            <a:endParaRPr lang="en-CA"/>
          </a:p>
        </p:txBody>
      </p:sp>
    </p:spTree>
    <p:extLst>
      <p:ext uri="{BB962C8B-B14F-4D97-AF65-F5344CB8AC3E}">
        <p14:creationId xmlns:p14="http://schemas.microsoft.com/office/powerpoint/2010/main" val="89923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b="1"/>
              <a:t> </a:t>
            </a:r>
            <a:endParaRPr lang="fr-CA"/>
          </a:p>
          <a:p>
            <a:r>
              <a:rPr lang="fr-CA"/>
              <a:t>Examinez les objectifs d’apprentissage avec les stagiaires.</a:t>
            </a:r>
          </a:p>
          <a:p>
            <a:endParaRPr lang="fr-CA"/>
          </a:p>
        </p:txBody>
      </p:sp>
      <p:sp>
        <p:nvSpPr>
          <p:cNvPr id="4" name="Slide Number Placeholder 3"/>
          <p:cNvSpPr>
            <a:spLocks noGrp="1"/>
          </p:cNvSpPr>
          <p:nvPr>
            <p:ph type="sldNum" sz="quarter" idx="10"/>
          </p:nvPr>
        </p:nvSpPr>
        <p:spPr/>
        <p:txBody>
          <a:bodyPr/>
          <a:lstStyle/>
          <a:p>
            <a:fld id="{EC39AB91-EC3C-480C-8D33-9A2C7A63B103}" type="slidenum">
              <a:rPr lang="en-CA" smtClean="0"/>
              <a:t>1</a:t>
            </a:fld>
            <a:endParaRPr lang="en-CA"/>
          </a:p>
        </p:txBody>
      </p:sp>
    </p:spTree>
    <p:extLst>
      <p:ext uri="{BB962C8B-B14F-4D97-AF65-F5344CB8AC3E}">
        <p14:creationId xmlns:p14="http://schemas.microsoft.com/office/powerpoint/2010/main" val="176000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a:t>- Définissez brièvement la PPE.</a:t>
            </a:r>
            <a:endParaRPr lang="en-CA" dirty="0"/>
          </a:p>
          <a:p>
            <a:r>
              <a:rPr lang="en-CA" dirty="0"/>
              <a:t>- </a:t>
            </a:r>
            <a:r>
              <a:rPr lang="en-CA"/>
              <a:t>Au </a:t>
            </a:r>
            <a:r>
              <a:rPr lang="fr-CA"/>
              <a:t>moment</a:t>
            </a:r>
            <a:r>
              <a:rPr lang="en-CA"/>
              <a:t> </a:t>
            </a:r>
            <a:r>
              <a:rPr lang="en-CA" dirty="0"/>
              <a:t>de </a:t>
            </a:r>
            <a:r>
              <a:rPr lang="fr-CA" dirty="0"/>
              <a:t>décrire</a:t>
            </a:r>
            <a:r>
              <a:rPr lang="en-CA" dirty="0"/>
              <a:t> </a:t>
            </a:r>
            <a:r>
              <a:rPr lang="en-CA" dirty="0" err="1"/>
              <a:t>l’impact</a:t>
            </a:r>
            <a:r>
              <a:rPr lang="en-CA" dirty="0"/>
              <a:t> de la PrEP et de la PPE sur la </a:t>
            </a:r>
            <a:r>
              <a:rPr lang="en-CA" dirty="0" err="1"/>
              <a:t>période</a:t>
            </a:r>
            <a:r>
              <a:rPr lang="en-CA" dirty="0"/>
              <a:t> </a:t>
            </a:r>
            <a:r>
              <a:rPr lang="en-CA" dirty="0" err="1"/>
              <a:t>fenêtre</a:t>
            </a:r>
            <a:r>
              <a:rPr lang="en-CA" dirty="0"/>
              <a:t>, </a:t>
            </a:r>
            <a:r>
              <a:rPr lang="en-CA" dirty="0" err="1"/>
              <a:t>soulignez</a:t>
            </a:r>
            <a:r>
              <a:rPr lang="en-CA" dirty="0"/>
              <a:t> que les interactions avec le </a:t>
            </a:r>
            <a:r>
              <a:rPr lang="en-CA" dirty="0" err="1"/>
              <a:t>dépistage</a:t>
            </a:r>
            <a:r>
              <a:rPr lang="en-CA" dirty="0"/>
              <a:t> </a:t>
            </a:r>
            <a:r>
              <a:rPr lang="en-CA" dirty="0" err="1"/>
              <a:t>sont</a:t>
            </a:r>
            <a:r>
              <a:rPr lang="en-CA" dirty="0"/>
              <a:t> des occasions de </a:t>
            </a:r>
            <a:r>
              <a:rPr lang="en-CA" dirty="0" err="1"/>
              <a:t>diriger</a:t>
            </a:r>
            <a:r>
              <a:rPr lang="en-CA" dirty="0"/>
              <a:t> les </a:t>
            </a:r>
            <a:r>
              <a:rPr lang="en-CA" dirty="0" err="1"/>
              <a:t>individus</a:t>
            </a:r>
            <a:r>
              <a:rPr lang="en-CA" dirty="0"/>
              <a:t> </a:t>
            </a:r>
            <a:r>
              <a:rPr lang="en-CA" dirty="0" err="1"/>
              <a:t>vers</a:t>
            </a:r>
            <a:r>
              <a:rPr lang="en-CA" dirty="0"/>
              <a:t> </a:t>
            </a:r>
            <a:r>
              <a:rPr lang="en-CA" err="1"/>
              <a:t>ces</a:t>
            </a:r>
            <a:r>
              <a:rPr lang="en-CA"/>
              <a:t> moyens de prévention; </a:t>
            </a:r>
            <a:r>
              <a:rPr lang="en-CA" dirty="0"/>
              <a:t>les </a:t>
            </a:r>
            <a:r>
              <a:rPr lang="en-CA" dirty="0" err="1"/>
              <a:t>préoccupations</a:t>
            </a:r>
            <a:r>
              <a:rPr lang="en-CA" dirty="0"/>
              <a:t> </a:t>
            </a:r>
            <a:r>
              <a:rPr lang="en-CA" dirty="0" err="1"/>
              <a:t>liées</a:t>
            </a:r>
            <a:r>
              <a:rPr lang="en-CA" dirty="0"/>
              <a:t> à la </a:t>
            </a:r>
            <a:r>
              <a:rPr lang="en-CA" dirty="0" err="1"/>
              <a:t>période</a:t>
            </a:r>
            <a:r>
              <a:rPr lang="en-CA" dirty="0"/>
              <a:t> </a:t>
            </a:r>
            <a:r>
              <a:rPr lang="en-CA" dirty="0" err="1"/>
              <a:t>fenêtre</a:t>
            </a:r>
            <a:r>
              <a:rPr lang="en-CA" dirty="0"/>
              <a:t> ne </a:t>
            </a:r>
            <a:r>
              <a:rPr lang="en-CA" dirty="0" err="1"/>
              <a:t>devraient</a:t>
            </a:r>
            <a:r>
              <a:rPr lang="en-CA" dirty="0"/>
              <a:t> </a:t>
            </a:r>
            <a:r>
              <a:rPr lang="en-CA"/>
              <a:t>jamais décourager </a:t>
            </a:r>
            <a:r>
              <a:rPr lang="en-CA" dirty="0" err="1"/>
              <a:t>une</a:t>
            </a:r>
            <a:r>
              <a:rPr lang="en-CA" dirty="0"/>
              <a:t> </a:t>
            </a:r>
            <a:r>
              <a:rPr lang="en-CA" err="1"/>
              <a:t>personne</a:t>
            </a:r>
            <a:r>
              <a:rPr lang="en-CA"/>
              <a:t> qui reçoit </a:t>
            </a:r>
            <a:r>
              <a:rPr lang="en-CA" dirty="0"/>
              <a:t>un </a:t>
            </a:r>
            <a:r>
              <a:rPr lang="en-CA" dirty="0" err="1"/>
              <a:t>résultat</a:t>
            </a:r>
            <a:r>
              <a:rPr lang="en-CA" dirty="0"/>
              <a:t> non </a:t>
            </a:r>
            <a:r>
              <a:rPr lang="en-CA" dirty="0" err="1"/>
              <a:t>réactif</a:t>
            </a:r>
            <a:r>
              <a:rPr lang="en-CA" dirty="0"/>
              <a:t> </a:t>
            </a:r>
            <a:r>
              <a:rPr lang="en-CA" dirty="0" err="1"/>
              <a:t>d’utiliser</a:t>
            </a:r>
            <a:r>
              <a:rPr lang="en-CA" dirty="0"/>
              <a:t> la PrEP/PPE.</a:t>
            </a:r>
          </a:p>
        </p:txBody>
      </p:sp>
      <p:sp>
        <p:nvSpPr>
          <p:cNvPr id="4" name="Slide Number Placeholder 3"/>
          <p:cNvSpPr>
            <a:spLocks noGrp="1"/>
          </p:cNvSpPr>
          <p:nvPr>
            <p:ph type="sldNum" sz="quarter" idx="10"/>
          </p:nvPr>
        </p:nvSpPr>
        <p:spPr/>
        <p:txBody>
          <a:bodyPr/>
          <a:lstStyle/>
          <a:p>
            <a:fld id="{EC39AB91-EC3C-480C-8D33-9A2C7A63B103}" type="slidenum">
              <a:rPr lang="en-CA" smtClean="0"/>
              <a:t>10</a:t>
            </a:fld>
            <a:endParaRPr lang="en-CA"/>
          </a:p>
        </p:txBody>
      </p:sp>
    </p:spTree>
    <p:extLst>
      <p:ext uri="{BB962C8B-B14F-4D97-AF65-F5344CB8AC3E}">
        <p14:creationId xmlns:p14="http://schemas.microsoft.com/office/powerpoint/2010/main" val="1231782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CA"/>
          </a:p>
          <a:p>
            <a:pPr marL="171450" lvl="0" indent="-171450">
              <a:buFontTx/>
              <a:buChar char="-"/>
            </a:pPr>
            <a:r>
              <a:rPr lang="en-CA"/>
              <a:t>Définissez brièvement la PrEP.</a:t>
            </a:r>
          </a:p>
          <a:p>
            <a:pPr marL="171450" lvl="0" indent="-171450">
              <a:buFontTx/>
              <a:buChar char="-"/>
            </a:pPr>
            <a:r>
              <a:rPr lang="en-CA"/>
              <a:t>Au moment de décrire l’impact de la PrEP et de la PPE sur la période fenêtre, soulignez que les interactions avec le dépistage sont des occasions de diriger les individus vers ces moyens de prévention; les préoccupations liées à la période fenêtre ne devraient jamais décourager une personne qui reçoit un résultat non réactif d’utiliser la PrEP/PPE.</a:t>
            </a: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11</a:t>
            </a:fld>
            <a:endParaRPr lang="en-CA"/>
          </a:p>
        </p:txBody>
      </p:sp>
    </p:spTree>
    <p:extLst>
      <p:ext uri="{BB962C8B-B14F-4D97-AF65-F5344CB8AC3E}">
        <p14:creationId xmlns:p14="http://schemas.microsoft.com/office/powerpoint/2010/main" val="3463314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Nous aborderons plus en détail la lecture et l’interprétation des résultats du dépistage rapide dans le module sur le DPS.</a:t>
            </a:r>
          </a:p>
          <a:p>
            <a:r>
              <a:rPr lang="fr-CA"/>
              <a:t>- Vous trouverez, dans votre site et sur le site Web de dépistage, une carte présentant de multiples images de l’apparence possible des résultats du dépistage du VIH INSTI (un exemplaire imprimé devrait être offert pendant la formation, même si le reste des documents est partagé par voie électronique).</a:t>
            </a:r>
          </a:p>
        </p:txBody>
      </p:sp>
      <p:sp>
        <p:nvSpPr>
          <p:cNvPr id="4" name="Slide Number Placeholder 3"/>
          <p:cNvSpPr>
            <a:spLocks noGrp="1"/>
          </p:cNvSpPr>
          <p:nvPr>
            <p:ph type="sldNum" sz="quarter" idx="10"/>
          </p:nvPr>
        </p:nvSpPr>
        <p:spPr/>
        <p:txBody>
          <a:bodyPr/>
          <a:lstStyle/>
          <a:p>
            <a:fld id="{EC39AB91-EC3C-480C-8D33-9A2C7A63B103}" type="slidenum">
              <a:rPr lang="en-CA" smtClean="0"/>
              <a:t>12</a:t>
            </a:fld>
            <a:endParaRPr lang="en-CA"/>
          </a:p>
        </p:txBody>
      </p:sp>
    </p:spTree>
    <p:extLst>
      <p:ext uri="{BB962C8B-B14F-4D97-AF65-F5344CB8AC3E}">
        <p14:creationId xmlns:p14="http://schemas.microsoft.com/office/powerpoint/2010/main" val="33633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Veuillez noter que le mot « séroconversion » signifie que le corps a commencé à produire des anticorps; les tests de laboratoire modernes permettent un diagnostic de séropositivité au VIH avant même l’apparition d’anticorps.</a:t>
            </a:r>
          </a:p>
          <a:p>
            <a:r>
              <a:rPr lang="fr-CA"/>
              <a:t>- Nous n’avons pas discuté du VIH 1 et du VIH 2 : expliquez brièvement que le VIH 1 est la souche la plus répandue dans le monde, alors que le VIH 2 se trouve principalement en Afrique occidentale, dans 5 à 10 % des cas; le test rapide et le test standard en laboratoire détectent tous deux le VIH 1 et le VIH 2. </a:t>
            </a:r>
          </a:p>
        </p:txBody>
      </p:sp>
      <p:sp>
        <p:nvSpPr>
          <p:cNvPr id="4" name="Slide Number Placeholder 3"/>
          <p:cNvSpPr>
            <a:spLocks noGrp="1"/>
          </p:cNvSpPr>
          <p:nvPr>
            <p:ph type="sldNum" sz="quarter" idx="10"/>
          </p:nvPr>
        </p:nvSpPr>
        <p:spPr/>
        <p:txBody>
          <a:bodyPr/>
          <a:lstStyle/>
          <a:p>
            <a:fld id="{EC39AB91-EC3C-480C-8D33-9A2C7A63B103}" type="slidenum">
              <a:rPr lang="en-CA" smtClean="0"/>
              <a:t>13</a:t>
            </a:fld>
            <a:endParaRPr lang="en-CA"/>
          </a:p>
        </p:txBody>
      </p:sp>
    </p:spTree>
    <p:extLst>
      <p:ext uri="{BB962C8B-B14F-4D97-AF65-F5344CB8AC3E}">
        <p14:creationId xmlns:p14="http://schemas.microsoft.com/office/powerpoint/2010/main" val="283139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r>
              <a:rPr lang="en-CA" err="1"/>
              <a:t>Relativement</a:t>
            </a:r>
            <a:r>
              <a:rPr lang="en-CA"/>
              <a:t> rare. Mais </a:t>
            </a:r>
            <a:r>
              <a:rPr lang="en-CA" dirty="0"/>
              <a:t>des </a:t>
            </a:r>
            <a:r>
              <a:rPr lang="en-CA" dirty="0" err="1"/>
              <a:t>anticorps</a:t>
            </a:r>
            <a:r>
              <a:rPr lang="en-CA" dirty="0"/>
              <a:t> non </a:t>
            </a:r>
            <a:r>
              <a:rPr lang="en-CA" dirty="0" err="1"/>
              <a:t>spécifiques</a:t>
            </a:r>
            <a:r>
              <a:rPr lang="en-CA" dirty="0"/>
              <a:t> au </a:t>
            </a:r>
            <a:r>
              <a:rPr lang="en-CA"/>
              <a:t>VIH en cours de grossesse </a:t>
            </a:r>
            <a:r>
              <a:rPr lang="en-CA" err="1"/>
              <a:t>ou</a:t>
            </a:r>
            <a:r>
              <a:rPr lang="en-CA"/>
              <a:t> </a:t>
            </a:r>
            <a:r>
              <a:rPr lang="fr-CA"/>
              <a:t>d’autres</a:t>
            </a:r>
            <a:r>
              <a:rPr lang="en-CA"/>
              <a:t> </a:t>
            </a:r>
            <a:r>
              <a:rPr lang="en-CA" dirty="0"/>
              <a:t>variations </a:t>
            </a:r>
            <a:r>
              <a:rPr lang="en-CA" dirty="0" err="1"/>
              <a:t>immunitaires</a:t>
            </a:r>
            <a:r>
              <a:rPr lang="en-CA" dirty="0"/>
              <a:t> </a:t>
            </a:r>
            <a:r>
              <a:rPr lang="en-CA" dirty="0" err="1"/>
              <a:t>peuvent</a:t>
            </a:r>
            <a:r>
              <a:rPr lang="en-CA" dirty="0"/>
              <a:t> </a:t>
            </a:r>
            <a:r>
              <a:rPr lang="en-CA" dirty="0" err="1"/>
              <a:t>contribuer</a:t>
            </a:r>
            <a:r>
              <a:rPr lang="en-CA" dirty="0"/>
              <a:t> à </a:t>
            </a:r>
            <a:r>
              <a:rPr lang="en-CA" dirty="0" err="1"/>
              <a:t>ce</a:t>
            </a:r>
            <a:r>
              <a:rPr lang="en-CA" dirty="0"/>
              <a:t> </a:t>
            </a:r>
            <a:r>
              <a:rPr lang="en-CA" dirty="0" err="1"/>
              <a:t>résultat</a:t>
            </a:r>
            <a:r>
              <a:rPr lang="en-CA" dirty="0"/>
              <a:t>. </a:t>
            </a:r>
          </a:p>
        </p:txBody>
      </p:sp>
      <p:sp>
        <p:nvSpPr>
          <p:cNvPr id="4" name="Slide Number Placeholder 3"/>
          <p:cNvSpPr>
            <a:spLocks noGrp="1"/>
          </p:cNvSpPr>
          <p:nvPr>
            <p:ph type="sldNum" sz="quarter" idx="10"/>
          </p:nvPr>
        </p:nvSpPr>
        <p:spPr/>
        <p:txBody>
          <a:bodyPr/>
          <a:lstStyle/>
          <a:p>
            <a:fld id="{EC39AB91-EC3C-480C-8D33-9A2C7A63B103}" type="slidenum">
              <a:rPr lang="en-CA" smtClean="0"/>
              <a:t>14</a:t>
            </a:fld>
            <a:endParaRPr lang="en-CA"/>
          </a:p>
        </p:txBody>
      </p:sp>
    </p:spTree>
    <p:extLst>
      <p:ext uri="{BB962C8B-B14F-4D97-AF65-F5344CB8AC3E}">
        <p14:creationId xmlns:p14="http://schemas.microsoft.com/office/powerpoint/2010/main" val="1100740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r>
              <a:rPr lang="en-CA"/>
              <a:t>Lorsque le test est effectué avec soin et que sa qualité est contrôlée, les résultats faux positifs sont rares.</a:t>
            </a:r>
          </a:p>
        </p:txBody>
      </p:sp>
      <p:sp>
        <p:nvSpPr>
          <p:cNvPr id="4" name="Slide Number Placeholder 3"/>
          <p:cNvSpPr>
            <a:spLocks noGrp="1"/>
          </p:cNvSpPr>
          <p:nvPr>
            <p:ph type="sldNum" sz="quarter" idx="10"/>
          </p:nvPr>
        </p:nvSpPr>
        <p:spPr/>
        <p:txBody>
          <a:bodyPr/>
          <a:lstStyle/>
          <a:p>
            <a:fld id="{EC39AB91-EC3C-480C-8D33-9A2C7A63B103}" type="slidenum">
              <a:rPr lang="en-CA" smtClean="0"/>
              <a:t>15</a:t>
            </a:fld>
            <a:endParaRPr lang="en-CA"/>
          </a:p>
        </p:txBody>
      </p:sp>
    </p:spTree>
    <p:extLst>
      <p:ext uri="{BB962C8B-B14F-4D97-AF65-F5344CB8AC3E}">
        <p14:creationId xmlns:p14="http://schemas.microsoft.com/office/powerpoint/2010/main" val="3304738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Définissez le test de dépistage et le test diagnostique. Comparez-les à une rencontre sur Tinder et à un rendez-vous galant pour illustrer la différence entre les deux. </a:t>
            </a:r>
          </a:p>
          <a:p>
            <a:pPr lvl="0"/>
            <a:r>
              <a:rPr lang="fr-CA"/>
              <a:t>- Notez que l’approche test de dépistage/test diagnostique s’applique à plusieurs autres maladies, notamment le cancer. </a:t>
            </a:r>
          </a:p>
          <a:p>
            <a:r>
              <a:rPr lang="fr-CA"/>
              <a:t>- L’exactitude des deux types de tests peut être limitée en phase précoce d’infection; nous en parlerons plus en détail dans le présent module. </a:t>
            </a:r>
          </a:p>
        </p:txBody>
      </p:sp>
      <p:sp>
        <p:nvSpPr>
          <p:cNvPr id="4" name="Slide Number Placeholder 3"/>
          <p:cNvSpPr>
            <a:spLocks noGrp="1"/>
          </p:cNvSpPr>
          <p:nvPr>
            <p:ph type="sldNum" sz="quarter" idx="10"/>
          </p:nvPr>
        </p:nvSpPr>
        <p:spPr/>
        <p:txBody>
          <a:bodyPr/>
          <a:lstStyle/>
          <a:p>
            <a:fld id="{EC39AB91-EC3C-480C-8D33-9A2C7A63B103}" type="slidenum">
              <a:rPr lang="en-CA" smtClean="0"/>
              <a:t>2</a:t>
            </a:fld>
            <a:endParaRPr lang="en-CA"/>
          </a:p>
        </p:txBody>
      </p:sp>
    </p:spTree>
    <p:extLst>
      <p:ext uri="{BB962C8B-B14F-4D97-AF65-F5344CB8AC3E}">
        <p14:creationId xmlns:p14="http://schemas.microsoft.com/office/powerpoint/2010/main" val="220688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Parlez des deux types de test en Ontario de manière générale; évitez d’entrer dans les détails des tests pour le moment. </a:t>
            </a:r>
          </a:p>
          <a:p>
            <a:pPr lvl="0"/>
            <a:r>
              <a:rPr lang="fr-CA"/>
              <a:t>- Faites référence au matériel présenté dans le volet épidémiologie et organisation du Programme ontarien de dépistage – en général, la première séance du jour.</a:t>
            </a:r>
          </a:p>
          <a:p>
            <a:r>
              <a:rPr lang="fr-CA"/>
              <a:t>- Établissez des liens entre la compréhension des tests et celle du processus d’infection.</a:t>
            </a:r>
          </a:p>
        </p:txBody>
      </p:sp>
      <p:sp>
        <p:nvSpPr>
          <p:cNvPr id="4" name="Slide Number Placeholder 3"/>
          <p:cNvSpPr>
            <a:spLocks noGrp="1"/>
          </p:cNvSpPr>
          <p:nvPr>
            <p:ph type="sldNum" sz="quarter" idx="10"/>
          </p:nvPr>
        </p:nvSpPr>
        <p:spPr/>
        <p:txBody>
          <a:bodyPr/>
          <a:lstStyle/>
          <a:p>
            <a:fld id="{EC39AB91-EC3C-480C-8D33-9A2C7A63B103}" type="slidenum">
              <a:rPr lang="en-CA" smtClean="0"/>
              <a:t>3</a:t>
            </a:fld>
            <a:endParaRPr lang="en-CA"/>
          </a:p>
        </p:txBody>
      </p:sp>
    </p:spTree>
    <p:extLst>
      <p:ext uri="{BB962C8B-B14F-4D97-AF65-F5344CB8AC3E}">
        <p14:creationId xmlns:p14="http://schemas.microsoft.com/office/powerpoint/2010/main" val="209076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Résumez brièvement ce que les tests peuvent détecter. </a:t>
            </a:r>
          </a:p>
          <a:p>
            <a:pPr lvl="0"/>
            <a:r>
              <a:rPr lang="fr-CA"/>
              <a:t>- Mentionnez que les cibles sont choisies de manière à détecter le VIH de façon fiable et le plus tôt possible au cours de la période fenêtre (d’autres détails suivront plus tard).</a:t>
            </a:r>
          </a:p>
          <a:p>
            <a:r>
              <a:rPr lang="fr-CA"/>
              <a:t>- N’entrez pas dans les détails de l’histoire des tests et autres outils diagnostiques, à moins de questions. </a:t>
            </a:r>
          </a:p>
        </p:txBody>
      </p:sp>
      <p:sp>
        <p:nvSpPr>
          <p:cNvPr id="4" name="Slide Number Placeholder 3"/>
          <p:cNvSpPr>
            <a:spLocks noGrp="1"/>
          </p:cNvSpPr>
          <p:nvPr>
            <p:ph type="sldNum" sz="quarter" idx="10"/>
          </p:nvPr>
        </p:nvSpPr>
        <p:spPr/>
        <p:txBody>
          <a:bodyPr/>
          <a:lstStyle/>
          <a:p>
            <a:fld id="{EC39AB91-EC3C-480C-8D33-9A2C7A63B103}" type="slidenum">
              <a:rPr lang="en-CA" smtClean="0"/>
              <a:t>4</a:t>
            </a:fld>
            <a:endParaRPr lang="en-CA"/>
          </a:p>
        </p:txBody>
      </p:sp>
    </p:spTree>
    <p:extLst>
      <p:ext uri="{BB962C8B-B14F-4D97-AF65-F5344CB8AC3E}">
        <p14:creationId xmlns:p14="http://schemas.microsoft.com/office/powerpoint/2010/main" val="792360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Concentrez-vous d’abord sur la chronologie – expliquez que le virus prend un certain temps avant d’atteindre la circulation sanguine, que la p24 est une des premières composantes mesurables du VIH et que le développement d’anticorps prend environ trois semaines.</a:t>
            </a:r>
          </a:p>
          <a:p>
            <a:pPr marL="174708" indent="-174708">
              <a:buFontTx/>
              <a:buChar char="-"/>
            </a:pPr>
            <a:r>
              <a:rPr lang="fr-CA"/>
              <a:t>Indiquez que l’infection à VIH aiguë peut causer des symptômes incitant au dépistage – dirigez les participant-es vers l’aperçu plus détaillé des symptômes de l’infection aiguë dans leur trousse</a:t>
            </a:r>
          </a:p>
          <a:p>
            <a:pPr lvl="0"/>
            <a:r>
              <a:rPr lang="fr-CA"/>
              <a:t>- Cette chronologie de l’infection dicte également les tests de laboratoire utilisés en Ontario et le moment où ils sont le plus efficaces : le test rapide détecte les anticorps (ligne jaune); le test standard détecte les anticorps et une composante du virus appelée p24 (lignes jaune + verte) et peut détecter l’infection plus précocément que le dépistage des anticorps seuls.</a:t>
            </a:r>
          </a:p>
          <a:p>
            <a:r>
              <a:rPr lang="fr-CA"/>
              <a:t>- Le test d’ACP [l’acronyme anglais PCR est plus couramment utilisé] de dépistage du VIH, qui mesure le virus comme tel (ligne mauve), est rarement utilisé en Ontario (sauf chez les nouveau-nés).</a:t>
            </a:r>
          </a:p>
        </p:txBody>
      </p:sp>
      <p:sp>
        <p:nvSpPr>
          <p:cNvPr id="4" name="Slide Number Placeholder 3"/>
          <p:cNvSpPr>
            <a:spLocks noGrp="1"/>
          </p:cNvSpPr>
          <p:nvPr>
            <p:ph type="sldNum" sz="quarter" idx="10"/>
          </p:nvPr>
        </p:nvSpPr>
        <p:spPr/>
        <p:txBody>
          <a:bodyPr/>
          <a:lstStyle/>
          <a:p>
            <a:fld id="{EC39AB91-EC3C-480C-8D33-9A2C7A63B103}" type="slidenum">
              <a:rPr lang="en-CA" smtClean="0"/>
              <a:t>5</a:t>
            </a:fld>
            <a:endParaRPr lang="en-CA"/>
          </a:p>
        </p:txBody>
      </p:sp>
    </p:spTree>
    <p:extLst>
      <p:ext uri="{BB962C8B-B14F-4D97-AF65-F5344CB8AC3E}">
        <p14:creationId xmlns:p14="http://schemas.microsoft.com/office/powerpoint/2010/main" val="1934080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fr-CA"/>
              <a:t>- Cette diapositive résume ce que les tests peuvent détecter et à quel moment. </a:t>
            </a:r>
          </a:p>
          <a:p>
            <a:pPr lvl="0"/>
            <a:r>
              <a:rPr lang="fr-CA"/>
              <a:t>- Les tests recherchent deux types d’anticorps (IgG et IgM). L’IgM est le premier anticorps à se manifester, mais il n’est pas détectable chez tous les individus; l’IgG crée une réponse d’anticorps plus durable. Par conséquent, tous deux sont importants. </a:t>
            </a:r>
          </a:p>
          <a:p>
            <a:pPr lvl="0"/>
            <a:r>
              <a:rPr lang="fr-CA"/>
              <a:t>La p24 est présente en forte concentration au début de l’infection à VIH (bonne cible pour un diagnostic précoce), mais elle s’estompe à mesure que la quantité d’anticorps augmente. </a:t>
            </a:r>
          </a:p>
        </p:txBody>
      </p:sp>
      <p:sp>
        <p:nvSpPr>
          <p:cNvPr id="4" name="Slide Number Placeholder 3"/>
          <p:cNvSpPr>
            <a:spLocks noGrp="1"/>
          </p:cNvSpPr>
          <p:nvPr>
            <p:ph type="sldNum" sz="quarter" idx="10"/>
          </p:nvPr>
        </p:nvSpPr>
        <p:spPr/>
        <p:txBody>
          <a:bodyPr/>
          <a:lstStyle/>
          <a:p>
            <a:fld id="{EC39AB91-EC3C-480C-8D33-9A2C7A63B103}" type="slidenum">
              <a:rPr lang="en-CA" smtClean="0"/>
              <a:t>6</a:t>
            </a:fld>
            <a:endParaRPr lang="en-CA"/>
          </a:p>
        </p:txBody>
      </p:sp>
    </p:spTree>
    <p:extLst>
      <p:ext uri="{BB962C8B-B14F-4D97-AF65-F5344CB8AC3E}">
        <p14:creationId xmlns:p14="http://schemas.microsoft.com/office/powerpoint/2010/main" val="368669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Tx/>
              <a:buChar char="-"/>
            </a:pPr>
            <a:r>
              <a:rPr lang="fr-CA"/>
              <a:t>Les limites de l’intervalle pendant lequel nous pouvons mesurer l’infection définissent la période fenêtre. </a:t>
            </a:r>
          </a:p>
          <a:p>
            <a:pPr marL="171450" lvl="0" indent="-171450">
              <a:buFontTx/>
              <a:buChar char="-"/>
            </a:pPr>
            <a:r>
              <a:rPr lang="fr-CA" b="1"/>
              <a:t>Invitez les questions</a:t>
            </a:r>
            <a:r>
              <a:rPr lang="fr-CA"/>
              <a:t> et n’hésitez pas à retourner aux deux diapositives précédentes. </a:t>
            </a:r>
          </a:p>
        </p:txBody>
      </p:sp>
      <p:sp>
        <p:nvSpPr>
          <p:cNvPr id="4" name="Slide Number Placeholder 3"/>
          <p:cNvSpPr>
            <a:spLocks noGrp="1"/>
          </p:cNvSpPr>
          <p:nvPr>
            <p:ph type="sldNum" sz="quarter" idx="10"/>
          </p:nvPr>
        </p:nvSpPr>
        <p:spPr/>
        <p:txBody>
          <a:bodyPr/>
          <a:lstStyle/>
          <a:p>
            <a:fld id="{EC39AB91-EC3C-480C-8D33-9A2C7A63B103}" type="slidenum">
              <a:rPr lang="en-CA" smtClean="0"/>
              <a:t>7</a:t>
            </a:fld>
            <a:endParaRPr lang="en-CA"/>
          </a:p>
        </p:txBody>
      </p:sp>
    </p:spTree>
    <p:extLst>
      <p:ext uri="{BB962C8B-B14F-4D97-AF65-F5344CB8AC3E}">
        <p14:creationId xmlns:p14="http://schemas.microsoft.com/office/powerpoint/2010/main" val="1641805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a:t>Rappelez aux participant-es les raisons pour lesquelles vous abordez ce sujet, afin qu’ils et elles puissent conseiller adéquatement leurs client-es. </a:t>
            </a:r>
          </a:p>
          <a:p>
            <a:r>
              <a:rPr lang="fr-CA"/>
              <a:t>Décrivez les messages aux client-es. (Note : l’échéancier 3-6-3 est présenté à la diapositive suivante).</a:t>
            </a:r>
          </a:p>
        </p:txBody>
      </p:sp>
      <p:sp>
        <p:nvSpPr>
          <p:cNvPr id="4" name="Slide Number Placeholder 3"/>
          <p:cNvSpPr>
            <a:spLocks noGrp="1"/>
          </p:cNvSpPr>
          <p:nvPr>
            <p:ph type="sldNum" sz="quarter" idx="10"/>
          </p:nvPr>
        </p:nvSpPr>
        <p:spPr/>
        <p:txBody>
          <a:bodyPr/>
          <a:lstStyle/>
          <a:p>
            <a:fld id="{EC39AB91-EC3C-480C-8D33-9A2C7A63B103}" type="slidenum">
              <a:rPr lang="en-CA" smtClean="0"/>
              <a:t>8</a:t>
            </a:fld>
            <a:endParaRPr lang="en-CA"/>
          </a:p>
        </p:txBody>
      </p:sp>
    </p:spTree>
    <p:extLst>
      <p:ext uri="{BB962C8B-B14F-4D97-AF65-F5344CB8AC3E}">
        <p14:creationId xmlns:p14="http://schemas.microsoft.com/office/powerpoint/2010/main" val="361370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a:t>
            </a:r>
            <a:r>
              <a:rPr lang="en-CA" dirty="0" err="1"/>
              <a:t>N’oubliez</a:t>
            </a:r>
            <a:r>
              <a:rPr lang="en-CA" dirty="0"/>
              <a:t> pas </a:t>
            </a:r>
            <a:r>
              <a:rPr lang="en-CA"/>
              <a:t>de mentioner que des </a:t>
            </a:r>
            <a:r>
              <a:rPr lang="en-CA" dirty="0" err="1"/>
              <a:t>informations</a:t>
            </a:r>
            <a:r>
              <a:rPr lang="en-CA" dirty="0"/>
              <a:t> </a:t>
            </a:r>
            <a:r>
              <a:rPr lang="en-CA" dirty="0" err="1"/>
              <a:t>supplémentaires</a:t>
            </a:r>
            <a:r>
              <a:rPr lang="en-CA" dirty="0"/>
              <a:t> sur </a:t>
            </a:r>
            <a:r>
              <a:rPr lang="en-CA" dirty="0" err="1"/>
              <a:t>l’évaluation</a:t>
            </a:r>
            <a:r>
              <a:rPr lang="en-CA" dirty="0"/>
              <a:t> du </a:t>
            </a:r>
            <a:r>
              <a:rPr lang="en-CA" dirty="0" err="1"/>
              <a:t>risque</a:t>
            </a:r>
            <a:r>
              <a:rPr lang="en-CA" dirty="0"/>
              <a:t> </a:t>
            </a:r>
            <a:r>
              <a:rPr lang="en-CA" dirty="0" err="1"/>
              <a:t>seront</a:t>
            </a:r>
            <a:r>
              <a:rPr lang="en-CA" dirty="0"/>
              <a:t> </a:t>
            </a:r>
            <a:r>
              <a:rPr lang="en-CA" dirty="0" err="1"/>
              <a:t>fournies</a:t>
            </a:r>
            <a:r>
              <a:rPr lang="en-CA" dirty="0"/>
              <a:t> dans un </a:t>
            </a:r>
            <a:r>
              <a:rPr lang="en-CA" dirty="0" err="1"/>
              <a:t>autre</a:t>
            </a:r>
            <a:r>
              <a:rPr lang="en-CA" dirty="0"/>
              <a:t> module; la prise de sang </a:t>
            </a:r>
            <a:r>
              <a:rPr lang="en-CA" dirty="0" err="1"/>
              <a:t>à</a:t>
            </a:r>
            <a:r>
              <a:rPr lang="en-CA" dirty="0"/>
              <a:t> trois </a:t>
            </a:r>
            <a:r>
              <a:rPr lang="en-CA" dirty="0" err="1"/>
              <a:t>semaines</a:t>
            </a:r>
            <a:r>
              <a:rPr lang="en-CA" dirty="0"/>
              <a:t> et </a:t>
            </a:r>
            <a:r>
              <a:rPr lang="en-CA" dirty="0" err="1"/>
              <a:t>l’échéancier</a:t>
            </a:r>
            <a:r>
              <a:rPr lang="en-CA" dirty="0"/>
              <a:t> 3-6-3 </a:t>
            </a:r>
            <a:r>
              <a:rPr lang="en-CA" dirty="0" err="1"/>
              <a:t>s’adressent</a:t>
            </a:r>
            <a:r>
              <a:rPr lang="en-CA" dirty="0"/>
              <a:t> </a:t>
            </a:r>
            <a:r>
              <a:rPr lang="en-CA" dirty="0" err="1"/>
              <a:t>uniquement</a:t>
            </a:r>
            <a:r>
              <a:rPr lang="en-CA" dirty="0"/>
              <a:t> aux client-es que le </a:t>
            </a:r>
            <a:r>
              <a:rPr lang="en-CA" dirty="0" err="1"/>
              <a:t>ou</a:t>
            </a:r>
            <a:r>
              <a:rPr lang="en-CA" dirty="0"/>
              <a:t> la </a:t>
            </a:r>
            <a:r>
              <a:rPr lang="en-CA" dirty="0" err="1"/>
              <a:t>conseillère</a:t>
            </a:r>
            <a:r>
              <a:rPr lang="en-CA" dirty="0"/>
              <a:t> </a:t>
            </a:r>
            <a:r>
              <a:rPr lang="en-CA" dirty="0" err="1"/>
              <a:t>considère</a:t>
            </a:r>
            <a:r>
              <a:rPr lang="en-CA" dirty="0"/>
              <a:t> </a:t>
            </a:r>
            <a:r>
              <a:rPr lang="en-CA" dirty="0" err="1"/>
              <a:t>comme</a:t>
            </a:r>
            <a:r>
              <a:rPr lang="en-CA" dirty="0"/>
              <a:t> </a:t>
            </a:r>
            <a:r>
              <a:rPr lang="en-CA" dirty="0" err="1"/>
              <a:t>ayant</a:t>
            </a:r>
            <a:r>
              <a:rPr lang="en-CA" dirty="0"/>
              <a:t> un </a:t>
            </a:r>
            <a:r>
              <a:rPr lang="en-CA" dirty="0" err="1"/>
              <a:t>risque</a:t>
            </a:r>
            <a:r>
              <a:rPr lang="en-CA" dirty="0"/>
              <a:t> important.</a:t>
            </a:r>
          </a:p>
          <a:p>
            <a:r>
              <a:rPr lang="en-US" dirty="0"/>
              <a:t>- </a:t>
            </a:r>
            <a:r>
              <a:rPr lang="en-US" dirty="0" err="1"/>
              <a:t>Dites</a:t>
            </a:r>
            <a:r>
              <a:rPr lang="en-US" dirty="0"/>
              <a:t> aux participant-es que </a:t>
            </a:r>
            <a:r>
              <a:rPr lang="en-US" dirty="0" err="1"/>
              <a:t>l’échéancier</a:t>
            </a:r>
            <a:r>
              <a:rPr lang="en-US" dirty="0"/>
              <a:t> </a:t>
            </a:r>
            <a:r>
              <a:rPr lang="en-CA" dirty="0"/>
              <a:t>3-6-3 fait </a:t>
            </a:r>
            <a:r>
              <a:rPr lang="en-CA" dirty="0" err="1"/>
              <a:t>partie</a:t>
            </a:r>
            <a:r>
              <a:rPr lang="en-CA" dirty="0"/>
              <a:t> des </a:t>
            </a:r>
            <a:r>
              <a:rPr lang="en-CA" dirty="0" err="1"/>
              <a:t>lignes</a:t>
            </a:r>
            <a:r>
              <a:rPr lang="en-CA" dirty="0"/>
              <a:t> directrices </a:t>
            </a:r>
            <a:r>
              <a:rPr lang="en-CA" dirty="0" err="1"/>
              <a:t>ontariennes</a:t>
            </a:r>
            <a:r>
              <a:rPr lang="en-CA" dirty="0"/>
              <a:t> sur la </a:t>
            </a:r>
            <a:r>
              <a:rPr lang="en-CA" dirty="0" err="1"/>
              <a:t>fréquence</a:t>
            </a:r>
            <a:r>
              <a:rPr lang="en-CA" dirty="0"/>
              <a:t> de </a:t>
            </a:r>
            <a:r>
              <a:rPr lang="en-CA" dirty="0" err="1"/>
              <a:t>dépistage</a:t>
            </a:r>
            <a:r>
              <a:rPr lang="en-CA" dirty="0"/>
              <a:t> du VIH, </a:t>
            </a:r>
            <a:r>
              <a:rPr lang="en-CA" dirty="0" err="1"/>
              <a:t>accessibles</a:t>
            </a:r>
            <a:r>
              <a:rPr lang="en-CA" dirty="0"/>
              <a:t> </a:t>
            </a:r>
            <a:r>
              <a:rPr lang="en-CA" dirty="0" err="1"/>
              <a:t>à</a:t>
            </a:r>
            <a:r>
              <a:rPr lang="en-CA" dirty="0"/>
              <a:t> </a:t>
            </a:r>
            <a:r>
              <a:rPr lang="en-CA" dirty="0" err="1"/>
              <a:t>ohtn.on.ca</a:t>
            </a:r>
            <a:r>
              <a:rPr lang="en-CA" dirty="0"/>
              <a:t>/</a:t>
            </a:r>
            <a:r>
              <a:rPr lang="en-CA" dirty="0" err="1"/>
              <a:t>hivtesting</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9</a:t>
            </a:fld>
            <a:endParaRPr lang="en-CA"/>
          </a:p>
        </p:txBody>
      </p:sp>
    </p:spTree>
    <p:extLst>
      <p:ext uri="{BB962C8B-B14F-4D97-AF65-F5344CB8AC3E}">
        <p14:creationId xmlns:p14="http://schemas.microsoft.com/office/powerpoint/2010/main" val="110006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7776446" cy="365125"/>
          </a:xfrm>
          <a:prstGeom prst="rect">
            <a:avLst/>
          </a:prstGeom>
        </p:spPr>
        <p:txBody>
          <a:bodyPr/>
          <a:lstStyle>
            <a:lvl1pPr>
              <a:defRPr sz="1800">
                <a:solidFill>
                  <a:schemeClr val="bg2">
                    <a:lumMod val="50000"/>
                  </a:schemeClr>
                </a:solidFill>
              </a:defRPr>
            </a:lvl1pPr>
          </a:lstStyle>
          <a:p>
            <a:r>
              <a:rPr lang="en-US"/>
              <a:t>Bureau de lutte contre le sida, ministère de la Santé et des Soins de longue durée</a:t>
            </a:r>
            <a:endParaRPr lang="en-US" dirty="0"/>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29023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15911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11/26/2019</a:t>
            </a:fld>
            <a:endParaRPr lang="en-US"/>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6969939" y="47625"/>
            <a:ext cx="6766275"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a:t>Programme de formation sur </a:t>
            </a:r>
            <a:br>
              <a:rPr lang="en-US" sz="2000"/>
            </a:br>
            <a:r>
              <a:rPr lang="en-US" sz="2000"/>
              <a:t>le test rapide du VIH au point de service</a:t>
            </a:r>
            <a:endParaRPr lang="en-US" sz="2000" dirty="0"/>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1" y="6492875"/>
            <a:ext cx="7962563" cy="365125"/>
          </a:xfrm>
          <a:prstGeom prst="rect">
            <a:avLst/>
          </a:prstGeom>
        </p:spPr>
        <p:txBody>
          <a:bodyPr/>
          <a:lstStyle>
            <a:lvl1pPr>
              <a:defRPr sz="1800">
                <a:solidFill>
                  <a:schemeClr val="bg2">
                    <a:lumMod val="50000"/>
                  </a:schemeClr>
                </a:solidFill>
              </a:defRPr>
            </a:lvl1pPr>
          </a:lstStyle>
          <a:p>
            <a:r>
              <a:rPr lang="en-US"/>
              <a:t>Bureau de lutte contre le sida, ministère de la Santé et des Soins de longue durée</a:t>
            </a:r>
            <a:endParaRPr lang="en-US" dirty="0"/>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70951" y="1129117"/>
            <a:ext cx="11157858" cy="1029994"/>
          </a:xfrm>
        </p:spPr>
        <p:txBody>
          <a:bodyPr>
            <a:normAutofit fontScale="90000"/>
          </a:bodyPr>
          <a:lstStyle/>
          <a:p>
            <a:pPr>
              <a:spcAft>
                <a:spcPts val="1800"/>
              </a:spcAft>
              <a:buClr>
                <a:srgbClr val="4A66AC"/>
              </a:buClr>
            </a:pPr>
            <a:r>
              <a:rPr lang="fr-CA"/>
              <a:t>À la fin de cette unité, vous serez en mesure de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10044332" cy="4329426"/>
          </a:xfrm>
        </p:spPr>
        <p:txBody>
          <a:bodyPr>
            <a:normAutofit/>
          </a:bodyPr>
          <a:lstStyle/>
          <a:p>
            <a:pPr marL="342900" indent="-342900">
              <a:spcAft>
                <a:spcPts val="1800"/>
              </a:spcAft>
              <a:buClr>
                <a:srgbClr val="4A66AC"/>
              </a:buClr>
              <a:buFont typeface="Wingdings" panose="05000000000000000000" pitchFamily="2" charset="2"/>
              <a:buChar char="v"/>
            </a:pPr>
            <a:r>
              <a:rPr lang="fr-CA"/>
              <a:t>Comprendre la différence entre le test de dépistage rapide du VIH et le test standard en laboratoire permettant de confirmer un diagnostic</a:t>
            </a:r>
          </a:p>
          <a:p>
            <a:pPr marL="342900" indent="-342900">
              <a:spcAft>
                <a:spcPts val="1800"/>
              </a:spcAft>
              <a:buClr>
                <a:srgbClr val="4A66AC"/>
              </a:buClr>
              <a:buFont typeface="Wingdings" panose="05000000000000000000" pitchFamily="2" charset="2"/>
              <a:buChar char="v"/>
            </a:pPr>
            <a:r>
              <a:rPr lang="fr-CA"/>
              <a:t>Expliquer le processus d’infection par le VIH et son impact sur la capacité des tests de détecter l’infection</a:t>
            </a:r>
          </a:p>
          <a:p>
            <a:pPr marL="342900" indent="-342900">
              <a:spcAft>
                <a:spcPts val="1800"/>
              </a:spcAft>
              <a:buClr>
                <a:srgbClr val="4A66AC"/>
              </a:buClr>
              <a:buFont typeface="Wingdings" panose="05000000000000000000" pitchFamily="2" charset="2"/>
              <a:buChar char="v"/>
            </a:pPr>
            <a:r>
              <a:rPr lang="fr-CA"/>
              <a:t>Recommander une stratégie appropriée de dépistage aux individus qui se situent dans la période fenêtre </a:t>
            </a:r>
          </a:p>
          <a:p>
            <a:pPr marL="342900" indent="-342900">
              <a:spcAft>
                <a:spcPts val="1800"/>
              </a:spcAft>
              <a:buClr>
                <a:srgbClr val="4A66AC"/>
              </a:buClr>
              <a:buFont typeface="Wingdings" panose="05000000000000000000" pitchFamily="2" charset="2"/>
              <a:buChar char="v"/>
            </a:pPr>
            <a:r>
              <a:rPr lang="fr-CA"/>
              <a:t>Comprendre les résultats d’un dépistage du VIH</a:t>
            </a:r>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035373"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85449" y="883213"/>
            <a:ext cx="11057206" cy="1029994"/>
          </a:xfrm>
        </p:spPr>
        <p:txBody>
          <a:bodyPr>
            <a:normAutofit/>
          </a:bodyPr>
          <a:lstStyle/>
          <a:p>
            <a:r>
              <a:rPr lang="fr-CA"/>
              <a:t>La PPE et la période fenêtre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7D00CE1-985A-4D95-9088-186F5ACA5958}"/>
              </a:ext>
            </a:extLst>
          </p:cNvPr>
          <p:cNvSpPr txBox="1"/>
          <p:nvPr/>
        </p:nvSpPr>
        <p:spPr>
          <a:xfrm>
            <a:off x="214507" y="331976"/>
            <a:ext cx="6062006"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
        <p:nvSpPr>
          <p:cNvPr id="7" name="Subtitle 2">
            <a:extLst>
              <a:ext uri="{FF2B5EF4-FFF2-40B4-BE49-F238E27FC236}">
                <a16:creationId xmlns:a16="http://schemas.microsoft.com/office/drawing/2014/main" id="{F75D9241-6620-40B8-9F8B-64C4F5A4A12F}"/>
              </a:ext>
            </a:extLst>
          </p:cNvPr>
          <p:cNvSpPr txBox="1">
            <a:spLocks/>
          </p:cNvSpPr>
          <p:nvPr/>
        </p:nvSpPr>
        <p:spPr>
          <a:xfrm>
            <a:off x="1935190" y="1913207"/>
            <a:ext cx="9727893" cy="4590192"/>
          </a:xfrm>
          <a:prstGeom prst="rect">
            <a:avLst/>
          </a:prstGeom>
        </p:spPr>
        <p:txBody>
          <a:bodyPr vert="horz" lIns="91440" tIns="45720" rIns="91440" bIns="45720" rtlCol="0">
            <a:normAutofit fontScale="3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buClr>
                <a:srgbClr val="4A66AC"/>
              </a:buClr>
            </a:pPr>
            <a:r>
              <a:rPr lang="fr-CA" sz="5000" b="1">
                <a:latin typeface="Calibri" panose="020F0502020204030204" pitchFamily="34" charset="0"/>
                <a:cs typeface="Calibri" panose="020F0502020204030204" pitchFamily="34" charset="0"/>
              </a:rPr>
              <a:t>La prophylaxie post-exposition (PPE) </a:t>
            </a:r>
            <a:r>
              <a:rPr lang="fr-CA" sz="5000">
                <a:latin typeface="Calibri" panose="020F0502020204030204" pitchFamily="34" charset="0"/>
                <a:cs typeface="Calibri" panose="020F0502020204030204" pitchFamily="34" charset="0"/>
              </a:rPr>
              <a:t>consiste à prendre des médicaments antirétroviraux pour prévenir l’infection après une exposition. </a:t>
            </a:r>
          </a:p>
          <a:p>
            <a:pPr>
              <a:lnSpc>
                <a:spcPct val="120000"/>
              </a:lnSpc>
              <a:spcBef>
                <a:spcPts val="1200"/>
              </a:spcBef>
              <a:buClr>
                <a:srgbClr val="4A66AC"/>
              </a:buClr>
            </a:pPr>
            <a:r>
              <a:rPr lang="fr-CA" sz="5100" b="1">
                <a:solidFill>
                  <a:srgbClr val="4A66AC"/>
                </a:solidFill>
                <a:latin typeface="Calibri" panose="020F0502020204030204" pitchFamily="34" charset="0"/>
                <a:cs typeface="Calibri" panose="020F0502020204030204" pitchFamily="34" charset="0"/>
              </a:rPr>
              <a:t>Messages clés aux client-es rencontré-es dans les 72 heures suivant l’exposition</a:t>
            </a:r>
          </a:p>
          <a:p>
            <a:pPr marL="571500" indent="-571500">
              <a:lnSpc>
                <a:spcPct val="120000"/>
              </a:lnSpc>
              <a:spcBef>
                <a:spcPts val="0"/>
              </a:spcBef>
              <a:spcAft>
                <a:spcPts val="600"/>
              </a:spcAft>
              <a:buClr>
                <a:srgbClr val="4A66AC"/>
              </a:buClr>
              <a:buFont typeface="Wingdings" panose="05000000000000000000" pitchFamily="2" charset="2"/>
              <a:buChar char="v"/>
            </a:pPr>
            <a:r>
              <a:rPr lang="fr-CA" sz="5000">
                <a:latin typeface="Calibri" panose="020F0502020204030204" pitchFamily="34" charset="0"/>
                <a:cs typeface="Calibri" panose="020F0502020204030204" pitchFamily="34" charset="0"/>
              </a:rPr>
              <a:t>La PPE peut réduire le risque d’infection par le VIH de 80 % si elle est amorcée dans les trois jours suivant l’exposition et prise de façon régulière (pendant 28 jours). Si votre site n’offre pas la PPE, conseillez aux client-es de se rendre aux urgences pour l’obtenir.</a:t>
            </a:r>
          </a:p>
          <a:p>
            <a:pPr>
              <a:lnSpc>
                <a:spcPct val="120000"/>
              </a:lnSpc>
              <a:spcBef>
                <a:spcPts val="600"/>
              </a:spcBef>
              <a:buClr>
                <a:srgbClr val="4A66AC"/>
              </a:buClr>
            </a:pPr>
            <a:r>
              <a:rPr lang="fr-CA" sz="4600" b="1">
                <a:solidFill>
                  <a:srgbClr val="4A66AC"/>
                </a:solidFill>
                <a:latin typeface="Calibri" panose="020F0502020204030204" pitchFamily="34" charset="0"/>
                <a:cs typeface="Calibri" panose="020F0502020204030204" pitchFamily="34" charset="0"/>
              </a:rPr>
              <a:t>Messages continus aux client-es de la PPE</a:t>
            </a:r>
          </a:p>
          <a:p>
            <a:pPr marL="571500" indent="-571500">
              <a:lnSpc>
                <a:spcPct val="120000"/>
              </a:lnSpc>
              <a:spcBef>
                <a:spcPts val="0"/>
              </a:spcBef>
              <a:spcAft>
                <a:spcPts val="600"/>
              </a:spcAft>
              <a:buClr>
                <a:srgbClr val="4A66AC"/>
              </a:buClr>
              <a:buFont typeface="Wingdings" panose="05000000000000000000" pitchFamily="2" charset="2"/>
              <a:buChar char="v"/>
            </a:pPr>
            <a:r>
              <a:rPr lang="fr-CA" sz="5000">
                <a:latin typeface="Calibri" panose="020F0502020204030204" pitchFamily="34" charset="0"/>
                <a:cs typeface="Calibri" panose="020F0502020204030204" pitchFamily="34" charset="0"/>
              </a:rPr>
              <a:t>Si l’utilisation de la PPE n’est pas parvenue à éliminer le VIH, elle pourrait rendre l’infection récente plus difficile à détecter. Le diagnostic pourrait ne pas être possible jusqu’à plus tard au cours de la période fenêtre. Soulignez qu’un-e client qui a pris la PPE devrait se faire dépister après trois mois.</a:t>
            </a:r>
          </a:p>
          <a:p>
            <a:pPr marL="571500" indent="-571500">
              <a:lnSpc>
                <a:spcPct val="120000"/>
              </a:lnSpc>
              <a:spcBef>
                <a:spcPts val="600"/>
              </a:spcBef>
              <a:spcAft>
                <a:spcPts val="600"/>
              </a:spcAft>
              <a:buClr>
                <a:srgbClr val="4A66AC"/>
              </a:buClr>
              <a:buFont typeface="Wingdings" panose="05000000000000000000" pitchFamily="2" charset="2"/>
              <a:buChar char="v"/>
            </a:pPr>
            <a:r>
              <a:rPr lang="fr-CA" sz="5000">
                <a:latin typeface="Calibri" panose="020F0502020204030204" pitchFamily="34" charset="0"/>
                <a:cs typeface="Calibri" panose="020F0502020204030204" pitchFamily="34" charset="0"/>
              </a:rPr>
              <a:t>Au moment du dépistage de suivi, il est approprié de conseiller aux client-es qui ont utilisé la PPE d’envisager la PrEP comme moyen de protection continu. Si un-e client-e à risque élevé reçoit un résultat de test non réactif, suggérez-lui un counseling sur la PrEP et fournissez-lui des références si intéressé-e. </a:t>
            </a:r>
            <a:endParaRPr lang="fr-CA" sz="5000"/>
          </a:p>
        </p:txBody>
      </p:sp>
      <p:grpSp>
        <p:nvGrpSpPr>
          <p:cNvPr id="6" name="Group 5"/>
          <p:cNvGrpSpPr/>
          <p:nvPr/>
        </p:nvGrpSpPr>
        <p:grpSpPr>
          <a:xfrm>
            <a:off x="367869" y="3176181"/>
            <a:ext cx="1543956" cy="2525372"/>
            <a:chOff x="439587" y="2476934"/>
            <a:chExt cx="1543956" cy="2525372"/>
          </a:xfrm>
        </p:grpSpPr>
        <p:pic>
          <p:nvPicPr>
            <p:cNvPr id="5" name="Picture 4">
              <a:extLst>
                <a:ext uri="{FF2B5EF4-FFF2-40B4-BE49-F238E27FC236}">
                  <a16:creationId xmlns:a16="http://schemas.microsoft.com/office/drawing/2014/main" id="{CD2FFC92-C6A3-4170-B546-91180BE78D7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3" name="Rounded Rectangle 2"/>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nvSpPr>
          <p:spPr>
            <a:xfrm>
              <a:off x="744071" y="4410635"/>
              <a:ext cx="941294" cy="461665"/>
            </a:xfrm>
            <a:prstGeom prst="rect">
              <a:avLst/>
            </a:prstGeom>
            <a:noFill/>
          </p:spPr>
          <p:txBody>
            <a:bodyPr wrap="square" rtlCol="0">
              <a:spAutoFit/>
            </a:bodyPr>
            <a:lstStyle/>
            <a:p>
              <a:pPr algn="ctr"/>
              <a:r>
                <a:rPr lang="en-US" sz="2400" b="1">
                  <a:solidFill>
                    <a:schemeClr val="bg1"/>
                  </a:solidFill>
                </a:rPr>
                <a:t>PPE</a:t>
              </a:r>
              <a:endParaRPr lang="en-CA" sz="2400" b="1" dirty="0">
                <a:solidFill>
                  <a:schemeClr val="bg1"/>
                </a:solidFill>
              </a:endParaRPr>
            </a:p>
          </p:txBody>
        </p:sp>
      </p:grpSp>
    </p:spTree>
    <p:extLst>
      <p:ext uri="{BB962C8B-B14F-4D97-AF65-F5344CB8AC3E}">
        <p14:creationId xmlns:p14="http://schemas.microsoft.com/office/powerpoint/2010/main" val="296150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91360" y="933801"/>
            <a:ext cx="11057206" cy="1029994"/>
          </a:xfrm>
        </p:spPr>
        <p:txBody>
          <a:bodyPr>
            <a:normAutofit/>
          </a:bodyPr>
          <a:lstStyle/>
          <a:p>
            <a:r>
              <a:rPr lang="fr-CA"/>
              <a:t>La PrEP et la période fenêtre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7D00CE1-985A-4D95-9088-186F5ACA5958}"/>
              </a:ext>
            </a:extLst>
          </p:cNvPr>
          <p:cNvSpPr txBox="1"/>
          <p:nvPr/>
        </p:nvSpPr>
        <p:spPr>
          <a:xfrm>
            <a:off x="214507" y="331976"/>
            <a:ext cx="6079761"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
        <p:nvSpPr>
          <p:cNvPr id="7" name="Subtitle 2">
            <a:extLst>
              <a:ext uri="{FF2B5EF4-FFF2-40B4-BE49-F238E27FC236}">
                <a16:creationId xmlns:a16="http://schemas.microsoft.com/office/drawing/2014/main" id="{F75D9241-6620-40B8-9F8B-64C4F5A4A12F}"/>
              </a:ext>
            </a:extLst>
          </p:cNvPr>
          <p:cNvSpPr txBox="1">
            <a:spLocks/>
          </p:cNvSpPr>
          <p:nvPr/>
        </p:nvSpPr>
        <p:spPr>
          <a:xfrm>
            <a:off x="1968242" y="2014383"/>
            <a:ext cx="10080324" cy="4733365"/>
          </a:xfrm>
          <a:prstGeom prst="rect">
            <a:avLst/>
          </a:prstGeom>
        </p:spPr>
        <p:txBody>
          <a:bodyPr vert="horz" lIns="91440" tIns="45720" rIns="91440" bIns="45720" rtlCol="0">
            <a:normAutofit fontScale="4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buClr>
                <a:srgbClr val="4A66AC"/>
              </a:buClr>
            </a:pPr>
            <a:r>
              <a:rPr lang="fr-CA" sz="4200" b="1">
                <a:latin typeface="Calibri" panose="020F0502020204030204" pitchFamily="34" charset="0"/>
                <a:cs typeface="Calibri" panose="020F0502020204030204" pitchFamily="34" charset="0"/>
              </a:rPr>
              <a:t>La prophylaxie pré-exposition (PrEP) </a:t>
            </a:r>
            <a:r>
              <a:rPr lang="fr-CA" sz="4200">
                <a:latin typeface="Calibri" panose="020F0502020204030204" pitchFamily="34" charset="0"/>
                <a:cs typeface="Calibri" panose="020F0502020204030204" pitchFamily="34" charset="0"/>
              </a:rPr>
              <a:t>consiste à prendre des médicaments antirétroviraux sur une base continue pour prévenir l’infection à VIH. </a:t>
            </a:r>
          </a:p>
          <a:p>
            <a:pPr>
              <a:lnSpc>
                <a:spcPct val="120000"/>
              </a:lnSpc>
              <a:spcBef>
                <a:spcPts val="1200"/>
              </a:spcBef>
              <a:buClr>
                <a:srgbClr val="4A66AC"/>
              </a:buClr>
            </a:pPr>
            <a:r>
              <a:rPr lang="fr-CA" sz="4200" b="1">
                <a:solidFill>
                  <a:srgbClr val="4A66AC"/>
                </a:solidFill>
                <a:latin typeface="Calibri" panose="020F0502020204030204" pitchFamily="34" charset="0"/>
                <a:cs typeface="Calibri" panose="020F0502020204030204" pitchFamily="34" charset="0"/>
              </a:rPr>
              <a:t>Messages clés aux client-es</a:t>
            </a:r>
          </a:p>
          <a:p>
            <a:pPr marL="457200" indent="-457200">
              <a:lnSpc>
                <a:spcPct val="120000"/>
              </a:lnSpc>
              <a:spcBef>
                <a:spcPts val="0"/>
              </a:spcBef>
              <a:spcAft>
                <a:spcPts val="600"/>
              </a:spcAft>
              <a:buClr>
                <a:srgbClr val="4A66AC"/>
              </a:buClr>
              <a:buFont typeface="Wingdings" panose="05000000000000000000" pitchFamily="2" charset="2"/>
              <a:buChar char="v"/>
            </a:pPr>
            <a:r>
              <a:rPr lang="fr-CA" sz="3800">
                <a:latin typeface="Calibri" panose="020F0502020204030204" pitchFamily="34" charset="0"/>
                <a:cs typeface="Calibri" panose="020F0502020204030204" pitchFamily="34" charset="0"/>
              </a:rPr>
              <a:t>L’utilisation de la PrEP peut réduire le risque d’infection par le VIH. Si un-e client-e à risque élevé reçoit un résultat de test non réactif, suggérez-lui un counseling sur la PrEP et fournissez-lui des références si intéressé-e.</a:t>
            </a:r>
          </a:p>
          <a:p>
            <a:pPr marL="457200" indent="-457200">
              <a:lnSpc>
                <a:spcPct val="120000"/>
              </a:lnSpc>
              <a:spcAft>
                <a:spcPts val="600"/>
              </a:spcAft>
              <a:buClr>
                <a:srgbClr val="4A66AC"/>
              </a:buClr>
              <a:buFont typeface="Wingdings" panose="05000000000000000000" pitchFamily="2" charset="2"/>
              <a:buChar char="v"/>
            </a:pPr>
            <a:r>
              <a:rPr lang="fr-CA" sz="3800">
                <a:latin typeface="Calibri" panose="020F0502020204030204" pitchFamily="34" charset="0"/>
                <a:cs typeface="Calibri" panose="020F0502020204030204" pitchFamily="34" charset="0"/>
              </a:rPr>
              <a:t>Si la PrEP n’est pas prise régulièrement comme prescrit, elle pourrait ne pas prévenir l’infection. S’il s’agit du seul moyen de protection d’un-e client-e à risque (c.-à-d., si le ou la client-e n’a pas utilisé de condom), les relations sexuelles anales ou vaginales devraient être considérées comme une exposition à risque élevé. </a:t>
            </a:r>
          </a:p>
          <a:p>
            <a:pPr marL="457200" indent="-457200">
              <a:lnSpc>
                <a:spcPct val="120000"/>
              </a:lnSpc>
              <a:spcAft>
                <a:spcPts val="600"/>
              </a:spcAft>
              <a:buClr>
                <a:srgbClr val="4A66AC"/>
              </a:buClr>
              <a:buFont typeface="Wingdings" panose="05000000000000000000" pitchFamily="2" charset="2"/>
              <a:buChar char="v"/>
            </a:pPr>
            <a:r>
              <a:rPr lang="fr-CA" sz="3800">
                <a:latin typeface="Calibri" panose="020F0502020204030204" pitchFamily="34" charset="0"/>
                <a:cs typeface="Calibri" panose="020F0502020204030204" pitchFamily="34" charset="0"/>
              </a:rPr>
              <a:t>Si l’utilisation de la PrEP a été irrégulière et n’a pas permis de prévenir l’infection par le VIH, la présence de médicaments dans le sang pourrait rendre l’infection récente plus difficile à détecter. Le diagnostic pourrait ne pas être possible jusqu’à plus tard pendant la période fenêtre. Soulignez qu’un-e client-e qui a pris la PrEP devrait se faire dépister de nouveau après trois mois. Ne découragez jamais un engagement renouvelé à la PrEP par souci de faciliter la détection! </a:t>
            </a:r>
          </a:p>
          <a:p>
            <a:pPr marL="457200" indent="-457200">
              <a:lnSpc>
                <a:spcPct val="120000"/>
              </a:lnSpc>
              <a:spcAft>
                <a:spcPts val="600"/>
              </a:spcAft>
              <a:buClr>
                <a:srgbClr val="4A66AC"/>
              </a:buClr>
              <a:buFont typeface="Wingdings" panose="05000000000000000000" pitchFamily="2" charset="2"/>
              <a:buChar char="v"/>
            </a:pPr>
            <a:endParaRPr lang="fr-CA" sz="3800">
              <a:latin typeface="Calibri" panose="020F0502020204030204" pitchFamily="34" charset="0"/>
              <a:cs typeface="Calibri" panose="020F0502020204030204" pitchFamily="34" charset="0"/>
            </a:endParaRPr>
          </a:p>
          <a:p>
            <a:pPr>
              <a:spcAft>
                <a:spcPts val="1800"/>
              </a:spcAft>
              <a:buClr>
                <a:srgbClr val="4A66AC"/>
              </a:buClr>
            </a:pPr>
            <a:endParaRPr lang="fr-CA" sz="2800"/>
          </a:p>
        </p:txBody>
      </p:sp>
      <p:grpSp>
        <p:nvGrpSpPr>
          <p:cNvPr id="8" name="Group 7"/>
          <p:cNvGrpSpPr/>
          <p:nvPr/>
        </p:nvGrpSpPr>
        <p:grpSpPr>
          <a:xfrm>
            <a:off x="314081" y="3005852"/>
            <a:ext cx="1543956" cy="2525372"/>
            <a:chOff x="439587" y="2476934"/>
            <a:chExt cx="1543956" cy="2525372"/>
          </a:xfrm>
        </p:grpSpPr>
        <p:pic>
          <p:nvPicPr>
            <p:cNvPr id="9" name="Picture 8">
              <a:extLst>
                <a:ext uri="{FF2B5EF4-FFF2-40B4-BE49-F238E27FC236}">
                  <a16:creationId xmlns:a16="http://schemas.microsoft.com/office/drawing/2014/main" id="{CD2FFC92-C6A3-4170-B546-91180BE78D7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0" name="Rounded Rectangle 9"/>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p:nvSpPr>
          <p:spPr>
            <a:xfrm>
              <a:off x="744071" y="4410635"/>
              <a:ext cx="941294" cy="461665"/>
            </a:xfrm>
            <a:prstGeom prst="rect">
              <a:avLst/>
            </a:prstGeom>
            <a:noFill/>
          </p:spPr>
          <p:txBody>
            <a:bodyPr wrap="square" rtlCol="0">
              <a:spAutoFit/>
            </a:bodyPr>
            <a:lstStyle/>
            <a:p>
              <a:pPr algn="ctr"/>
              <a:r>
                <a:rPr lang="en-US" sz="2400" b="1" dirty="0">
                  <a:solidFill>
                    <a:schemeClr val="bg1"/>
                  </a:solidFill>
                </a:rPr>
                <a:t>PrEP</a:t>
              </a:r>
              <a:endParaRPr lang="en-CA" sz="2400" b="1" dirty="0">
                <a:solidFill>
                  <a:schemeClr val="bg1"/>
                </a:solidFill>
              </a:endParaRPr>
            </a:p>
          </p:txBody>
        </p:sp>
      </p:grpSp>
    </p:spTree>
    <p:extLst>
      <p:ext uri="{BB962C8B-B14F-4D97-AF65-F5344CB8AC3E}">
        <p14:creationId xmlns:p14="http://schemas.microsoft.com/office/powerpoint/2010/main" val="3377826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28467" y="1119783"/>
            <a:ext cx="10733446" cy="1029994"/>
          </a:xfrm>
        </p:spPr>
        <p:txBody>
          <a:bodyPr>
            <a:normAutofit fontScale="90000"/>
          </a:bodyPr>
          <a:lstStyle/>
          <a:p>
            <a:r>
              <a:rPr lang="fr-CA"/>
              <a:t>Interpréter les résultats du test – </a:t>
            </a:r>
            <a:br>
              <a:rPr lang="fr-CA"/>
            </a:br>
            <a:r>
              <a:rPr lang="fr-CA"/>
              <a:t>Dépistage rapide au point de service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281007" y="2577801"/>
            <a:ext cx="8531733" cy="2468048"/>
          </a:xfrm>
        </p:spPr>
        <p:txBody>
          <a:bodyPr>
            <a:noAutofit/>
          </a:bodyPr>
          <a:lstStyle/>
          <a:p>
            <a:pPr marL="171450" indent="-171450">
              <a:buFont typeface="Arial" panose="020B0604020202020204" pitchFamily="34" charset="0"/>
              <a:buChar char="•"/>
            </a:pPr>
            <a:r>
              <a:rPr lang="fr-CA" b="1"/>
              <a:t>Réactif  </a:t>
            </a:r>
            <a:r>
              <a:rPr lang="fr-CA"/>
              <a:t>– La personne pourrait avoir l’infection à VIH. Demandez une prise de sang pour effectuer le test diagnostique standard. Ne sous-estimez pas la probabilité que le test ultérieur soit positif (la plupart le sont). Prenez arrangement pour relier cette personne à des soins de suivi.</a:t>
            </a:r>
          </a:p>
          <a:p>
            <a:pPr marL="171450" indent="-171450">
              <a:buFont typeface="Arial" panose="020B0604020202020204" pitchFamily="34" charset="0"/>
              <a:buChar char="•"/>
            </a:pPr>
            <a:r>
              <a:rPr lang="fr-CA" b="1"/>
              <a:t>Non réactif</a:t>
            </a:r>
            <a:r>
              <a:rPr lang="fr-CA"/>
              <a:t> – La personne n’a pas l’infection à VIH </a:t>
            </a:r>
            <a:r>
              <a:rPr lang="fr-CA" b="1"/>
              <a:t>OU</a:t>
            </a:r>
            <a:r>
              <a:rPr lang="fr-CA"/>
              <a:t> se situe dans la période fenêtre. Si elle a eu une exposition à risque élevé, recommandez des dépistages répétés selon l’échéancier 3-6-3. Dirigez les personnes à risque élevé vers un counseling sur la PrEP ou d’autres services, au besoin.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545F12B-C254-4526-B53F-928461B907DC}"/>
              </a:ext>
            </a:extLst>
          </p:cNvPr>
          <p:cNvSpPr txBox="1"/>
          <p:nvPr/>
        </p:nvSpPr>
        <p:spPr>
          <a:xfrm>
            <a:off x="214507" y="331976"/>
            <a:ext cx="6199545"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grpSp>
        <p:nvGrpSpPr>
          <p:cNvPr id="16" name="Group 15">
            <a:extLst>
              <a:ext uri="{FF2B5EF4-FFF2-40B4-BE49-F238E27FC236}">
                <a16:creationId xmlns:a16="http://schemas.microsoft.com/office/drawing/2014/main" id="{2E672A29-C374-4562-BEB5-7962514377DF}"/>
              </a:ext>
            </a:extLst>
          </p:cNvPr>
          <p:cNvGrpSpPr/>
          <p:nvPr/>
        </p:nvGrpSpPr>
        <p:grpSpPr>
          <a:xfrm>
            <a:off x="10040807" y="2433739"/>
            <a:ext cx="1366092" cy="1399143"/>
            <a:chOff x="2049137" y="3316076"/>
            <a:chExt cx="1476261" cy="1608463"/>
          </a:xfrm>
        </p:grpSpPr>
        <p:sp>
          <p:nvSpPr>
            <p:cNvPr id="17" name="Rounded Rectangle 6">
              <a:extLst>
                <a:ext uri="{FF2B5EF4-FFF2-40B4-BE49-F238E27FC236}">
                  <a16:creationId xmlns:a16="http://schemas.microsoft.com/office/drawing/2014/main" id="{22332775-6E77-4EAB-99B0-74800110DCB6}"/>
                </a:ext>
              </a:extLst>
            </p:cNvPr>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8" name="Straight Connector 17">
              <a:extLst>
                <a:ext uri="{FF2B5EF4-FFF2-40B4-BE49-F238E27FC236}">
                  <a16:creationId xmlns:a16="http://schemas.microsoft.com/office/drawing/2014/main" id="{E3D1EC07-112B-487B-B2C3-7CC1B8C44B17}"/>
                </a:ext>
              </a:extLst>
            </p:cNvPr>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847AD75-0471-4CF3-8FF4-72E8860F9866}"/>
                </a:ext>
              </a:extLst>
            </p:cNvPr>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20" name="Oval 19">
              <a:extLst>
                <a:ext uri="{FF2B5EF4-FFF2-40B4-BE49-F238E27FC236}">
                  <a16:creationId xmlns:a16="http://schemas.microsoft.com/office/drawing/2014/main" id="{6CABFF29-4649-4652-8C02-40B4AC92F305}"/>
                </a:ext>
              </a:extLst>
            </p:cNvPr>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Oval 20">
              <a:extLst>
                <a:ext uri="{FF2B5EF4-FFF2-40B4-BE49-F238E27FC236}">
                  <a16:creationId xmlns:a16="http://schemas.microsoft.com/office/drawing/2014/main" id="{A7B4D519-B349-4DE5-9598-2F9E828A9EA5}"/>
                </a:ext>
              </a:extLst>
            </p:cNvPr>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a:extLst>
                <a:ext uri="{FF2B5EF4-FFF2-40B4-BE49-F238E27FC236}">
                  <a16:creationId xmlns:a16="http://schemas.microsoft.com/office/drawing/2014/main" id="{37355D24-3048-436F-A327-E76E516E3996}"/>
                </a:ext>
              </a:extLst>
            </p:cNvPr>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a:extLst>
                <a:ext uri="{FF2B5EF4-FFF2-40B4-BE49-F238E27FC236}">
                  <a16:creationId xmlns:a16="http://schemas.microsoft.com/office/drawing/2014/main" id="{E573B03A-862D-4803-85CD-FFDE977B32CF}"/>
                </a:ext>
              </a:extLst>
            </p:cNvPr>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24" name="Group 23">
            <a:extLst>
              <a:ext uri="{FF2B5EF4-FFF2-40B4-BE49-F238E27FC236}">
                <a16:creationId xmlns:a16="http://schemas.microsoft.com/office/drawing/2014/main" id="{00FFA67F-4F3D-42CF-BF8D-295F0EB138A8}"/>
              </a:ext>
            </a:extLst>
          </p:cNvPr>
          <p:cNvGrpSpPr/>
          <p:nvPr/>
        </p:nvGrpSpPr>
        <p:grpSpPr>
          <a:xfrm>
            <a:off x="10048725" y="4273104"/>
            <a:ext cx="1366092" cy="1399143"/>
            <a:chOff x="2049137" y="3316076"/>
            <a:chExt cx="1476261" cy="1608463"/>
          </a:xfrm>
        </p:grpSpPr>
        <p:sp>
          <p:nvSpPr>
            <p:cNvPr id="25" name="Rounded Rectangle 6">
              <a:extLst>
                <a:ext uri="{FF2B5EF4-FFF2-40B4-BE49-F238E27FC236}">
                  <a16:creationId xmlns:a16="http://schemas.microsoft.com/office/drawing/2014/main" id="{9E195D67-BF1D-446E-B213-D3C329F9DC31}"/>
                </a:ext>
              </a:extLst>
            </p:cNvPr>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26" name="Straight Connector 25">
              <a:extLst>
                <a:ext uri="{FF2B5EF4-FFF2-40B4-BE49-F238E27FC236}">
                  <a16:creationId xmlns:a16="http://schemas.microsoft.com/office/drawing/2014/main" id="{D32DB691-58F5-4B1A-908D-CC4402CCF3CB}"/>
                </a:ext>
              </a:extLst>
            </p:cNvPr>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8AAB3B7-D7F5-4F0D-B4F1-9DF033298905}"/>
                </a:ext>
              </a:extLst>
            </p:cNvPr>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28" name="Oval 27">
              <a:extLst>
                <a:ext uri="{FF2B5EF4-FFF2-40B4-BE49-F238E27FC236}">
                  <a16:creationId xmlns:a16="http://schemas.microsoft.com/office/drawing/2014/main" id="{1C1A142B-720D-47F1-9E78-C51569F984B6}"/>
                </a:ext>
              </a:extLst>
            </p:cNvPr>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Oval 28">
              <a:extLst>
                <a:ext uri="{FF2B5EF4-FFF2-40B4-BE49-F238E27FC236}">
                  <a16:creationId xmlns:a16="http://schemas.microsoft.com/office/drawing/2014/main" id="{0D849B17-88CD-453C-BAB2-4A1B3512FAE7}"/>
                </a:ext>
              </a:extLst>
            </p:cNvPr>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Oval 29">
              <a:extLst>
                <a:ext uri="{FF2B5EF4-FFF2-40B4-BE49-F238E27FC236}">
                  <a16:creationId xmlns:a16="http://schemas.microsoft.com/office/drawing/2014/main" id="{6586628B-DA69-4EEB-9974-5EBA18487FEA}"/>
                </a:ext>
              </a:extLst>
            </p:cNvPr>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3631132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75609" y="1132378"/>
            <a:ext cx="9857943" cy="1029994"/>
          </a:xfrm>
        </p:spPr>
        <p:txBody>
          <a:bodyPr>
            <a:normAutofit fontScale="90000"/>
          </a:bodyPr>
          <a:lstStyle/>
          <a:p>
            <a:r>
              <a:rPr lang="fr-CA"/>
              <a:t>Interpréter les résultats du test – </a:t>
            </a:r>
            <a:br>
              <a:rPr lang="fr-CA"/>
            </a:br>
            <a:r>
              <a:rPr lang="fr-CA"/>
              <a:t>Test standard en laboratoire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75609" y="2227581"/>
            <a:ext cx="9470156" cy="2468048"/>
          </a:xfrm>
        </p:spPr>
        <p:txBody>
          <a:bodyPr>
            <a:noAutofit/>
          </a:bodyPr>
          <a:lstStyle/>
          <a:p>
            <a:pPr>
              <a:spcAft>
                <a:spcPts val="1200"/>
              </a:spcAft>
              <a:buClr>
                <a:srgbClr val="4A66AC"/>
              </a:buClr>
            </a:pPr>
            <a:r>
              <a:rPr lang="fr-CA" sz="2000" b="1"/>
              <a:t>Positif pour l’anticorps au VIH 1 </a:t>
            </a:r>
            <a:r>
              <a:rPr lang="fr-CA" sz="2000"/>
              <a:t>ou</a:t>
            </a:r>
            <a:r>
              <a:rPr lang="fr-CA" sz="2000" b="1"/>
              <a:t> positif pour l’anticorps au VIH 2 </a:t>
            </a:r>
            <a:r>
              <a:rPr lang="fr-CA" sz="2000"/>
              <a:t>– Infection à VIH confirmée. Un traitement rapide permet de protéger la santé de l’individu. Offrez-lui le traitement contre le VIH dans les plus brefs délais, idéalement dans les 72 heures.</a:t>
            </a:r>
          </a:p>
          <a:p>
            <a:pPr>
              <a:spcAft>
                <a:spcPts val="1200"/>
              </a:spcAft>
              <a:buClr>
                <a:srgbClr val="4A66AC"/>
              </a:buClr>
            </a:pPr>
            <a:r>
              <a:rPr lang="fr-CA" sz="2000" b="1"/>
              <a:t>Preuve d’infection à VIH 1 avant la séroconversion </a:t>
            </a:r>
            <a:r>
              <a:rPr lang="fr-CA" sz="2000"/>
              <a:t>–  Infection à VIH confirmée, même si les anticorps ne sont pas encore mesurables. Probablement une infection récente, et la personne se situe encore dans la période fenêtre. Un traitement rapide permet de protéger la santé de l’individu. Offrez-lui le traitement contre le VIH dans les plus brefs délais, idéalement dans les 72 heures.</a:t>
            </a:r>
          </a:p>
          <a:p>
            <a:pPr>
              <a:spcAft>
                <a:spcPts val="1200"/>
              </a:spcAft>
              <a:buClr>
                <a:srgbClr val="4A66AC"/>
              </a:buClr>
            </a:pPr>
            <a:r>
              <a:rPr lang="fr-CA" sz="2000" b="1"/>
              <a:t>Non réactif pour l’anticorps au VIH </a:t>
            </a:r>
            <a:r>
              <a:rPr lang="fr-CA" sz="2000">
                <a:effectLst/>
              </a:rPr>
              <a:t>– </a:t>
            </a:r>
            <a:r>
              <a:rPr lang="fr-CA" sz="2000"/>
              <a:t>Aucun signe de VIH. La personne n’a pas l’infection ou se situe dans la période fenêtre. Si elle a eu une exposition à risque élevé, répétez les dépistages en suivant l’échéancier 3-6-3. Dirigez les personnes à risque élevé vers un counseling sur la PrEP ou d’autres services, au besoin.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3FCEE6A-24FA-42EA-B2C2-2604DD8550A9}"/>
              </a:ext>
            </a:extLst>
          </p:cNvPr>
          <p:cNvSpPr txBox="1"/>
          <p:nvPr/>
        </p:nvSpPr>
        <p:spPr>
          <a:xfrm>
            <a:off x="214507" y="331976"/>
            <a:ext cx="6035373"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pic>
        <p:nvPicPr>
          <p:cNvPr id="7" name="Picture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11191" y="2480295"/>
            <a:ext cx="1639884" cy="1639884"/>
          </a:xfrm>
          <a:prstGeom prst="rect">
            <a:avLst/>
          </a:prstGeom>
        </p:spPr>
      </p:pic>
    </p:spTree>
    <p:extLst>
      <p:ext uri="{BB962C8B-B14F-4D97-AF65-F5344CB8AC3E}">
        <p14:creationId xmlns:p14="http://schemas.microsoft.com/office/powerpoint/2010/main" val="2520962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85449" y="1003056"/>
            <a:ext cx="11057206" cy="1029994"/>
          </a:xfrm>
        </p:spPr>
        <p:txBody>
          <a:bodyPr>
            <a:normAutofit/>
          </a:bodyPr>
          <a:lstStyle/>
          <a:p>
            <a:r>
              <a:rPr lang="fr-CA"/>
              <a:t>Que signifie un résultat « non concluant »?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85449" y="2152893"/>
            <a:ext cx="10860258" cy="4018357"/>
          </a:xfrm>
        </p:spPr>
        <p:txBody>
          <a:bodyPr>
            <a:normAutofit fontScale="92500" lnSpcReduction="10000"/>
          </a:bodyPr>
          <a:lstStyle/>
          <a:p>
            <a:pPr marL="457200" indent="-457200">
              <a:spcAft>
                <a:spcPts val="1800"/>
              </a:spcAft>
              <a:buClr>
                <a:srgbClr val="4A66AC"/>
              </a:buClr>
              <a:buFont typeface="Wingdings" panose="05000000000000000000" pitchFamily="2" charset="2"/>
              <a:buChar char="v"/>
            </a:pPr>
            <a:r>
              <a:rPr lang="fr-CA" sz="2600"/>
              <a:t>Dans de très rares cas, le laboratoire de santé publique peut indiquer qu’un test est </a:t>
            </a:r>
            <a:r>
              <a:rPr lang="fr-CA" sz="2600" i="1"/>
              <a:t>non concluant</a:t>
            </a:r>
            <a:r>
              <a:rPr lang="fr-CA" sz="2600"/>
              <a:t>. Cela signifie que le laboratoire a effectué diverses analyses pour confirmer la présence d’anticorps et du virus, mais aucune n’a démontré clairement que la personne a le VIH ou n’a permis d’exclure la possibilité d’une infection à VIH</a:t>
            </a:r>
            <a:r>
              <a:rPr lang="fr-CA"/>
              <a:t>.</a:t>
            </a:r>
          </a:p>
          <a:p>
            <a:pPr marL="457200" indent="-457200">
              <a:spcAft>
                <a:spcPts val="1800"/>
              </a:spcAft>
              <a:buClr>
                <a:srgbClr val="4A66AC"/>
              </a:buClr>
              <a:buFont typeface="Wingdings" panose="05000000000000000000" pitchFamily="2" charset="2"/>
              <a:buChar char="v"/>
            </a:pPr>
            <a:r>
              <a:rPr lang="fr-CA" sz="2600"/>
              <a:t>Le laboratoire de santé publique recommande qu’un nouveau prélèvement soit soumis pour des analyses additionnelles au moins quatre semaines plus tard.</a:t>
            </a:r>
          </a:p>
          <a:p>
            <a:pPr marL="457200" indent="-457200">
              <a:spcAft>
                <a:spcPts val="1800"/>
              </a:spcAft>
              <a:buClr>
                <a:srgbClr val="4A66AC"/>
              </a:buClr>
              <a:buFont typeface="Wingdings" panose="05000000000000000000" pitchFamily="2" charset="2"/>
              <a:buChar char="v"/>
            </a:pPr>
            <a:r>
              <a:rPr lang="fr-CA" sz="2600"/>
              <a:t>Il est rare qu’un résultat non concluant s’avère positif; toutefois, en cas de possible exposition, on devrait informer la personne que l’utilisation du condom et la réduction des méfaits sont des mesures essentielles pour protéger autrui.</a:t>
            </a:r>
          </a:p>
          <a:p>
            <a:pPr marL="457200" indent="-457200">
              <a:spcAft>
                <a:spcPts val="1800"/>
              </a:spcAft>
              <a:buClr>
                <a:srgbClr val="4A66AC"/>
              </a:buClr>
              <a:buFont typeface="Wingdings" panose="05000000000000000000" pitchFamily="2" charset="2"/>
              <a:buChar char="v"/>
            </a:pPr>
            <a:endParaRPr lang="fr-CA" sz="280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Tree>
    <p:extLst>
      <p:ext uri="{BB962C8B-B14F-4D97-AF65-F5344CB8AC3E}">
        <p14:creationId xmlns:p14="http://schemas.microsoft.com/office/powerpoint/2010/main" val="647034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85449" y="1006197"/>
            <a:ext cx="11057206" cy="1029994"/>
          </a:xfrm>
        </p:spPr>
        <p:txBody>
          <a:bodyPr>
            <a:normAutofit fontScale="90000"/>
          </a:bodyPr>
          <a:lstStyle/>
          <a:p>
            <a:r>
              <a:rPr lang="fr-CA"/>
              <a:t>Le test peut-il faire erreur (faux positif/réactif)?</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422432" y="2117024"/>
            <a:ext cx="11520223" cy="844569"/>
          </a:xfrm>
        </p:spPr>
        <p:txBody>
          <a:bodyPr>
            <a:noAutofit/>
          </a:bodyPr>
          <a:lstStyle/>
          <a:p>
            <a:pPr>
              <a:spcAft>
                <a:spcPts val="1800"/>
              </a:spcAft>
              <a:buClr>
                <a:srgbClr val="4A66AC"/>
              </a:buClr>
            </a:pPr>
            <a:r>
              <a:rPr lang="fr-CA"/>
              <a:t>Une erreur est possible avec n’importe quel test, mais les tests modernes pour le VIH sont très spécifiques et rarement inexacts. </a:t>
            </a:r>
            <a:endParaRPr lang="fr-CA" sz="260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grpSp>
        <p:nvGrpSpPr>
          <p:cNvPr id="15" name="Group 14"/>
          <p:cNvGrpSpPr/>
          <p:nvPr/>
        </p:nvGrpSpPr>
        <p:grpSpPr>
          <a:xfrm>
            <a:off x="2302526" y="3238958"/>
            <a:ext cx="1366092" cy="1399143"/>
            <a:chOff x="2049137" y="3316076"/>
            <a:chExt cx="1476261" cy="1608463"/>
          </a:xfrm>
        </p:grpSpPr>
        <p:sp>
          <p:nvSpPr>
            <p:cNvPr id="4" name="Rounded Rectangle 3"/>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 name="Straight Connector 5"/>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8" name="Oval 7"/>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4" name="Subtitle 2">
            <a:extLst>
              <a:ext uri="{FF2B5EF4-FFF2-40B4-BE49-F238E27FC236}">
                <a16:creationId xmlns:a16="http://schemas.microsoft.com/office/drawing/2014/main" id="{8365A299-7067-41F3-96D1-6126C68ADEA1}"/>
              </a:ext>
            </a:extLst>
          </p:cNvPr>
          <p:cNvSpPr txBox="1">
            <a:spLocks/>
          </p:cNvSpPr>
          <p:nvPr/>
        </p:nvSpPr>
        <p:spPr>
          <a:xfrm>
            <a:off x="904970" y="5014568"/>
            <a:ext cx="4217874" cy="176080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0"/>
              </a:spcBef>
              <a:spcAft>
                <a:spcPts val="600"/>
              </a:spcAft>
              <a:buClr>
                <a:srgbClr val="4A66AC"/>
              </a:buClr>
            </a:pPr>
            <a:r>
              <a:rPr lang="fr-CA" b="1"/>
              <a:t>Dépistage rapide</a:t>
            </a:r>
          </a:p>
          <a:p>
            <a:pPr algn="ctr">
              <a:spcBef>
                <a:spcPts val="0"/>
              </a:spcBef>
              <a:buClr>
                <a:srgbClr val="4A66AC"/>
              </a:buClr>
            </a:pPr>
            <a:r>
              <a:rPr lang="fr-CA"/>
              <a:t>Selon le fabricant, un résultat faux réactif serait possible quatre fois sur 1 000.</a:t>
            </a:r>
          </a:p>
          <a:p>
            <a:pPr marL="457200" indent="-457200">
              <a:spcAft>
                <a:spcPts val="1800"/>
              </a:spcAft>
              <a:buClr>
                <a:srgbClr val="4A66AC"/>
              </a:buClr>
              <a:buFont typeface="Wingdings" panose="05000000000000000000" pitchFamily="2" charset="2"/>
              <a:buChar char="v"/>
            </a:pPr>
            <a:endParaRPr lang="fr-CA" sz="2800"/>
          </a:p>
        </p:txBody>
      </p:sp>
      <p:sp>
        <p:nvSpPr>
          <p:cNvPr id="24" name="Subtitle 2">
            <a:extLst>
              <a:ext uri="{FF2B5EF4-FFF2-40B4-BE49-F238E27FC236}">
                <a16:creationId xmlns:a16="http://schemas.microsoft.com/office/drawing/2014/main" id="{8365A299-7067-41F3-96D1-6126C68ADEA1}"/>
              </a:ext>
            </a:extLst>
          </p:cNvPr>
          <p:cNvSpPr txBox="1">
            <a:spLocks/>
          </p:cNvSpPr>
          <p:nvPr/>
        </p:nvSpPr>
        <p:spPr>
          <a:xfrm>
            <a:off x="5640386" y="4951144"/>
            <a:ext cx="5431565" cy="1867302"/>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0"/>
              </a:spcBef>
              <a:spcAft>
                <a:spcPts val="600"/>
              </a:spcAft>
              <a:buClr>
                <a:srgbClr val="4A66AC"/>
              </a:buClr>
            </a:pPr>
            <a:r>
              <a:rPr lang="fr-CA" b="1"/>
              <a:t>Test standard par le </a:t>
            </a:r>
            <a:br>
              <a:rPr lang="fr-CA" b="1"/>
            </a:br>
            <a:r>
              <a:rPr lang="fr-CA" b="1"/>
              <a:t>laboratoire de santé publique</a:t>
            </a:r>
          </a:p>
          <a:p>
            <a:pPr algn="ctr">
              <a:spcBef>
                <a:spcPts val="0"/>
              </a:spcBef>
              <a:buClr>
                <a:srgbClr val="4A66AC"/>
              </a:buClr>
            </a:pPr>
            <a:r>
              <a:rPr lang="fr-CA"/>
              <a:t>Le laboratoire de santé publique utilise plusieurs analyses pour confirmer chaque résultat positif. Selon une évaluation, un résultat faux positif/réactif serait possible moins de trois fois sur 10 000.</a:t>
            </a:r>
          </a:p>
          <a:p>
            <a:pPr algn="ctr">
              <a:spcBef>
                <a:spcPts val="0"/>
              </a:spcBef>
              <a:buClr>
                <a:srgbClr val="4A66AC"/>
              </a:buClr>
            </a:pPr>
            <a:endParaRPr lang="fr-CA" sz="2600"/>
          </a:p>
          <a:p>
            <a:pPr marL="457200" indent="-457200">
              <a:spcAft>
                <a:spcPts val="1800"/>
              </a:spcAft>
              <a:buClr>
                <a:srgbClr val="4A66AC"/>
              </a:buClr>
              <a:buFont typeface="Wingdings" panose="05000000000000000000" pitchFamily="2" charset="2"/>
              <a:buChar char="v"/>
            </a:pPr>
            <a:endParaRPr lang="fr-CA" sz="2800"/>
          </a:p>
        </p:txBody>
      </p:sp>
      <p:pic>
        <p:nvPicPr>
          <p:cNvPr id="25" name="Picture 2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963578" y="3040656"/>
            <a:ext cx="1806766" cy="1806766"/>
          </a:xfrm>
          <a:prstGeom prst="rect">
            <a:avLst/>
          </a:prstGeom>
        </p:spPr>
      </p:pic>
    </p:spTree>
    <p:extLst>
      <p:ext uri="{BB962C8B-B14F-4D97-AF65-F5344CB8AC3E}">
        <p14:creationId xmlns:p14="http://schemas.microsoft.com/office/powerpoint/2010/main" val="29053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7964557" cy="1029994"/>
          </a:xfrm>
        </p:spPr>
        <p:txBody>
          <a:bodyPr>
            <a:normAutofit fontScale="90000"/>
          </a:bodyPr>
          <a:lstStyle/>
          <a:p>
            <a:r>
              <a:rPr lang="fr-CA"/>
              <a:t>Qu’est-ce qu’un test de dépistage?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66798" y="5404011"/>
            <a:ext cx="7930664" cy="1122013"/>
          </a:xfrm>
        </p:spPr>
        <p:txBody>
          <a:bodyPr>
            <a:normAutofit/>
          </a:bodyPr>
          <a:lstStyle/>
          <a:p>
            <a:pPr>
              <a:spcAft>
                <a:spcPts val="1800"/>
              </a:spcAft>
              <a:buClr>
                <a:srgbClr val="4A66AC"/>
              </a:buClr>
            </a:pPr>
            <a:r>
              <a:rPr lang="fr-CA"/>
              <a:t>Un test diagnostique confirme qu’une personne a une infection ou une maladie. Il est plus complexe et prend habituellement plus de temps qu’un test de dépistage. </a:t>
            </a:r>
          </a:p>
        </p:txBody>
      </p:sp>
      <p:pic>
        <p:nvPicPr>
          <p:cNvPr id="9" name="Picture 8">
            <a:extLst>
              <a:ext uri="{FF2B5EF4-FFF2-40B4-BE49-F238E27FC236}">
                <a16:creationId xmlns:a16="http://schemas.microsoft.com/office/drawing/2014/main" id="{7BA69918-62C5-489C-9676-9BFDB9FF2FE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997462" y="1575582"/>
            <a:ext cx="2622452" cy="2622452"/>
          </a:xfrm>
          <a:prstGeom prst="rect">
            <a:avLst/>
          </a:prstGeom>
        </p:spPr>
      </p:pic>
      <p:sp>
        <p:nvSpPr>
          <p:cNvPr id="10" name="TextBox 9">
            <a:extLst>
              <a:ext uri="{FF2B5EF4-FFF2-40B4-BE49-F238E27FC236}">
                <a16:creationId xmlns:a16="http://schemas.microsoft.com/office/drawing/2014/main" id="{16F6DF7F-5324-4FFC-B816-5C43160BB7E1}"/>
              </a:ext>
            </a:extLst>
          </p:cNvPr>
          <p:cNvSpPr txBox="1"/>
          <p:nvPr/>
        </p:nvSpPr>
        <p:spPr>
          <a:xfrm>
            <a:off x="9223514" y="4312705"/>
            <a:ext cx="2491408" cy="1708160"/>
          </a:xfrm>
          <a:prstGeom prst="rect">
            <a:avLst/>
          </a:prstGeom>
          <a:noFill/>
        </p:spPr>
        <p:txBody>
          <a:bodyPr wrap="square" rtlCol="0">
            <a:spAutoFit/>
          </a:bodyPr>
          <a:lstStyle/>
          <a:p>
            <a:pPr algn="ctr">
              <a:spcAft>
                <a:spcPts val="600"/>
              </a:spcAft>
            </a:pPr>
            <a:r>
              <a:rPr lang="en-US" sz="2000" b="1">
                <a:solidFill>
                  <a:srgbClr val="4A66AC"/>
                </a:solidFill>
              </a:rPr>
              <a:t>Une personne m’intéresse?</a:t>
            </a:r>
            <a:endParaRPr lang="en-US" sz="2000" b="1" dirty="0">
              <a:solidFill>
                <a:srgbClr val="4A66AC"/>
              </a:solidFill>
            </a:endParaRPr>
          </a:p>
          <a:p>
            <a:r>
              <a:rPr lang="en-US" sz="2000" b="1" dirty="0">
                <a:solidFill>
                  <a:srgbClr val="4A66AC"/>
                </a:solidFill>
              </a:rPr>
              <a:t>Tinder </a:t>
            </a:r>
            <a:r>
              <a:rPr lang="en-US" sz="2000" b="1">
                <a:solidFill>
                  <a:srgbClr val="4A66AC"/>
                </a:solidFill>
              </a:rPr>
              <a:t>= dépistage</a:t>
            </a:r>
            <a:endParaRPr lang="en-US" sz="2000" b="1" dirty="0">
              <a:solidFill>
                <a:srgbClr val="4A66AC"/>
              </a:solidFill>
            </a:endParaRPr>
          </a:p>
          <a:p>
            <a:r>
              <a:rPr lang="en-US" sz="2000" b="1">
                <a:solidFill>
                  <a:srgbClr val="4A66AC"/>
                </a:solidFill>
              </a:rPr>
              <a:t>Rendez-vous galant = test diagnostique</a:t>
            </a:r>
            <a:endParaRPr lang="en-US" sz="2000" b="1" dirty="0">
              <a:solidFill>
                <a:srgbClr val="4A66AC"/>
              </a:solidFill>
            </a:endParaRP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399357"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
        <p:nvSpPr>
          <p:cNvPr id="8" name="Title 1">
            <a:extLst>
              <a:ext uri="{FF2B5EF4-FFF2-40B4-BE49-F238E27FC236}">
                <a16:creationId xmlns:a16="http://schemas.microsoft.com/office/drawing/2014/main" id="{629F1C2B-0721-474A-90C0-233099FB0CE2}"/>
              </a:ext>
            </a:extLst>
          </p:cNvPr>
          <p:cNvSpPr txBox="1">
            <a:spLocks/>
          </p:cNvSpPr>
          <p:nvPr/>
        </p:nvSpPr>
        <p:spPr>
          <a:xfrm>
            <a:off x="914400" y="4374017"/>
            <a:ext cx="7572652" cy="1029994"/>
          </a:xfrm>
          <a:prstGeom prst="rect">
            <a:avLst/>
          </a:prstGeom>
        </p:spPr>
        <p:txBody>
          <a:bodyPr vert="horz" lIns="91440" tIns="45720" rIns="91440" bIns="45720" rtlCol="0" anchor="b">
            <a:normAutofit fontScale="85000" lnSpcReduction="10000"/>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fr-CA"/>
              <a:t>Qu’est-ce qu’un test diagnostique?</a:t>
            </a:r>
          </a:p>
        </p:txBody>
      </p:sp>
      <p:sp>
        <p:nvSpPr>
          <p:cNvPr id="13" name="Subtitle 2">
            <a:extLst>
              <a:ext uri="{FF2B5EF4-FFF2-40B4-BE49-F238E27FC236}">
                <a16:creationId xmlns:a16="http://schemas.microsoft.com/office/drawing/2014/main" id="{1F501EAE-C604-4490-A7B2-8629E8907BD8}"/>
              </a:ext>
            </a:extLst>
          </p:cNvPr>
          <p:cNvSpPr txBox="1">
            <a:spLocks/>
          </p:cNvSpPr>
          <p:nvPr/>
        </p:nvSpPr>
        <p:spPr>
          <a:xfrm>
            <a:off x="1066798" y="2360101"/>
            <a:ext cx="7964557" cy="24206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Aft>
                <a:spcPts val="1800"/>
              </a:spcAft>
              <a:buClr>
                <a:srgbClr val="4A66AC"/>
              </a:buClr>
            </a:pPr>
            <a:r>
              <a:rPr lang="fr-CA"/>
              <a:t>Un test de dépistage est un test simple et rapide servant à évaluer la santé d’un grand groupe d’individus. Les tests de dépistage sont conçus pour identifier de manière fiable les personnes qui n’ont pas le VIH et celles qui ont besoin de tests supplémentaires. </a:t>
            </a:r>
            <a:r>
              <a:rPr lang="fr-CA" b="1"/>
              <a:t>Un dépistage n’est pas un test diagnostique. </a:t>
            </a:r>
            <a:r>
              <a:rPr lang="fr-CA"/>
              <a:t>Un résultat réactif au test de dépistage doit être confirmé par un test diagnostique.</a:t>
            </a:r>
          </a:p>
        </p:txBody>
      </p:sp>
    </p:spTree>
    <p:extLst>
      <p:ext uri="{BB962C8B-B14F-4D97-AF65-F5344CB8AC3E}">
        <p14:creationId xmlns:p14="http://schemas.microsoft.com/office/powerpoint/2010/main" val="81532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8567225" cy="1029994"/>
          </a:xfrm>
        </p:spPr>
        <p:txBody>
          <a:bodyPr>
            <a:normAutofit/>
          </a:bodyPr>
          <a:lstStyle/>
          <a:p>
            <a:pPr>
              <a:spcAft>
                <a:spcPts val="1800"/>
              </a:spcAft>
              <a:buClr>
                <a:srgbClr val="4A66AC"/>
              </a:buClr>
            </a:pPr>
            <a:r>
              <a:rPr lang="fr-CA"/>
              <a:t>Le test du VIH en Ontario</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8465702" cy="4452984"/>
          </a:xfrm>
        </p:spPr>
        <p:txBody>
          <a:bodyPr>
            <a:normAutofit lnSpcReduction="10000"/>
          </a:bodyPr>
          <a:lstStyle/>
          <a:p>
            <a:pPr>
              <a:spcAft>
                <a:spcPts val="1800"/>
              </a:spcAft>
              <a:buClr>
                <a:srgbClr val="4A66AC"/>
              </a:buClr>
            </a:pPr>
            <a:r>
              <a:rPr lang="fr-CA" dirty="0"/>
              <a:t>En Ontario, deux méthodes de test du VIH sont offertes :</a:t>
            </a:r>
          </a:p>
          <a:p>
            <a:pPr marL="800100" lvl="1" indent="-342900" algn="l">
              <a:spcAft>
                <a:spcPts val="1800"/>
              </a:spcAft>
              <a:buClr>
                <a:srgbClr val="4A66AC"/>
              </a:buClr>
              <a:buFont typeface="Wingdings" panose="05000000000000000000" pitchFamily="2" charset="2"/>
              <a:buChar char="v"/>
            </a:pPr>
            <a:r>
              <a:rPr lang="fr-CA" sz="2400" b="1" dirty="0"/>
              <a:t>Le test rapide au point de service </a:t>
            </a:r>
            <a:r>
              <a:rPr lang="fr-CA" sz="2400" dirty="0"/>
              <a:t>est facile et rapide; on prélève du sang par piqûre au bout d’un doigt et le résultat est connu au cours du même rendez-vous. Ce </a:t>
            </a:r>
            <a:r>
              <a:rPr lang="fr-CA" sz="2400" u="sng" dirty="0"/>
              <a:t>test de dépistage</a:t>
            </a:r>
            <a:r>
              <a:rPr lang="fr-CA" sz="2400" dirty="0"/>
              <a:t> est utilisé en Ontario dans les populations les plus à risque pour l’infection à VIH. </a:t>
            </a:r>
          </a:p>
          <a:p>
            <a:pPr marL="800100" lvl="1" indent="-342900" algn="l">
              <a:spcAft>
                <a:spcPts val="1800"/>
              </a:spcAft>
              <a:buClr>
                <a:srgbClr val="4A66AC"/>
              </a:buClr>
              <a:buFont typeface="Wingdings" panose="05000000000000000000" pitchFamily="2" charset="2"/>
              <a:buChar char="v"/>
            </a:pPr>
            <a:r>
              <a:rPr lang="fr-CA" sz="2400" b="1" dirty="0"/>
              <a:t>Le test standard du VIH </a:t>
            </a:r>
            <a:r>
              <a:rPr lang="fr-CA" sz="2400" dirty="0"/>
              <a:t>est effectué par le Laboratoire de Santé publique Ontario (LSPO). Un échantillon de sang doit être prélevé dans un tube et envoyé au laboratoire. Plusieurs analyses sont effectuées pour confirmer un résultat réactif, ce qui en fait un test </a:t>
            </a:r>
            <a:r>
              <a:rPr lang="fr-CA" sz="2400" u="sng" dirty="0"/>
              <a:t>diagnostique</a:t>
            </a:r>
            <a:r>
              <a:rPr lang="fr-CA" sz="2400" dirty="0"/>
              <a:t>.</a:t>
            </a:r>
          </a:p>
          <a:p>
            <a:pPr marL="342900" indent="-342900">
              <a:spcAft>
                <a:spcPts val="1800"/>
              </a:spcAft>
              <a:buClr>
                <a:srgbClr val="4A66AC"/>
              </a:buClr>
              <a:buFont typeface="Wingdings" panose="05000000000000000000" pitchFamily="2" charset="2"/>
              <a:buChar char="v"/>
            </a:pPr>
            <a:endParaRPr lang="en-CA"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275070"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grpSp>
        <p:nvGrpSpPr>
          <p:cNvPr id="6" name="Group 5"/>
          <p:cNvGrpSpPr/>
          <p:nvPr/>
        </p:nvGrpSpPr>
        <p:grpSpPr>
          <a:xfrm>
            <a:off x="9620416" y="2638503"/>
            <a:ext cx="1227058" cy="1205026"/>
            <a:chOff x="2049137" y="3316076"/>
            <a:chExt cx="1476261" cy="1608463"/>
          </a:xfrm>
        </p:grpSpPr>
        <p:sp>
          <p:nvSpPr>
            <p:cNvPr id="7" name="Rounded Rectangle 6"/>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 name="Straight Connector 7"/>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10" name="Oval 9"/>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6" name="Picture 1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775295" y="4537224"/>
            <a:ext cx="1301496" cy="1301496"/>
          </a:xfrm>
          <a:prstGeom prst="rect">
            <a:avLst/>
          </a:prstGeom>
        </p:spPr>
      </p:pic>
    </p:spTree>
    <p:extLst>
      <p:ext uri="{BB962C8B-B14F-4D97-AF65-F5344CB8AC3E}">
        <p14:creationId xmlns:p14="http://schemas.microsoft.com/office/powerpoint/2010/main" val="129633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9259411" cy="1029994"/>
          </a:xfrm>
        </p:spPr>
        <p:txBody>
          <a:bodyPr>
            <a:normAutofit fontScale="90000"/>
          </a:bodyPr>
          <a:lstStyle/>
          <a:p>
            <a:pPr>
              <a:spcAft>
                <a:spcPts val="1800"/>
              </a:spcAft>
              <a:buClr>
                <a:srgbClr val="4A66AC"/>
              </a:buClr>
            </a:pPr>
            <a:r>
              <a:rPr lang="fr-CA"/>
              <a:t>Ce que les tests du VIH peuvent détecter</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68680" y="2807352"/>
            <a:ext cx="9381744" cy="1645776"/>
          </a:xfrm>
        </p:spPr>
        <p:txBody>
          <a:bodyPr>
            <a:normAutofit/>
          </a:bodyPr>
          <a:lstStyle/>
          <a:p>
            <a:pPr>
              <a:spcAft>
                <a:spcPts val="1800"/>
              </a:spcAft>
              <a:buClr>
                <a:srgbClr val="4A66AC"/>
              </a:buClr>
            </a:pPr>
            <a:endParaRPr lang="en-CA" sz="2600" dirty="0"/>
          </a:p>
          <a:p>
            <a:pPr>
              <a:spcAft>
                <a:spcPts val="1800"/>
              </a:spcAft>
              <a:buClr>
                <a:srgbClr val="4A66AC"/>
              </a:buClr>
            </a:pPr>
            <a:endParaRPr lang="en-CA"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199545"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pic>
        <p:nvPicPr>
          <p:cNvPr id="17" name="Picture 1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72089" y="4101690"/>
            <a:ext cx="968565" cy="968565"/>
          </a:xfrm>
          <a:prstGeom prst="rect">
            <a:avLst/>
          </a:prstGeom>
        </p:spPr>
      </p:pic>
      <p:pic>
        <p:nvPicPr>
          <p:cNvPr id="18" name="Picture 17"/>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20243423">
            <a:off x="1474207" y="2260329"/>
            <a:ext cx="814329" cy="814329"/>
          </a:xfrm>
          <a:prstGeom prst="rect">
            <a:avLst/>
          </a:prstGeom>
        </p:spPr>
      </p:pic>
      <p:pic>
        <p:nvPicPr>
          <p:cNvPr id="19" name="Picture 18"/>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337679" y="5050717"/>
            <a:ext cx="649077" cy="649077"/>
          </a:xfrm>
          <a:prstGeom prst="rect">
            <a:avLst/>
          </a:prstGeom>
        </p:spPr>
      </p:pic>
      <p:sp>
        <p:nvSpPr>
          <p:cNvPr id="4" name="TextBox 3"/>
          <p:cNvSpPr txBox="1"/>
          <p:nvPr/>
        </p:nvSpPr>
        <p:spPr>
          <a:xfrm>
            <a:off x="2395727" y="2313432"/>
            <a:ext cx="9381745" cy="1631216"/>
          </a:xfrm>
          <a:prstGeom prst="rect">
            <a:avLst/>
          </a:prstGeom>
          <a:noFill/>
        </p:spPr>
        <p:txBody>
          <a:bodyPr wrap="square" rtlCol="0">
            <a:spAutoFit/>
          </a:bodyPr>
          <a:lstStyle/>
          <a:p>
            <a:r>
              <a:rPr lang="fr-CA" sz="2000">
                <a:latin typeface="Calibri" panose="020F0502020204030204" pitchFamily="34" charset="0"/>
                <a:cs typeface="Calibri" panose="020F0502020204030204" pitchFamily="34" charset="0"/>
              </a:rPr>
              <a:t>Les</a:t>
            </a:r>
            <a:r>
              <a:rPr lang="fr-CA" sz="2000" b="1">
                <a:latin typeface="Calibri" panose="020F0502020204030204" pitchFamily="34" charset="0"/>
                <a:cs typeface="Calibri" panose="020F0502020204030204" pitchFamily="34" charset="0"/>
              </a:rPr>
              <a:t> anticorps</a:t>
            </a:r>
            <a:r>
              <a:rPr lang="fr-CA" sz="2000">
                <a:latin typeface="Calibri" panose="020F0502020204030204" pitchFamily="34" charset="0"/>
                <a:cs typeface="Calibri" panose="020F0502020204030204" pitchFamily="34" charset="0"/>
              </a:rPr>
              <a:t> sont produits par les cellules du système immunitaire. Nous produisons des anticorps uniques pour combattre chaque maladie à laquelle nous sommes exposé-es. Lors de l’infection à VIH, deux types d’anticorps sont produits : des IgM, puis des IgG. La présence de l’un ou l’autre de ces anticorps, ou des deux, est une preuve d’infection à VIH. </a:t>
            </a:r>
          </a:p>
        </p:txBody>
      </p:sp>
      <p:sp>
        <p:nvSpPr>
          <p:cNvPr id="21" name="TextBox 20"/>
          <p:cNvSpPr txBox="1"/>
          <p:nvPr/>
        </p:nvSpPr>
        <p:spPr>
          <a:xfrm>
            <a:off x="2395727" y="3830815"/>
            <a:ext cx="9668892" cy="707886"/>
          </a:xfrm>
          <a:prstGeom prst="rect">
            <a:avLst/>
          </a:prstGeom>
          <a:noFill/>
        </p:spPr>
        <p:txBody>
          <a:bodyPr wrap="square" rtlCol="0">
            <a:spAutoFit/>
          </a:bodyPr>
          <a:lstStyle/>
          <a:p>
            <a:r>
              <a:rPr lang="fr-CA" sz="2000">
                <a:latin typeface="Calibri" panose="020F0502020204030204" pitchFamily="34" charset="0"/>
                <a:cs typeface="Calibri" panose="020F0502020204030204" pitchFamily="34" charset="0"/>
              </a:rPr>
              <a:t>Une autre façon de déterminer s’il y a eu infection est de détecter le </a:t>
            </a:r>
            <a:r>
              <a:rPr lang="fr-CA" sz="2000" b="1">
                <a:latin typeface="Calibri" panose="020F0502020204030204" pitchFamily="34" charset="0"/>
                <a:cs typeface="Calibri" panose="020F0502020204030204" pitchFamily="34" charset="0"/>
              </a:rPr>
              <a:t>VIH comme tel</a:t>
            </a:r>
            <a:r>
              <a:rPr lang="fr-CA" sz="2000">
                <a:latin typeface="Calibri" panose="020F0502020204030204" pitchFamily="34" charset="0"/>
                <a:cs typeface="Calibri" panose="020F0502020204030204" pitchFamily="34" charset="0"/>
              </a:rPr>
              <a:t>,</a:t>
            </a:r>
            <a:r>
              <a:rPr lang="fr-CA" sz="2000" b="1">
                <a:latin typeface="Calibri" panose="020F0502020204030204" pitchFamily="34" charset="0"/>
                <a:cs typeface="Calibri" panose="020F0502020204030204" pitchFamily="34" charset="0"/>
              </a:rPr>
              <a:t> </a:t>
            </a:r>
            <a:r>
              <a:rPr lang="fr-CA" sz="2000">
                <a:latin typeface="Calibri" panose="020F0502020204030204" pitchFamily="34" charset="0"/>
                <a:cs typeface="Calibri" panose="020F0502020204030204" pitchFamily="34" charset="0"/>
              </a:rPr>
              <a:t>dans le sang. </a:t>
            </a:r>
          </a:p>
        </p:txBody>
      </p:sp>
      <p:sp>
        <p:nvSpPr>
          <p:cNvPr id="22" name="TextBox 21"/>
          <p:cNvSpPr txBox="1"/>
          <p:nvPr/>
        </p:nvSpPr>
        <p:spPr>
          <a:xfrm>
            <a:off x="2986756" y="4610946"/>
            <a:ext cx="8536887" cy="1631216"/>
          </a:xfrm>
          <a:prstGeom prst="rect">
            <a:avLst/>
          </a:prstGeom>
          <a:noFill/>
        </p:spPr>
        <p:txBody>
          <a:bodyPr wrap="square" rtlCol="0">
            <a:spAutoFit/>
          </a:bodyPr>
          <a:lstStyle/>
          <a:p>
            <a:r>
              <a:rPr lang="fr-CA" sz="2000">
                <a:cs typeface="Calibri" panose="020F0502020204030204" pitchFamily="34" charset="0"/>
              </a:rPr>
              <a:t>La protéine </a:t>
            </a:r>
            <a:r>
              <a:rPr lang="fr-CA" sz="2000" b="1">
                <a:cs typeface="Calibri" panose="020F0502020204030204" pitchFamily="34" charset="0"/>
              </a:rPr>
              <a:t>p24</a:t>
            </a:r>
            <a:r>
              <a:rPr lang="fr-CA" sz="2000">
                <a:cs typeface="Calibri" panose="020F0502020204030204" pitchFamily="34" charset="0"/>
              </a:rPr>
              <a:t> est une composante mesurable du VIH. </a:t>
            </a:r>
            <a:r>
              <a:rPr lang="fr-CA" sz="2000"/>
              <a:t>La concentration de la p24 atteint son maximum au début de l’infection, puis cette protéine devient indétectable à partir du moment où des anticorps sont produits. La p24 est habituellement détectable avant que le corps commence à produire des anticorps. La présence de </a:t>
            </a:r>
            <a:r>
              <a:rPr lang="fr-CA" sz="2000">
                <a:cs typeface="Calibri" panose="020F0502020204030204" pitchFamily="34" charset="0"/>
              </a:rPr>
              <a:t>p24 est une preuve d’infection à VIH.</a:t>
            </a:r>
          </a:p>
        </p:txBody>
      </p:sp>
      <p:grpSp>
        <p:nvGrpSpPr>
          <p:cNvPr id="13" name="Group 12"/>
          <p:cNvGrpSpPr/>
          <p:nvPr/>
        </p:nvGrpSpPr>
        <p:grpSpPr>
          <a:xfrm>
            <a:off x="960120" y="2880361"/>
            <a:ext cx="741224" cy="767908"/>
            <a:chOff x="3498506" y="1137232"/>
            <a:chExt cx="1494700" cy="1432497"/>
          </a:xfrm>
        </p:grpSpPr>
        <p:pic>
          <p:nvPicPr>
            <p:cNvPr id="14" name="Picture 13"/>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15" name="Picture 1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16" name="Picture 15"/>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0" name="Picture 19"/>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23" name="Picture 22"/>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24" name="Picture 23"/>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25" name="Picture 24"/>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5" name="TextBox 4"/>
          <p:cNvSpPr txBox="1"/>
          <p:nvPr/>
        </p:nvSpPr>
        <p:spPr>
          <a:xfrm>
            <a:off x="576072" y="3273552"/>
            <a:ext cx="704088" cy="338554"/>
          </a:xfrm>
          <a:prstGeom prst="rect">
            <a:avLst/>
          </a:prstGeom>
          <a:noFill/>
        </p:spPr>
        <p:txBody>
          <a:bodyPr wrap="square" rtlCol="0">
            <a:spAutoFit/>
          </a:bodyPr>
          <a:lstStyle/>
          <a:p>
            <a:r>
              <a:rPr lang="en-US" sz="1600" b="1" dirty="0">
                <a:solidFill>
                  <a:srgbClr val="E79419"/>
                </a:solidFill>
              </a:rPr>
              <a:t>IgM</a:t>
            </a:r>
            <a:endParaRPr lang="en-CA" sz="1600" b="1" dirty="0">
              <a:solidFill>
                <a:srgbClr val="E79419"/>
              </a:solidFill>
            </a:endParaRPr>
          </a:p>
        </p:txBody>
      </p:sp>
      <p:sp>
        <p:nvSpPr>
          <p:cNvPr id="26" name="TextBox 25"/>
          <p:cNvSpPr txBox="1"/>
          <p:nvPr/>
        </p:nvSpPr>
        <p:spPr>
          <a:xfrm>
            <a:off x="1030224" y="2319528"/>
            <a:ext cx="704088" cy="338554"/>
          </a:xfrm>
          <a:prstGeom prst="rect">
            <a:avLst/>
          </a:prstGeom>
          <a:noFill/>
        </p:spPr>
        <p:txBody>
          <a:bodyPr wrap="square" rtlCol="0">
            <a:spAutoFit/>
          </a:bodyPr>
          <a:lstStyle/>
          <a:p>
            <a:r>
              <a:rPr lang="en-US" sz="1600" b="1" dirty="0">
                <a:solidFill>
                  <a:srgbClr val="E79419"/>
                </a:solidFill>
              </a:rPr>
              <a:t>IgG</a:t>
            </a:r>
            <a:endParaRPr lang="en-CA" sz="1600" b="1" dirty="0">
              <a:solidFill>
                <a:srgbClr val="E79419"/>
              </a:solidFill>
            </a:endParaRPr>
          </a:p>
        </p:txBody>
      </p:sp>
    </p:spTree>
    <p:extLst>
      <p:ext uri="{BB962C8B-B14F-4D97-AF65-F5344CB8AC3E}">
        <p14:creationId xmlns:p14="http://schemas.microsoft.com/office/powerpoint/2010/main" val="1009985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461046" y="730117"/>
            <a:ext cx="10111409" cy="1029994"/>
          </a:xfrm>
        </p:spPr>
        <p:txBody>
          <a:bodyPr>
            <a:normAutofit/>
          </a:bodyPr>
          <a:lstStyle/>
          <a:p>
            <a:r>
              <a:rPr lang="fr-CA"/>
              <a:t>Chronologie de l’infection à VIH</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8" name="TextBox 17">
            <a:extLst>
              <a:ext uri="{FF2B5EF4-FFF2-40B4-BE49-F238E27FC236}">
                <a16:creationId xmlns:a16="http://schemas.microsoft.com/office/drawing/2014/main" id="{9AC22F2B-A8F5-46A0-A3A7-C35B977AA22C}"/>
              </a:ext>
            </a:extLst>
          </p:cNvPr>
          <p:cNvSpPr txBox="1"/>
          <p:nvPr/>
        </p:nvSpPr>
        <p:spPr>
          <a:xfrm>
            <a:off x="214507" y="331976"/>
            <a:ext cx="6283947" cy="400110"/>
          </a:xfrm>
          <a:prstGeom prst="rect">
            <a:avLst/>
          </a:prstGeom>
          <a:noFill/>
        </p:spPr>
        <p:txBody>
          <a:bodyPr wrap="square" rtlCol="0">
            <a:spAutoFit/>
          </a:bodyPr>
          <a:lstStyle/>
          <a:p>
            <a:r>
              <a:rPr lang="fr-CA" sz="2000" b="1">
                <a:solidFill>
                  <a:schemeClr val="bg1"/>
                </a:solidFill>
              </a:rPr>
              <a:t>MODULE : La science et la pratique du dépistage du VIH </a:t>
            </a:r>
          </a:p>
        </p:txBody>
      </p:sp>
      <p:sp>
        <p:nvSpPr>
          <p:cNvPr id="91" name="Rectangle 90"/>
          <p:cNvSpPr/>
          <p:nvPr/>
        </p:nvSpPr>
        <p:spPr>
          <a:xfrm>
            <a:off x="332771" y="1737338"/>
            <a:ext cx="4154387" cy="4939814"/>
          </a:xfrm>
          <a:prstGeom prst="rect">
            <a:avLst/>
          </a:prstGeom>
        </p:spPr>
        <p:txBody>
          <a:bodyPr wrap="square">
            <a:spAutoFit/>
          </a:bodyPr>
          <a:lstStyle/>
          <a:p>
            <a:r>
              <a:rPr lang="fr-CA" sz="2000"/>
              <a:t>Une nouvelle infection peut causer des symptômes semblables à ceux de la grippe et/ou une éruption cutanée. C’est ce que l’on appelle l’</a:t>
            </a:r>
            <a:r>
              <a:rPr lang="fr-CA" sz="2000" b="1"/>
              <a:t>infection à VIH aiguë</a:t>
            </a:r>
            <a:r>
              <a:rPr lang="fr-CA" sz="2000"/>
              <a:t>, qui se produit de 2 à 4 semaines après l’exposition et peut durer entre 1 et 2 semaines.</a:t>
            </a:r>
            <a:endParaRPr lang="fr-CA" sz="2000" b="1"/>
          </a:p>
          <a:p>
            <a:endParaRPr lang="fr-CA" sz="1100" b="1"/>
          </a:p>
          <a:p>
            <a:r>
              <a:rPr lang="fr-CA" sz="2000" b="1" u="sng"/>
              <a:t>Symptômes fréquents</a:t>
            </a:r>
          </a:p>
          <a:p>
            <a:pPr marL="342900" indent="-342900">
              <a:lnSpc>
                <a:spcPct val="90000"/>
              </a:lnSpc>
              <a:buFont typeface="Arial" panose="020B0604020202020204" pitchFamily="34" charset="0"/>
              <a:buChar char="•"/>
            </a:pPr>
            <a:r>
              <a:rPr lang="fr-CA" sz="2000"/>
              <a:t>Fièvre</a:t>
            </a:r>
          </a:p>
          <a:p>
            <a:pPr marL="342900" indent="-342900">
              <a:lnSpc>
                <a:spcPct val="90000"/>
              </a:lnSpc>
              <a:buFont typeface="Arial" panose="020B0604020202020204" pitchFamily="34" charset="0"/>
              <a:buChar char="•"/>
            </a:pPr>
            <a:r>
              <a:rPr lang="fr-CA" sz="2000"/>
              <a:t>Douleur musculaire</a:t>
            </a:r>
          </a:p>
          <a:p>
            <a:pPr marL="342900" indent="-342900">
              <a:lnSpc>
                <a:spcPct val="90000"/>
              </a:lnSpc>
              <a:buFont typeface="Arial" panose="020B0604020202020204" pitchFamily="34" charset="0"/>
              <a:buChar char="•"/>
            </a:pPr>
            <a:r>
              <a:rPr lang="fr-CA" sz="2000"/>
              <a:t>Ganglions enflés</a:t>
            </a:r>
          </a:p>
          <a:p>
            <a:pPr marL="342900" indent="-342900">
              <a:lnSpc>
                <a:spcPct val="90000"/>
              </a:lnSpc>
              <a:buFont typeface="Arial" panose="020B0604020202020204" pitchFamily="34" charset="0"/>
              <a:buChar char="•"/>
            </a:pPr>
            <a:r>
              <a:rPr lang="fr-CA" sz="2000"/>
              <a:t>Mal de gorge</a:t>
            </a:r>
          </a:p>
          <a:p>
            <a:pPr marL="342900" indent="-342900">
              <a:lnSpc>
                <a:spcPct val="90000"/>
              </a:lnSpc>
              <a:buFont typeface="Arial" panose="020B0604020202020204" pitchFamily="34" charset="0"/>
              <a:buChar char="•"/>
            </a:pPr>
            <a:r>
              <a:rPr lang="fr-CA" sz="2000"/>
              <a:t>Éruption cutanée </a:t>
            </a:r>
          </a:p>
          <a:p>
            <a:pPr marL="342900" indent="-342900">
              <a:lnSpc>
                <a:spcPct val="90000"/>
              </a:lnSpc>
              <a:buFont typeface="Arial" panose="020B0604020202020204" pitchFamily="34" charset="0"/>
              <a:buChar char="•"/>
            </a:pPr>
            <a:r>
              <a:rPr lang="fr-CA" sz="2000"/>
              <a:t>Troubles gastrointestinaux (nausée, diarrhée, etc.)</a:t>
            </a:r>
          </a:p>
          <a:p>
            <a:pPr marL="342900" indent="-342900">
              <a:lnSpc>
                <a:spcPct val="90000"/>
              </a:lnSpc>
              <a:buFont typeface="Arial" panose="020B0604020202020204" pitchFamily="34" charset="0"/>
              <a:buChar char="•"/>
            </a:pPr>
            <a:r>
              <a:rPr lang="fr-CA" sz="2000"/>
              <a:t>Maux de tête et fatigue</a:t>
            </a:r>
            <a:endParaRPr lang="fr-CA" sz="2000" b="1"/>
          </a:p>
        </p:txBody>
      </p:sp>
      <p:grpSp>
        <p:nvGrpSpPr>
          <p:cNvPr id="43" name="Group 42"/>
          <p:cNvGrpSpPr/>
          <p:nvPr/>
        </p:nvGrpSpPr>
        <p:grpSpPr>
          <a:xfrm>
            <a:off x="5809053" y="5688377"/>
            <a:ext cx="1485433" cy="1023319"/>
            <a:chOff x="8350785" y="692227"/>
            <a:chExt cx="2478796" cy="1169623"/>
          </a:xfrm>
        </p:grpSpPr>
        <p:sp>
          <p:nvSpPr>
            <p:cNvPr id="44" name="Right Triangle 43"/>
            <p:cNvSpPr/>
            <p:nvPr/>
          </p:nvSpPr>
          <p:spPr>
            <a:xfrm>
              <a:off x="8350786" y="694063"/>
              <a:ext cx="694062" cy="1156771"/>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n>
                  <a:solidFill>
                    <a:srgbClr val="4A66AC"/>
                  </a:solidFill>
                </a:ln>
                <a:solidFill>
                  <a:srgbClr val="4A66AC"/>
                </a:solidFill>
              </a:endParaRPr>
            </a:p>
          </p:txBody>
        </p:sp>
        <p:sp>
          <p:nvSpPr>
            <p:cNvPr id="45" name="Right Triangle 44"/>
            <p:cNvSpPr/>
            <p:nvPr/>
          </p:nvSpPr>
          <p:spPr>
            <a:xfrm flipH="1">
              <a:off x="10157552" y="692227"/>
              <a:ext cx="670194" cy="1156771"/>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rgbClr val="4A66AC"/>
                </a:solidFill>
              </a:endParaRPr>
            </a:p>
          </p:txBody>
        </p:sp>
        <p:sp>
          <p:nvSpPr>
            <p:cNvPr id="46" name="Flowchart: Process 45"/>
            <p:cNvSpPr/>
            <p:nvPr/>
          </p:nvSpPr>
          <p:spPr>
            <a:xfrm>
              <a:off x="8350785" y="1167787"/>
              <a:ext cx="2478796" cy="69406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srgbClr val="4A66AC"/>
                </a:solidFill>
              </a:endParaRPr>
            </a:p>
          </p:txBody>
        </p:sp>
      </p:grpSp>
      <p:sp>
        <p:nvSpPr>
          <p:cNvPr id="47" name="Oval 46"/>
          <p:cNvSpPr/>
          <p:nvPr/>
        </p:nvSpPr>
        <p:spPr>
          <a:xfrm>
            <a:off x="4977911" y="5389013"/>
            <a:ext cx="209320" cy="242371"/>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48" name="TextBox 47"/>
          <p:cNvSpPr txBox="1"/>
          <p:nvPr/>
        </p:nvSpPr>
        <p:spPr>
          <a:xfrm>
            <a:off x="4518267" y="5619467"/>
            <a:ext cx="1377109" cy="369332"/>
          </a:xfrm>
          <a:prstGeom prst="rect">
            <a:avLst/>
          </a:prstGeom>
          <a:noFill/>
        </p:spPr>
        <p:txBody>
          <a:bodyPr wrap="square" rtlCol="0">
            <a:spAutoFit/>
          </a:bodyPr>
          <a:lstStyle/>
          <a:p>
            <a:r>
              <a:rPr lang="fr-CA"/>
              <a:t>Infection</a:t>
            </a:r>
          </a:p>
        </p:txBody>
      </p:sp>
      <p:sp>
        <p:nvSpPr>
          <p:cNvPr id="49" name="Oval 48"/>
          <p:cNvSpPr/>
          <p:nvPr/>
        </p:nvSpPr>
        <p:spPr>
          <a:xfrm>
            <a:off x="8050448" y="5433643"/>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0" name="Oval 49"/>
          <p:cNvSpPr/>
          <p:nvPr/>
        </p:nvSpPr>
        <p:spPr>
          <a:xfrm>
            <a:off x="11078498" y="5435333"/>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51" name="TextBox 50"/>
          <p:cNvSpPr txBox="1"/>
          <p:nvPr/>
        </p:nvSpPr>
        <p:spPr>
          <a:xfrm>
            <a:off x="5974299" y="5600579"/>
            <a:ext cx="1399109" cy="369332"/>
          </a:xfrm>
          <a:prstGeom prst="rect">
            <a:avLst/>
          </a:prstGeom>
          <a:noFill/>
        </p:spPr>
        <p:txBody>
          <a:bodyPr wrap="square" rtlCol="0">
            <a:spAutoFit/>
          </a:bodyPr>
          <a:lstStyle/>
          <a:p>
            <a:r>
              <a:rPr lang="fr-CA"/>
              <a:t>3 semaines</a:t>
            </a:r>
          </a:p>
        </p:txBody>
      </p:sp>
      <p:sp>
        <p:nvSpPr>
          <p:cNvPr id="52" name="TextBox 51"/>
          <p:cNvSpPr txBox="1"/>
          <p:nvPr/>
        </p:nvSpPr>
        <p:spPr>
          <a:xfrm>
            <a:off x="7638885" y="5640939"/>
            <a:ext cx="1237055" cy="369332"/>
          </a:xfrm>
          <a:prstGeom prst="rect">
            <a:avLst/>
          </a:prstGeom>
          <a:noFill/>
        </p:spPr>
        <p:txBody>
          <a:bodyPr wrap="square" rtlCol="0">
            <a:spAutoFit/>
          </a:bodyPr>
          <a:lstStyle/>
          <a:p>
            <a:r>
              <a:rPr lang="fr-CA"/>
              <a:t>6 semaines</a:t>
            </a:r>
          </a:p>
        </p:txBody>
      </p:sp>
      <p:sp>
        <p:nvSpPr>
          <p:cNvPr id="54" name="TextBox 53"/>
          <p:cNvSpPr txBox="1"/>
          <p:nvPr/>
        </p:nvSpPr>
        <p:spPr>
          <a:xfrm>
            <a:off x="10446367" y="5584048"/>
            <a:ext cx="1485433" cy="646331"/>
          </a:xfrm>
          <a:prstGeom prst="rect">
            <a:avLst/>
          </a:prstGeom>
          <a:noFill/>
        </p:spPr>
        <p:txBody>
          <a:bodyPr wrap="square" rtlCol="0">
            <a:spAutoFit/>
          </a:bodyPr>
          <a:lstStyle/>
          <a:p>
            <a:r>
              <a:rPr lang="fr-CA"/>
              <a:t>3 mois</a:t>
            </a:r>
          </a:p>
          <a:p>
            <a:r>
              <a:rPr lang="fr-CA"/>
              <a:t>(12 semaines)</a:t>
            </a:r>
          </a:p>
        </p:txBody>
      </p:sp>
      <p:sp>
        <p:nvSpPr>
          <p:cNvPr id="55" name="TextBox 54"/>
          <p:cNvSpPr txBox="1"/>
          <p:nvPr/>
        </p:nvSpPr>
        <p:spPr>
          <a:xfrm>
            <a:off x="7316965" y="2298564"/>
            <a:ext cx="1101687" cy="369332"/>
          </a:xfrm>
          <a:prstGeom prst="rect">
            <a:avLst/>
          </a:prstGeom>
          <a:noFill/>
        </p:spPr>
        <p:txBody>
          <a:bodyPr wrap="square" rtlCol="0">
            <a:spAutoFit/>
          </a:bodyPr>
          <a:lstStyle/>
          <a:p>
            <a:r>
              <a:rPr lang="fr-CA" b="1">
                <a:solidFill>
                  <a:srgbClr val="602990"/>
                </a:solidFill>
              </a:rPr>
              <a:t>Le virus</a:t>
            </a:r>
          </a:p>
        </p:txBody>
      </p:sp>
      <p:pic>
        <p:nvPicPr>
          <p:cNvPr id="58" name="Picture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77646" y="3525486"/>
            <a:ext cx="515310" cy="515310"/>
          </a:xfrm>
          <a:prstGeom prst="rect">
            <a:avLst/>
          </a:prstGeom>
        </p:spPr>
      </p:pic>
      <p:sp>
        <p:nvSpPr>
          <p:cNvPr id="59" name="TextBox 58"/>
          <p:cNvSpPr txBox="1"/>
          <p:nvPr/>
        </p:nvSpPr>
        <p:spPr>
          <a:xfrm>
            <a:off x="9971999" y="3979984"/>
            <a:ext cx="1200912" cy="369332"/>
          </a:xfrm>
          <a:prstGeom prst="rect">
            <a:avLst/>
          </a:prstGeom>
          <a:noFill/>
        </p:spPr>
        <p:txBody>
          <a:bodyPr wrap="square" rtlCol="0">
            <a:spAutoFit/>
          </a:bodyPr>
          <a:lstStyle/>
          <a:p>
            <a:r>
              <a:rPr lang="fr-CA" b="1">
                <a:solidFill>
                  <a:srgbClr val="E79419"/>
                </a:solidFill>
              </a:rPr>
              <a:t>Anticorps</a:t>
            </a:r>
          </a:p>
        </p:txBody>
      </p:sp>
      <p:sp>
        <p:nvSpPr>
          <p:cNvPr id="60" name="TextBox 59"/>
          <p:cNvSpPr txBox="1"/>
          <p:nvPr/>
        </p:nvSpPr>
        <p:spPr>
          <a:xfrm>
            <a:off x="7693890" y="4883039"/>
            <a:ext cx="1101687" cy="369332"/>
          </a:xfrm>
          <a:prstGeom prst="rect">
            <a:avLst/>
          </a:prstGeom>
          <a:noFill/>
        </p:spPr>
        <p:txBody>
          <a:bodyPr wrap="square" rtlCol="0">
            <a:spAutoFit/>
          </a:bodyPr>
          <a:lstStyle/>
          <a:p>
            <a:r>
              <a:rPr lang="fr-CA" b="1">
                <a:solidFill>
                  <a:srgbClr val="00B050"/>
                </a:solidFill>
              </a:rPr>
              <a:t>p24</a:t>
            </a:r>
          </a:p>
        </p:txBody>
      </p:sp>
      <p:pic>
        <p:nvPicPr>
          <p:cNvPr id="62" name="Picture 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7616" y="4656215"/>
            <a:ext cx="649077" cy="649077"/>
          </a:xfrm>
          <a:prstGeom prst="rect">
            <a:avLst/>
          </a:prstGeom>
        </p:spPr>
      </p:pic>
      <p:pic>
        <p:nvPicPr>
          <p:cNvPr id="63" name="Picture 62"/>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887977" y="6148956"/>
            <a:ext cx="520101" cy="520101"/>
          </a:xfrm>
          <a:prstGeom prst="rect">
            <a:avLst/>
          </a:prstGeom>
        </p:spPr>
      </p:pic>
      <p:sp>
        <p:nvSpPr>
          <p:cNvPr id="64" name="TextBox 63"/>
          <p:cNvSpPr txBox="1"/>
          <p:nvPr/>
        </p:nvSpPr>
        <p:spPr>
          <a:xfrm>
            <a:off x="6345677" y="6148956"/>
            <a:ext cx="1092184" cy="523220"/>
          </a:xfrm>
          <a:prstGeom prst="rect">
            <a:avLst/>
          </a:prstGeom>
          <a:noFill/>
        </p:spPr>
        <p:txBody>
          <a:bodyPr wrap="square" rtlCol="0">
            <a:spAutoFit/>
          </a:bodyPr>
          <a:lstStyle/>
          <a:p>
            <a:r>
              <a:rPr lang="fr-CA" sz="1400" b="1">
                <a:solidFill>
                  <a:schemeClr val="bg1"/>
                </a:solidFill>
              </a:rPr>
              <a:t>Infection à VIH aiguë</a:t>
            </a:r>
          </a:p>
        </p:txBody>
      </p:sp>
      <p:pic>
        <p:nvPicPr>
          <p:cNvPr id="65" name="Picture 6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63857" y="1720595"/>
            <a:ext cx="643813" cy="643813"/>
          </a:xfrm>
          <a:prstGeom prst="rect">
            <a:avLst/>
          </a:prstGeom>
        </p:spPr>
      </p:pic>
      <p:cxnSp>
        <p:nvCxnSpPr>
          <p:cNvPr id="67" name="Straight Arrow Connector 66"/>
          <p:cNvCxnSpPr/>
          <p:nvPr/>
        </p:nvCxnSpPr>
        <p:spPr>
          <a:xfrm flipH="1">
            <a:off x="5350174" y="3714224"/>
            <a:ext cx="87520" cy="1418067"/>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902304" y="3051191"/>
            <a:ext cx="1188720" cy="646331"/>
          </a:xfrm>
          <a:prstGeom prst="rect">
            <a:avLst/>
          </a:prstGeom>
          <a:noFill/>
        </p:spPr>
        <p:txBody>
          <a:bodyPr wrap="square" rtlCol="0">
            <a:spAutoFit/>
          </a:bodyPr>
          <a:lstStyle/>
          <a:p>
            <a:pPr algn="ctr"/>
            <a:r>
              <a:rPr lang="fr-CA" b="1">
                <a:solidFill>
                  <a:srgbClr val="4A66AC"/>
                </a:solidFill>
              </a:rPr>
              <a:t>Période d’éclipse</a:t>
            </a:r>
          </a:p>
        </p:txBody>
      </p:sp>
      <p:sp>
        <p:nvSpPr>
          <p:cNvPr id="69" name="Oval 68"/>
          <p:cNvSpPr/>
          <p:nvPr/>
        </p:nvSpPr>
        <p:spPr>
          <a:xfrm>
            <a:off x="6570258" y="5432098"/>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70" name="Straight Arrow Connector 69"/>
          <p:cNvCxnSpPr/>
          <p:nvPr/>
        </p:nvCxnSpPr>
        <p:spPr>
          <a:xfrm flipV="1">
            <a:off x="5067215" y="2338332"/>
            <a:ext cx="10318" cy="3118582"/>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rot="16200000">
            <a:off x="3401654" y="3764508"/>
            <a:ext cx="2964867" cy="369332"/>
          </a:xfrm>
          <a:prstGeom prst="rect">
            <a:avLst/>
          </a:prstGeom>
          <a:noFill/>
        </p:spPr>
        <p:txBody>
          <a:bodyPr wrap="square" rtlCol="0">
            <a:spAutoFit/>
          </a:bodyPr>
          <a:lstStyle/>
          <a:p>
            <a:r>
              <a:rPr lang="fr-CA"/>
              <a:t>Mesurable dans le sang</a:t>
            </a:r>
          </a:p>
        </p:txBody>
      </p:sp>
      <p:grpSp>
        <p:nvGrpSpPr>
          <p:cNvPr id="76" name="Group 75"/>
          <p:cNvGrpSpPr/>
          <p:nvPr/>
        </p:nvGrpSpPr>
        <p:grpSpPr>
          <a:xfrm>
            <a:off x="10746811" y="3424975"/>
            <a:ext cx="498939" cy="503417"/>
            <a:chOff x="3498506" y="1137232"/>
            <a:chExt cx="1494700" cy="1432497"/>
          </a:xfrm>
        </p:grpSpPr>
        <p:pic>
          <p:nvPicPr>
            <p:cNvPr id="77" name="Picture 76"/>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78" name="Picture 77"/>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79" name="Picture 78"/>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80" name="Picture 79"/>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86" name="Picture 85"/>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87" name="Picture 86"/>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88" name="Picture 87"/>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93" name="Freeform 92"/>
          <p:cNvSpPr/>
          <p:nvPr/>
        </p:nvSpPr>
        <p:spPr>
          <a:xfrm>
            <a:off x="5391040" y="1614652"/>
            <a:ext cx="6602363" cy="3891050"/>
          </a:xfrm>
          <a:custGeom>
            <a:avLst/>
            <a:gdLst>
              <a:gd name="connsiteX0" fmla="*/ 0 w 6633248"/>
              <a:gd name="connsiteY0" fmla="*/ 3891050 h 3891050"/>
              <a:gd name="connsiteX1" fmla="*/ 923731 w 6633248"/>
              <a:gd name="connsiteY1" fmla="*/ 690650 h 3891050"/>
              <a:gd name="connsiteX2" fmla="*/ 1362270 w 6633248"/>
              <a:gd name="connsiteY2" fmla="*/ 18846 h 3891050"/>
              <a:gd name="connsiteX3" fmla="*/ 1950098 w 6633248"/>
              <a:gd name="connsiteY3" fmla="*/ 1101197 h 3891050"/>
              <a:gd name="connsiteX4" fmla="*/ 2239347 w 6633248"/>
              <a:gd name="connsiteY4" fmla="*/ 1614381 h 3891050"/>
              <a:gd name="connsiteX5" fmla="*/ 6176865 w 6633248"/>
              <a:gd name="connsiteY5" fmla="*/ 1539736 h 3891050"/>
              <a:gd name="connsiteX6" fmla="*/ 6391470 w 6633248"/>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2363"/>
              <a:gd name="connsiteY0" fmla="*/ 3891050 h 3891050"/>
              <a:gd name="connsiteX1" fmla="*/ 923731 w 6602363"/>
              <a:gd name="connsiteY1" fmla="*/ 690650 h 3891050"/>
              <a:gd name="connsiteX2" fmla="*/ 1362270 w 6602363"/>
              <a:gd name="connsiteY2" fmla="*/ 18846 h 3891050"/>
              <a:gd name="connsiteX3" fmla="*/ 1950098 w 6602363"/>
              <a:gd name="connsiteY3" fmla="*/ 1101197 h 3891050"/>
              <a:gd name="connsiteX4" fmla="*/ 2649894 w 6602363"/>
              <a:gd name="connsiteY4" fmla="*/ 1642373 h 3891050"/>
              <a:gd name="connsiteX5" fmla="*/ 6176865 w 6602363"/>
              <a:gd name="connsiteY5" fmla="*/ 1539736 h 3891050"/>
              <a:gd name="connsiteX6" fmla="*/ 6382139 w 6602363"/>
              <a:gd name="connsiteY6" fmla="*/ 1530404 h 389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2363" h="3891050">
                <a:moveTo>
                  <a:pt x="0" y="3891050"/>
                </a:moveTo>
                <a:cubicBezTo>
                  <a:pt x="348343" y="2613533"/>
                  <a:pt x="696686" y="1336017"/>
                  <a:pt x="923731" y="690650"/>
                </a:cubicBezTo>
                <a:cubicBezTo>
                  <a:pt x="1150776" y="45283"/>
                  <a:pt x="1191209" y="-49578"/>
                  <a:pt x="1362270" y="18846"/>
                </a:cubicBezTo>
                <a:cubicBezTo>
                  <a:pt x="1533331" y="87270"/>
                  <a:pt x="1828800" y="923915"/>
                  <a:pt x="1950098" y="1101197"/>
                </a:cubicBezTo>
                <a:cubicBezTo>
                  <a:pt x="2071396" y="1278479"/>
                  <a:pt x="2057400" y="1615935"/>
                  <a:pt x="2649894" y="1642373"/>
                </a:cubicBezTo>
                <a:cubicBezTo>
                  <a:pt x="3242388" y="1668811"/>
                  <a:pt x="5554824" y="1558398"/>
                  <a:pt x="6176865" y="1539736"/>
                </a:cubicBezTo>
                <a:cubicBezTo>
                  <a:pt x="6798906" y="1521074"/>
                  <a:pt x="6620846" y="1520296"/>
                  <a:pt x="6382139" y="1530404"/>
                </a:cubicBezTo>
              </a:path>
            </a:pathLst>
          </a:cu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94" name="Freeform 93"/>
          <p:cNvSpPr/>
          <p:nvPr/>
        </p:nvSpPr>
        <p:spPr>
          <a:xfrm>
            <a:off x="6034656" y="3227477"/>
            <a:ext cx="1381128" cy="2327269"/>
          </a:xfrm>
          <a:custGeom>
            <a:avLst/>
            <a:gdLst>
              <a:gd name="connsiteX0" fmla="*/ 3591 w 1393852"/>
              <a:gd name="connsiteY0" fmla="*/ 2289280 h 2417888"/>
              <a:gd name="connsiteX1" fmla="*/ 59574 w 1393852"/>
              <a:gd name="connsiteY1" fmla="*/ 2233297 h 2417888"/>
              <a:gd name="connsiteX2" fmla="*/ 414138 w 1393852"/>
              <a:gd name="connsiteY2" fmla="*/ 516464 h 2417888"/>
              <a:gd name="connsiteX3" fmla="*/ 591419 w 1393852"/>
              <a:gd name="connsiteY3" fmla="*/ 143240 h 2417888"/>
              <a:gd name="connsiteX4" fmla="*/ 703387 w 1393852"/>
              <a:gd name="connsiteY4" fmla="*/ 31272 h 2417888"/>
              <a:gd name="connsiteX5" fmla="*/ 983305 w 1393852"/>
              <a:gd name="connsiteY5" fmla="*/ 675084 h 2417888"/>
              <a:gd name="connsiteX6" fmla="*/ 1319207 w 1393852"/>
              <a:gd name="connsiteY6" fmla="*/ 2167982 h 2417888"/>
              <a:gd name="connsiteX7" fmla="*/ 1393852 w 1393852"/>
              <a:gd name="connsiteY7" fmla="*/ 2270619 h 2417888"/>
              <a:gd name="connsiteX8" fmla="*/ 1393852 w 1393852"/>
              <a:gd name="connsiteY8" fmla="*/ 2270619 h 2417888"/>
              <a:gd name="connsiteX9" fmla="*/ 1393852 w 1393852"/>
              <a:gd name="connsiteY9" fmla="*/ 2279950 h 2417888"/>
              <a:gd name="connsiteX10" fmla="*/ 1393852 w 1393852"/>
              <a:gd name="connsiteY10" fmla="*/ 2279950 h 2417888"/>
              <a:gd name="connsiteX0" fmla="*/ 3591 w 1393852"/>
              <a:gd name="connsiteY0" fmla="*/ 2291465 h 2420073"/>
              <a:gd name="connsiteX1" fmla="*/ 59574 w 1393852"/>
              <a:gd name="connsiteY1" fmla="*/ 2235482 h 2420073"/>
              <a:gd name="connsiteX2" fmla="*/ 414138 w 1393852"/>
              <a:gd name="connsiteY2" fmla="*/ 518649 h 2420073"/>
              <a:gd name="connsiteX3" fmla="*/ 563427 w 1393852"/>
              <a:gd name="connsiteY3" fmla="*/ 136095 h 2420073"/>
              <a:gd name="connsiteX4" fmla="*/ 703387 w 1393852"/>
              <a:gd name="connsiteY4" fmla="*/ 33457 h 2420073"/>
              <a:gd name="connsiteX5" fmla="*/ 983305 w 1393852"/>
              <a:gd name="connsiteY5" fmla="*/ 677269 h 2420073"/>
              <a:gd name="connsiteX6" fmla="*/ 1319207 w 1393852"/>
              <a:gd name="connsiteY6" fmla="*/ 2170167 h 2420073"/>
              <a:gd name="connsiteX7" fmla="*/ 1393852 w 1393852"/>
              <a:gd name="connsiteY7" fmla="*/ 2272804 h 2420073"/>
              <a:gd name="connsiteX8" fmla="*/ 1393852 w 1393852"/>
              <a:gd name="connsiteY8" fmla="*/ 2272804 h 2420073"/>
              <a:gd name="connsiteX9" fmla="*/ 1393852 w 1393852"/>
              <a:gd name="connsiteY9" fmla="*/ 2282135 h 2420073"/>
              <a:gd name="connsiteX10" fmla="*/ 1393852 w 1393852"/>
              <a:gd name="connsiteY10" fmla="*/ 2282135 h 2420073"/>
              <a:gd name="connsiteX0" fmla="*/ 3591 w 1393852"/>
              <a:gd name="connsiteY0" fmla="*/ 2296325 h 2424933"/>
              <a:gd name="connsiteX1" fmla="*/ 59574 w 1393852"/>
              <a:gd name="connsiteY1" fmla="*/ 2240342 h 2424933"/>
              <a:gd name="connsiteX2" fmla="*/ 414138 w 1393852"/>
              <a:gd name="connsiteY2" fmla="*/ 523509 h 2424933"/>
              <a:gd name="connsiteX3" fmla="*/ 535435 w 1393852"/>
              <a:gd name="connsiteY3" fmla="*/ 122293 h 2424933"/>
              <a:gd name="connsiteX4" fmla="*/ 703387 w 1393852"/>
              <a:gd name="connsiteY4" fmla="*/ 38317 h 2424933"/>
              <a:gd name="connsiteX5" fmla="*/ 983305 w 1393852"/>
              <a:gd name="connsiteY5" fmla="*/ 682129 h 2424933"/>
              <a:gd name="connsiteX6" fmla="*/ 1319207 w 1393852"/>
              <a:gd name="connsiteY6" fmla="*/ 2175027 h 2424933"/>
              <a:gd name="connsiteX7" fmla="*/ 1393852 w 1393852"/>
              <a:gd name="connsiteY7" fmla="*/ 2277664 h 2424933"/>
              <a:gd name="connsiteX8" fmla="*/ 1393852 w 1393852"/>
              <a:gd name="connsiteY8" fmla="*/ 2277664 h 2424933"/>
              <a:gd name="connsiteX9" fmla="*/ 1393852 w 1393852"/>
              <a:gd name="connsiteY9" fmla="*/ 2286995 h 2424933"/>
              <a:gd name="connsiteX10" fmla="*/ 1393852 w 1393852"/>
              <a:gd name="connsiteY10" fmla="*/ 2286995 h 2424933"/>
              <a:gd name="connsiteX0" fmla="*/ 628 w 1390889"/>
              <a:gd name="connsiteY0" fmla="*/ 2296325 h 2346743"/>
              <a:gd name="connsiteX1" fmla="*/ 103264 w 1390889"/>
              <a:gd name="connsiteY1" fmla="*/ 2025738 h 2346743"/>
              <a:gd name="connsiteX2" fmla="*/ 411175 w 1390889"/>
              <a:gd name="connsiteY2" fmla="*/ 523509 h 2346743"/>
              <a:gd name="connsiteX3" fmla="*/ 532472 w 1390889"/>
              <a:gd name="connsiteY3" fmla="*/ 122293 h 2346743"/>
              <a:gd name="connsiteX4" fmla="*/ 700424 w 1390889"/>
              <a:gd name="connsiteY4" fmla="*/ 38317 h 2346743"/>
              <a:gd name="connsiteX5" fmla="*/ 980342 w 1390889"/>
              <a:gd name="connsiteY5" fmla="*/ 682129 h 2346743"/>
              <a:gd name="connsiteX6" fmla="*/ 1316244 w 1390889"/>
              <a:gd name="connsiteY6" fmla="*/ 2175027 h 2346743"/>
              <a:gd name="connsiteX7" fmla="*/ 1390889 w 1390889"/>
              <a:gd name="connsiteY7" fmla="*/ 2277664 h 2346743"/>
              <a:gd name="connsiteX8" fmla="*/ 1390889 w 1390889"/>
              <a:gd name="connsiteY8" fmla="*/ 2277664 h 2346743"/>
              <a:gd name="connsiteX9" fmla="*/ 1390889 w 1390889"/>
              <a:gd name="connsiteY9" fmla="*/ 2286995 h 2346743"/>
              <a:gd name="connsiteX10" fmla="*/ 1390889 w 1390889"/>
              <a:gd name="connsiteY10" fmla="*/ 2286995 h 2346743"/>
              <a:gd name="connsiteX0" fmla="*/ 1642 w 1354581"/>
              <a:gd name="connsiteY0" fmla="*/ 2175027 h 2327269"/>
              <a:gd name="connsiteX1" fmla="*/ 66956 w 1354581"/>
              <a:gd name="connsiteY1" fmla="*/ 2025738 h 2327269"/>
              <a:gd name="connsiteX2" fmla="*/ 374867 w 1354581"/>
              <a:gd name="connsiteY2" fmla="*/ 523509 h 2327269"/>
              <a:gd name="connsiteX3" fmla="*/ 496164 w 1354581"/>
              <a:gd name="connsiteY3" fmla="*/ 122293 h 2327269"/>
              <a:gd name="connsiteX4" fmla="*/ 664116 w 1354581"/>
              <a:gd name="connsiteY4" fmla="*/ 38317 h 2327269"/>
              <a:gd name="connsiteX5" fmla="*/ 944034 w 1354581"/>
              <a:gd name="connsiteY5" fmla="*/ 682129 h 2327269"/>
              <a:gd name="connsiteX6" fmla="*/ 1279936 w 1354581"/>
              <a:gd name="connsiteY6" fmla="*/ 2175027 h 2327269"/>
              <a:gd name="connsiteX7" fmla="*/ 1354581 w 1354581"/>
              <a:gd name="connsiteY7" fmla="*/ 2277664 h 2327269"/>
              <a:gd name="connsiteX8" fmla="*/ 1354581 w 1354581"/>
              <a:gd name="connsiteY8" fmla="*/ 2277664 h 2327269"/>
              <a:gd name="connsiteX9" fmla="*/ 1354581 w 1354581"/>
              <a:gd name="connsiteY9" fmla="*/ 2286995 h 2327269"/>
              <a:gd name="connsiteX10" fmla="*/ 1354581 w 1354581"/>
              <a:gd name="connsiteY10" fmla="*/ 2286995 h 2327269"/>
              <a:gd name="connsiteX0" fmla="*/ 932 w 1372159"/>
              <a:gd name="connsiteY0" fmla="*/ 2193315 h 2327269"/>
              <a:gd name="connsiteX1" fmla="*/ 84534 w 1372159"/>
              <a:gd name="connsiteY1" fmla="*/ 2025738 h 2327269"/>
              <a:gd name="connsiteX2" fmla="*/ 392445 w 1372159"/>
              <a:gd name="connsiteY2" fmla="*/ 523509 h 2327269"/>
              <a:gd name="connsiteX3" fmla="*/ 513742 w 1372159"/>
              <a:gd name="connsiteY3" fmla="*/ 122293 h 2327269"/>
              <a:gd name="connsiteX4" fmla="*/ 681694 w 1372159"/>
              <a:gd name="connsiteY4" fmla="*/ 38317 h 2327269"/>
              <a:gd name="connsiteX5" fmla="*/ 961612 w 1372159"/>
              <a:gd name="connsiteY5" fmla="*/ 682129 h 2327269"/>
              <a:gd name="connsiteX6" fmla="*/ 1297514 w 1372159"/>
              <a:gd name="connsiteY6" fmla="*/ 2175027 h 2327269"/>
              <a:gd name="connsiteX7" fmla="*/ 1372159 w 1372159"/>
              <a:gd name="connsiteY7" fmla="*/ 2277664 h 2327269"/>
              <a:gd name="connsiteX8" fmla="*/ 1372159 w 1372159"/>
              <a:gd name="connsiteY8" fmla="*/ 2277664 h 2327269"/>
              <a:gd name="connsiteX9" fmla="*/ 1372159 w 1372159"/>
              <a:gd name="connsiteY9" fmla="*/ 2286995 h 2327269"/>
              <a:gd name="connsiteX10" fmla="*/ 1372159 w 1372159"/>
              <a:gd name="connsiteY10" fmla="*/ 2286995 h 2327269"/>
              <a:gd name="connsiteX0" fmla="*/ 757 w 1381128"/>
              <a:gd name="connsiteY0" fmla="*/ 2239035 h 2327269"/>
              <a:gd name="connsiteX1" fmla="*/ 93503 w 1381128"/>
              <a:gd name="connsiteY1" fmla="*/ 2025738 h 2327269"/>
              <a:gd name="connsiteX2" fmla="*/ 401414 w 1381128"/>
              <a:gd name="connsiteY2" fmla="*/ 523509 h 2327269"/>
              <a:gd name="connsiteX3" fmla="*/ 522711 w 1381128"/>
              <a:gd name="connsiteY3" fmla="*/ 122293 h 2327269"/>
              <a:gd name="connsiteX4" fmla="*/ 690663 w 1381128"/>
              <a:gd name="connsiteY4" fmla="*/ 38317 h 2327269"/>
              <a:gd name="connsiteX5" fmla="*/ 970581 w 1381128"/>
              <a:gd name="connsiteY5" fmla="*/ 682129 h 2327269"/>
              <a:gd name="connsiteX6" fmla="*/ 1306483 w 1381128"/>
              <a:gd name="connsiteY6" fmla="*/ 2175027 h 2327269"/>
              <a:gd name="connsiteX7" fmla="*/ 1381128 w 1381128"/>
              <a:gd name="connsiteY7" fmla="*/ 2277664 h 2327269"/>
              <a:gd name="connsiteX8" fmla="*/ 1381128 w 1381128"/>
              <a:gd name="connsiteY8" fmla="*/ 2277664 h 2327269"/>
              <a:gd name="connsiteX9" fmla="*/ 1381128 w 1381128"/>
              <a:gd name="connsiteY9" fmla="*/ 2286995 h 2327269"/>
              <a:gd name="connsiteX10" fmla="*/ 1381128 w 1381128"/>
              <a:gd name="connsiteY10" fmla="*/ 2286995 h 2327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81128" h="2327269">
                <a:moveTo>
                  <a:pt x="757" y="2239035"/>
                </a:moveTo>
                <a:cubicBezTo>
                  <a:pt x="-5464" y="2358778"/>
                  <a:pt x="26727" y="2311659"/>
                  <a:pt x="93503" y="2025738"/>
                </a:cubicBezTo>
                <a:cubicBezTo>
                  <a:pt x="160279" y="1739817"/>
                  <a:pt x="329879" y="840750"/>
                  <a:pt x="401414" y="523509"/>
                </a:cubicBezTo>
                <a:cubicBezTo>
                  <a:pt x="472949" y="206268"/>
                  <a:pt x="474503" y="203158"/>
                  <a:pt x="522711" y="122293"/>
                </a:cubicBezTo>
                <a:cubicBezTo>
                  <a:pt x="570919" y="41428"/>
                  <a:pt x="616018" y="-54989"/>
                  <a:pt x="690663" y="38317"/>
                </a:cubicBezTo>
                <a:cubicBezTo>
                  <a:pt x="765308" y="131623"/>
                  <a:pt x="867944" y="326011"/>
                  <a:pt x="970581" y="682129"/>
                </a:cubicBezTo>
                <a:cubicBezTo>
                  <a:pt x="1073218" y="1038247"/>
                  <a:pt x="1238059" y="1909105"/>
                  <a:pt x="1306483" y="2175027"/>
                </a:cubicBezTo>
                <a:cubicBezTo>
                  <a:pt x="1374907" y="2440949"/>
                  <a:pt x="1381128" y="2277664"/>
                  <a:pt x="1381128" y="2277664"/>
                </a:cubicBezTo>
                <a:lnTo>
                  <a:pt x="1381128" y="2277664"/>
                </a:lnTo>
                <a:lnTo>
                  <a:pt x="1381128" y="2286995"/>
                </a:lnTo>
                <a:lnTo>
                  <a:pt x="1381128" y="2286995"/>
                </a:ln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95" name="Freeform 94"/>
          <p:cNvSpPr/>
          <p:nvPr/>
        </p:nvSpPr>
        <p:spPr>
          <a:xfrm>
            <a:off x="6436070" y="2361099"/>
            <a:ext cx="5495730" cy="3144416"/>
          </a:xfrm>
          <a:custGeom>
            <a:avLst/>
            <a:gdLst>
              <a:gd name="connsiteX0" fmla="*/ 0 w 5495730"/>
              <a:gd name="connsiteY0" fmla="*/ 3144416 h 3144416"/>
              <a:gd name="connsiteX1" fmla="*/ 102636 w 5495730"/>
              <a:gd name="connsiteY1" fmla="*/ 3097763 h 3144416"/>
              <a:gd name="connsiteX2" fmla="*/ 223934 w 5495730"/>
              <a:gd name="connsiteY2" fmla="*/ 2957804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23934 w 5495730"/>
              <a:gd name="connsiteY2" fmla="*/ 2957804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89248 w 5495730"/>
              <a:gd name="connsiteY2" fmla="*/ 2752530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89248 w 5495730"/>
              <a:gd name="connsiteY2" fmla="*/ 2752530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698172 w 5495730"/>
              <a:gd name="connsiteY9" fmla="*/ 2276669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495730" h="3144416">
                <a:moveTo>
                  <a:pt x="0" y="3144416"/>
                </a:moveTo>
                <a:cubicBezTo>
                  <a:pt x="32657" y="3136640"/>
                  <a:pt x="82420" y="3088432"/>
                  <a:pt x="130628" y="3023118"/>
                </a:cubicBezTo>
                <a:cubicBezTo>
                  <a:pt x="178836" y="2957804"/>
                  <a:pt x="180391" y="2995126"/>
                  <a:pt x="289248" y="2752530"/>
                </a:cubicBezTo>
                <a:cubicBezTo>
                  <a:pt x="398105" y="2509934"/>
                  <a:pt x="678024" y="1807029"/>
                  <a:pt x="783771" y="1567543"/>
                </a:cubicBezTo>
                <a:cubicBezTo>
                  <a:pt x="889518" y="1328057"/>
                  <a:pt x="883297" y="1384040"/>
                  <a:pt x="923730" y="1315616"/>
                </a:cubicBezTo>
                <a:cubicBezTo>
                  <a:pt x="964163" y="1247192"/>
                  <a:pt x="989045" y="1180322"/>
                  <a:pt x="1026367" y="1156996"/>
                </a:cubicBezTo>
                <a:cubicBezTo>
                  <a:pt x="1063689" y="1133670"/>
                  <a:pt x="1099457" y="1122784"/>
                  <a:pt x="1147665" y="1175657"/>
                </a:cubicBezTo>
                <a:cubicBezTo>
                  <a:pt x="1195873" y="1228530"/>
                  <a:pt x="1251857" y="1318727"/>
                  <a:pt x="1315616" y="1474237"/>
                </a:cubicBezTo>
                <a:cubicBezTo>
                  <a:pt x="1379375" y="1629747"/>
                  <a:pt x="1466461" y="1974979"/>
                  <a:pt x="1530220" y="2108718"/>
                </a:cubicBezTo>
                <a:cubicBezTo>
                  <a:pt x="1593979" y="2242457"/>
                  <a:pt x="1623527" y="2253342"/>
                  <a:pt x="1698172" y="2276669"/>
                </a:cubicBezTo>
                <a:cubicBezTo>
                  <a:pt x="1772817" y="2299996"/>
                  <a:pt x="1746380" y="2349760"/>
                  <a:pt x="1978090" y="2248678"/>
                </a:cubicBezTo>
                <a:cubicBezTo>
                  <a:pt x="2209800" y="2147596"/>
                  <a:pt x="2502159" y="2044960"/>
                  <a:pt x="3088432" y="1670180"/>
                </a:cubicBezTo>
                <a:cubicBezTo>
                  <a:pt x="3674705" y="1295400"/>
                  <a:pt x="5495730" y="0"/>
                  <a:pt x="5495730" y="0"/>
                </a:cubicBezTo>
                <a:lnTo>
                  <a:pt x="5495730" y="0"/>
                </a:lnTo>
              </a:path>
            </a:pathLst>
          </a:custGeom>
          <a:noFill/>
          <a:ln w="57150">
            <a:solidFill>
              <a:srgbClr val="E794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75" name="Straight Arrow Connector 74"/>
          <p:cNvCxnSpPr/>
          <p:nvPr/>
        </p:nvCxnSpPr>
        <p:spPr>
          <a:xfrm>
            <a:off x="5055670" y="5519904"/>
            <a:ext cx="6657048" cy="37677"/>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473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72194" y="836528"/>
            <a:ext cx="10111409" cy="1029994"/>
          </a:xfrm>
        </p:spPr>
        <p:txBody>
          <a:bodyPr>
            <a:normAutofit/>
          </a:bodyPr>
          <a:lstStyle/>
          <a:p>
            <a:r>
              <a:rPr lang="fr-CA"/>
              <a:t>Limites des tests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93753" y="2881834"/>
            <a:ext cx="4248444" cy="2600056"/>
          </a:xfrm>
        </p:spPr>
        <p:txBody>
          <a:bodyPr>
            <a:normAutofit/>
          </a:bodyPr>
          <a:lstStyle/>
          <a:p>
            <a:pPr algn="ctr">
              <a:buClr>
                <a:srgbClr val="4A66AC"/>
              </a:buClr>
            </a:pPr>
            <a:r>
              <a:rPr lang="fr-CA" sz="2800" b="1">
                <a:solidFill>
                  <a:srgbClr val="4A66AC"/>
                </a:solidFill>
              </a:rPr>
              <a:t>Test rapide</a:t>
            </a:r>
          </a:p>
          <a:p>
            <a:pPr algn="ctr">
              <a:buClr>
                <a:srgbClr val="4A66AC"/>
              </a:buClr>
            </a:pPr>
            <a:endParaRPr lang="fr-CA" sz="1000" b="1">
              <a:solidFill>
                <a:srgbClr val="4A66AC"/>
              </a:solidFill>
            </a:endParaRPr>
          </a:p>
          <a:p>
            <a:pPr algn="ctr">
              <a:buClr>
                <a:srgbClr val="4A66AC"/>
              </a:buClr>
            </a:pPr>
            <a:endParaRPr lang="fr-CA" sz="2800"/>
          </a:p>
          <a:p>
            <a:pPr algn="ctr">
              <a:spcBef>
                <a:spcPts val="600"/>
              </a:spcBef>
              <a:spcAft>
                <a:spcPts val="600"/>
              </a:spcAft>
              <a:buClr>
                <a:srgbClr val="4A66AC"/>
              </a:buClr>
            </a:pPr>
            <a:r>
              <a:rPr lang="fr-CA" i="1"/>
              <a:t>Détecte les anticorps</a:t>
            </a:r>
          </a:p>
          <a:p>
            <a:pPr algn="ctr">
              <a:spcBef>
                <a:spcPts val="600"/>
              </a:spcBef>
              <a:spcAft>
                <a:spcPts val="600"/>
              </a:spcAft>
              <a:buClr>
                <a:srgbClr val="4A66AC"/>
              </a:buClr>
            </a:pPr>
            <a:r>
              <a:rPr lang="fr-CA"/>
              <a:t>Détecte entre 70 % et 80 % des infections à VIH en phase aiguë</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3" name="Subtitle 2">
            <a:extLst>
              <a:ext uri="{FF2B5EF4-FFF2-40B4-BE49-F238E27FC236}">
                <a16:creationId xmlns:a16="http://schemas.microsoft.com/office/drawing/2014/main" id="{AB05F0AF-C912-46D6-ACCD-F79290E8B6A8}"/>
              </a:ext>
            </a:extLst>
          </p:cNvPr>
          <p:cNvSpPr txBox="1">
            <a:spLocks/>
          </p:cNvSpPr>
          <p:nvPr/>
        </p:nvSpPr>
        <p:spPr>
          <a:xfrm>
            <a:off x="5602866" y="2716514"/>
            <a:ext cx="6342429" cy="3143885"/>
          </a:xfrm>
          <a:prstGeom prst="rect">
            <a:avLst/>
          </a:prstGeom>
        </p:spPr>
        <p:txBody>
          <a:bodyPr vert="horz" lIns="91440" tIns="45720" rIns="91440" bIns="45720" rtlCol="0">
            <a:normAutofit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buClr>
                <a:srgbClr val="4A66AC"/>
              </a:buClr>
            </a:pPr>
            <a:r>
              <a:rPr lang="fr-CA" sz="2800" b="1">
                <a:solidFill>
                  <a:srgbClr val="4A66AC"/>
                </a:solidFill>
              </a:rPr>
              <a:t>Test standard du VIH en Ontario</a:t>
            </a:r>
            <a:endParaRPr lang="fr-CA" sz="2800"/>
          </a:p>
          <a:p>
            <a:pPr algn="ctr">
              <a:spcAft>
                <a:spcPts val="1800"/>
              </a:spcAft>
              <a:buClr>
                <a:srgbClr val="4A66AC"/>
              </a:buClr>
            </a:pPr>
            <a:endParaRPr lang="fr-CA" sz="4000" i="1"/>
          </a:p>
          <a:p>
            <a:pPr algn="ctr">
              <a:spcBef>
                <a:spcPts val="400"/>
              </a:spcBef>
              <a:spcAft>
                <a:spcPts val="400"/>
              </a:spcAft>
              <a:buClr>
                <a:srgbClr val="4A66AC"/>
              </a:buClr>
            </a:pPr>
            <a:r>
              <a:rPr lang="fr-CA" i="1"/>
              <a:t>Détecte les anticorps et la p24; les résultats réactifs ou incertains sont confirmés au moyen d’analyses supplémentaires</a:t>
            </a:r>
          </a:p>
          <a:p>
            <a:pPr algn="ctr">
              <a:spcBef>
                <a:spcPts val="400"/>
              </a:spcBef>
              <a:spcAft>
                <a:spcPts val="400"/>
              </a:spcAft>
              <a:buClr>
                <a:srgbClr val="4A66AC"/>
              </a:buClr>
            </a:pPr>
            <a:r>
              <a:rPr lang="fr-CA"/>
              <a:t>Détecte entre 80 % et 90 % des infections à VIH en phase aiguë</a:t>
            </a:r>
          </a:p>
        </p:txBody>
      </p:sp>
      <p:sp>
        <p:nvSpPr>
          <p:cNvPr id="18" name="TextBox 17">
            <a:extLst>
              <a:ext uri="{FF2B5EF4-FFF2-40B4-BE49-F238E27FC236}">
                <a16:creationId xmlns:a16="http://schemas.microsoft.com/office/drawing/2014/main" id="{9AC22F2B-A8F5-46A0-A3A7-C35B977AA22C}"/>
              </a:ext>
            </a:extLst>
          </p:cNvPr>
          <p:cNvSpPr txBox="1"/>
          <p:nvPr/>
        </p:nvSpPr>
        <p:spPr>
          <a:xfrm>
            <a:off x="214507" y="331976"/>
            <a:ext cx="6124149" cy="400110"/>
          </a:xfrm>
          <a:prstGeom prst="rect">
            <a:avLst/>
          </a:prstGeom>
          <a:noFill/>
        </p:spPr>
        <p:txBody>
          <a:bodyPr wrap="square" rtlCol="0">
            <a:spAutoFit/>
          </a:bodyPr>
          <a:lstStyle/>
          <a:p>
            <a:r>
              <a:rPr lang="fr-CA" sz="2000" b="1">
                <a:solidFill>
                  <a:schemeClr val="bg1"/>
                </a:solidFill>
              </a:rPr>
              <a:t>MODULE : La science et la pratique du dépistage du VIH </a:t>
            </a:r>
          </a:p>
        </p:txBody>
      </p:sp>
      <p:pic>
        <p:nvPicPr>
          <p:cNvPr id="12" name="Picture 1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881293" y="3198415"/>
            <a:ext cx="814329" cy="814329"/>
          </a:xfrm>
          <a:prstGeom prst="rect">
            <a:avLst/>
          </a:prstGeom>
        </p:spPr>
      </p:pic>
      <p:pic>
        <p:nvPicPr>
          <p:cNvPr id="14" name="Picture 1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233728" y="3194782"/>
            <a:ext cx="814329" cy="814329"/>
          </a:xfrm>
          <a:prstGeom prst="rect">
            <a:avLst/>
          </a:prstGeom>
        </p:spPr>
      </p:pic>
      <p:pic>
        <p:nvPicPr>
          <p:cNvPr id="19" name="Picture 18"/>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64622" y="3165481"/>
            <a:ext cx="770258" cy="770258"/>
          </a:xfrm>
          <a:prstGeom prst="rect">
            <a:avLst/>
          </a:prstGeom>
        </p:spPr>
      </p:pic>
      <p:sp>
        <p:nvSpPr>
          <p:cNvPr id="4" name="TextBox 3"/>
          <p:cNvSpPr txBox="1"/>
          <p:nvPr/>
        </p:nvSpPr>
        <p:spPr>
          <a:xfrm>
            <a:off x="550033" y="1943652"/>
            <a:ext cx="11404222" cy="830997"/>
          </a:xfrm>
          <a:prstGeom prst="rect">
            <a:avLst/>
          </a:prstGeom>
          <a:noFill/>
          <a:ln w="28575">
            <a:solidFill>
              <a:srgbClr val="4A66AC"/>
            </a:solidFill>
          </a:ln>
        </p:spPr>
        <p:txBody>
          <a:bodyPr wrap="square" rtlCol="0">
            <a:spAutoFit/>
          </a:bodyPr>
          <a:lstStyle/>
          <a:p>
            <a:pPr>
              <a:buClr>
                <a:srgbClr val="4A66AC"/>
              </a:buClr>
            </a:pPr>
            <a:r>
              <a:rPr lang="fr-CA" sz="2400"/>
              <a:t>Aucun test régulier ne permet de détecter le VIH avant qu’il atteigne la circulation sanguine (de 1 à 2 semaines après le moment de l’infection).</a:t>
            </a:r>
          </a:p>
        </p:txBody>
      </p:sp>
      <p:grpSp>
        <p:nvGrpSpPr>
          <p:cNvPr id="15" name="Group 14"/>
          <p:cNvGrpSpPr/>
          <p:nvPr/>
        </p:nvGrpSpPr>
        <p:grpSpPr>
          <a:xfrm>
            <a:off x="2112264" y="3191257"/>
            <a:ext cx="741224" cy="767908"/>
            <a:chOff x="3498506" y="1137232"/>
            <a:chExt cx="1494700" cy="1432497"/>
          </a:xfrm>
        </p:grpSpPr>
        <p:pic>
          <p:nvPicPr>
            <p:cNvPr id="16" name="Picture 1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17" name="Picture 16"/>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20" name="Picture 19"/>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1" name="Picture 20"/>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22" name="Picture 21"/>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23" name="Picture 22"/>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24" name="Picture 23"/>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grpSp>
        <p:nvGrpSpPr>
          <p:cNvPr id="25" name="Group 24"/>
          <p:cNvGrpSpPr/>
          <p:nvPr/>
        </p:nvGrpSpPr>
        <p:grpSpPr>
          <a:xfrm>
            <a:off x="7275576" y="3206497"/>
            <a:ext cx="741224" cy="767908"/>
            <a:chOff x="3498506" y="1137232"/>
            <a:chExt cx="1494700" cy="1432497"/>
          </a:xfrm>
        </p:grpSpPr>
        <p:pic>
          <p:nvPicPr>
            <p:cNvPr id="26" name="Picture 2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27" name="Picture 26"/>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28" name="Picture 27"/>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9" name="Picture 28"/>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30" name="Picture 29"/>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31" name="Picture 30"/>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32" name="Picture 31"/>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5" name="TextBox 4"/>
          <p:cNvSpPr txBox="1"/>
          <p:nvPr/>
        </p:nvSpPr>
        <p:spPr>
          <a:xfrm>
            <a:off x="1621075" y="5687554"/>
            <a:ext cx="8613648" cy="830997"/>
          </a:xfrm>
          <a:prstGeom prst="rect">
            <a:avLst/>
          </a:prstGeom>
          <a:noFill/>
        </p:spPr>
        <p:txBody>
          <a:bodyPr wrap="square" rtlCol="0">
            <a:spAutoFit/>
          </a:bodyPr>
          <a:lstStyle/>
          <a:p>
            <a:pPr algn="ctr"/>
            <a:r>
              <a:rPr lang="fr-CA" sz="2400"/>
              <a:t>Ces tests peuvent identifier 95 % des infections après six semaines (ou plus, dans le cas du test standard) et &gt; 99,6 % après trois mois</a:t>
            </a:r>
          </a:p>
        </p:txBody>
      </p:sp>
    </p:spTree>
    <p:extLst>
      <p:ext uri="{BB962C8B-B14F-4D97-AF65-F5344CB8AC3E}">
        <p14:creationId xmlns:p14="http://schemas.microsoft.com/office/powerpoint/2010/main" val="321075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28467" y="1119783"/>
            <a:ext cx="7656239" cy="1029994"/>
          </a:xfrm>
        </p:spPr>
        <p:txBody>
          <a:bodyPr>
            <a:normAutofit fontScale="90000"/>
          </a:bodyPr>
          <a:lstStyle/>
          <a:p>
            <a:r>
              <a:rPr lang="fr-CA" dirty="0"/>
              <a:t>Qu’est-ce que la période fenêtre?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2779" y="4658582"/>
            <a:ext cx="10668155" cy="1751096"/>
          </a:xfrm>
        </p:spPr>
        <p:txBody>
          <a:bodyPr>
            <a:normAutofit fontScale="92500" lnSpcReduction="10000"/>
          </a:bodyPr>
          <a:lstStyle/>
          <a:p>
            <a:pPr marL="457200" indent="-457200">
              <a:spcAft>
                <a:spcPts val="1200"/>
              </a:spcAft>
              <a:buClr>
                <a:srgbClr val="4A66AC"/>
              </a:buClr>
              <a:buFont typeface="Wingdings" panose="05000000000000000000" pitchFamily="2" charset="2"/>
              <a:buChar char="v"/>
            </a:pPr>
            <a:r>
              <a:rPr lang="fr-CA" sz="2000"/>
              <a:t>Avec l’amélioration des technologies de dépistage, de plus en plus d’infections peuvent être détectées pendant la période fenêtre.</a:t>
            </a:r>
          </a:p>
          <a:p>
            <a:pPr marL="457200" indent="-457200">
              <a:spcAft>
                <a:spcPts val="1200"/>
              </a:spcAft>
              <a:buClr>
                <a:srgbClr val="4A66AC"/>
              </a:buClr>
              <a:buFont typeface="Wingdings" panose="05000000000000000000" pitchFamily="2" charset="2"/>
              <a:buChar char="v"/>
            </a:pPr>
            <a:r>
              <a:rPr lang="fr-CA" sz="2000"/>
              <a:t>La quantité de virus dans le corps est à son plus élevé pendant la période fenêtre, en particulier dans les six premières semaines. Une personne est plus susceptible de transmettre le virus pendant la période fenêtre qu’à une phase plus avancée de l’infection.</a:t>
            </a:r>
            <a:endParaRPr lang="fr-CA"/>
          </a:p>
          <a:p>
            <a:pPr>
              <a:spcAft>
                <a:spcPts val="1800"/>
              </a:spcAft>
              <a:buClr>
                <a:srgbClr val="4A66AC"/>
              </a:buClr>
            </a:pPr>
            <a:endParaRPr lang="fr-CA" sz="280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quals 3">
            <a:extLst>
              <a:ext uri="{FF2B5EF4-FFF2-40B4-BE49-F238E27FC236}">
                <a16:creationId xmlns:a16="http://schemas.microsoft.com/office/drawing/2014/main" id="{8DABE41B-871A-4580-9EAC-DFA5966A9A1A}"/>
              </a:ext>
            </a:extLst>
          </p:cNvPr>
          <p:cNvSpPr/>
          <p:nvPr/>
        </p:nvSpPr>
        <p:spPr>
          <a:xfrm>
            <a:off x="2449536" y="3086809"/>
            <a:ext cx="745587" cy="45016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38BCA5E5-F45B-4C8D-AD3E-F4FB9C796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1850836"/>
            <a:ext cx="2754217" cy="2754217"/>
          </a:xfrm>
          <a:prstGeom prst="rect">
            <a:avLst/>
          </a:prstGeom>
        </p:spPr>
      </p:pic>
      <p:sp>
        <p:nvSpPr>
          <p:cNvPr id="13" name="TextBox 12">
            <a:extLst>
              <a:ext uri="{FF2B5EF4-FFF2-40B4-BE49-F238E27FC236}">
                <a16:creationId xmlns:a16="http://schemas.microsoft.com/office/drawing/2014/main" id="{0184D5BB-5BE9-4F3B-B862-A593CE8044B8}"/>
              </a:ext>
            </a:extLst>
          </p:cNvPr>
          <p:cNvSpPr txBox="1"/>
          <p:nvPr/>
        </p:nvSpPr>
        <p:spPr>
          <a:xfrm>
            <a:off x="3434183" y="2466986"/>
            <a:ext cx="4505535" cy="2246769"/>
          </a:xfrm>
          <a:prstGeom prst="rect">
            <a:avLst/>
          </a:prstGeom>
          <a:noFill/>
        </p:spPr>
        <p:txBody>
          <a:bodyPr wrap="square" rtlCol="0">
            <a:spAutoFit/>
          </a:bodyPr>
          <a:lstStyle/>
          <a:p>
            <a:pPr algn="ctr">
              <a:spcAft>
                <a:spcPts val="1800"/>
              </a:spcAft>
              <a:buClr>
                <a:srgbClr val="4A66AC"/>
              </a:buClr>
            </a:pPr>
            <a:r>
              <a:rPr lang="fr-CA" sz="2800" b="1">
                <a:solidFill>
                  <a:srgbClr val="4A66AC"/>
                </a:solidFill>
              </a:rPr>
              <a:t>La phase initiale de l’infection à VIH, pendant laquelle les tests pourraient ne pas détecter </a:t>
            </a:r>
            <a:r>
              <a:rPr lang="fr-CA" sz="2800" b="1" u="sng">
                <a:solidFill>
                  <a:srgbClr val="4A66AC"/>
                </a:solidFill>
              </a:rPr>
              <a:t>toutes</a:t>
            </a:r>
            <a:r>
              <a:rPr lang="fr-CA" sz="2800" b="1">
                <a:solidFill>
                  <a:srgbClr val="4A66AC"/>
                </a:solidFill>
              </a:rPr>
              <a:t> les infections</a:t>
            </a:r>
          </a:p>
        </p:txBody>
      </p:sp>
      <p:sp>
        <p:nvSpPr>
          <p:cNvPr id="14" name="TextBox 13">
            <a:extLst>
              <a:ext uri="{FF2B5EF4-FFF2-40B4-BE49-F238E27FC236}">
                <a16:creationId xmlns:a16="http://schemas.microsoft.com/office/drawing/2014/main" id="{7F547ED9-98D7-4E1A-B4F3-3700972F60E4}"/>
              </a:ext>
            </a:extLst>
          </p:cNvPr>
          <p:cNvSpPr txBox="1"/>
          <p:nvPr/>
        </p:nvSpPr>
        <p:spPr>
          <a:xfrm>
            <a:off x="214507" y="331976"/>
            <a:ext cx="6115272"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
        <p:nvSpPr>
          <p:cNvPr id="9" name="Equals 3">
            <a:extLst>
              <a:ext uri="{FF2B5EF4-FFF2-40B4-BE49-F238E27FC236}">
                <a16:creationId xmlns:a16="http://schemas.microsoft.com/office/drawing/2014/main" id="{8DABE41B-871A-4580-9EAC-DFA5966A9A1A}"/>
              </a:ext>
            </a:extLst>
          </p:cNvPr>
          <p:cNvSpPr/>
          <p:nvPr/>
        </p:nvSpPr>
        <p:spPr>
          <a:xfrm>
            <a:off x="7939718" y="3051674"/>
            <a:ext cx="745587" cy="4344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 name="Group 6"/>
          <p:cNvGrpSpPr/>
          <p:nvPr/>
        </p:nvGrpSpPr>
        <p:grpSpPr>
          <a:xfrm>
            <a:off x="9110949" y="1972021"/>
            <a:ext cx="2622015" cy="2688115"/>
            <a:chOff x="9100851" y="1828800"/>
            <a:chExt cx="2400759" cy="2400759"/>
          </a:xfrm>
        </p:grpSpPr>
        <p:pic>
          <p:nvPicPr>
            <p:cNvPr id="5" name="Picture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00851" y="1828800"/>
              <a:ext cx="2400759" cy="2400759"/>
            </a:xfrm>
            <a:prstGeom prst="rect">
              <a:avLst/>
            </a:prstGeom>
          </p:spPr>
        </p:pic>
        <p:sp>
          <p:nvSpPr>
            <p:cNvPr id="6" name="Oval 5"/>
            <p:cNvSpPr/>
            <p:nvPr/>
          </p:nvSpPr>
          <p:spPr>
            <a:xfrm>
              <a:off x="10620260" y="3238959"/>
              <a:ext cx="760164" cy="76016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0" name="TextBox 9"/>
          <p:cNvSpPr txBox="1"/>
          <p:nvPr/>
        </p:nvSpPr>
        <p:spPr>
          <a:xfrm>
            <a:off x="10708395" y="3569468"/>
            <a:ext cx="947450" cy="713400"/>
          </a:xfrm>
          <a:prstGeom prst="rect">
            <a:avLst/>
          </a:prstGeom>
          <a:noFill/>
        </p:spPr>
        <p:txBody>
          <a:bodyPr wrap="square" rtlCol="0">
            <a:spAutoFit/>
          </a:bodyPr>
          <a:lstStyle/>
          <a:p>
            <a:pPr algn="ctr">
              <a:lnSpc>
                <a:spcPct val="80000"/>
              </a:lnSpc>
            </a:pPr>
            <a:r>
              <a:rPr lang="en-US" sz="3200" b="1" dirty="0">
                <a:solidFill>
                  <a:srgbClr val="4A66AC"/>
                </a:solidFill>
              </a:rPr>
              <a:t>3</a:t>
            </a:r>
          </a:p>
          <a:p>
            <a:pPr algn="ctr">
              <a:lnSpc>
                <a:spcPct val="80000"/>
              </a:lnSpc>
            </a:pPr>
            <a:r>
              <a:rPr lang="en-US" b="1">
                <a:solidFill>
                  <a:srgbClr val="4A66AC"/>
                </a:solidFill>
              </a:rPr>
              <a:t>mois</a:t>
            </a:r>
            <a:endParaRPr lang="en-CA" b="1" dirty="0">
              <a:solidFill>
                <a:srgbClr val="4A66AC"/>
              </a:solidFill>
            </a:endParaRPr>
          </a:p>
        </p:txBody>
      </p:sp>
    </p:spTree>
    <p:extLst>
      <p:ext uri="{BB962C8B-B14F-4D97-AF65-F5344CB8AC3E}">
        <p14:creationId xmlns:p14="http://schemas.microsoft.com/office/powerpoint/2010/main" val="3576288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48768" y="1076752"/>
            <a:ext cx="9857943" cy="1029994"/>
          </a:xfrm>
        </p:spPr>
        <p:txBody>
          <a:bodyPr>
            <a:normAutofit fontScale="90000"/>
          </a:bodyPr>
          <a:lstStyle/>
          <a:p>
            <a:r>
              <a:rPr lang="fr-CA"/>
              <a:t>Parler de la période fenêtre aux client-es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45587" y="2022284"/>
            <a:ext cx="10133980" cy="1260670"/>
          </a:xfrm>
        </p:spPr>
        <p:txBody>
          <a:bodyPr>
            <a:noAutofit/>
          </a:bodyPr>
          <a:lstStyle/>
          <a:p>
            <a:pPr>
              <a:spcAft>
                <a:spcPts val="1800"/>
              </a:spcAft>
              <a:buClr>
                <a:srgbClr val="4A66AC"/>
              </a:buClr>
            </a:pPr>
            <a:r>
              <a:rPr lang="fr-CA"/>
              <a:t>Le dépistage au point de service cible les client-es de populations à risque afin de détecter les nouvelles infections le plus tôt possible et d’encourager les personnes qui reçoivent un résultat négatif à se protéger ainsi qu’autrui.</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8BCA5E5-F45B-4C8D-AD3E-F4FB9C796E38}"/>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b="12706"/>
          <a:stretch/>
        </p:blipFill>
        <p:spPr>
          <a:xfrm>
            <a:off x="10237693" y="1526325"/>
            <a:ext cx="2250399" cy="1964446"/>
          </a:xfrm>
          <a:prstGeom prst="rect">
            <a:avLst/>
          </a:prstGeom>
        </p:spPr>
      </p:pic>
      <p:sp>
        <p:nvSpPr>
          <p:cNvPr id="10" name="Subtitle 2">
            <a:extLst>
              <a:ext uri="{FF2B5EF4-FFF2-40B4-BE49-F238E27FC236}">
                <a16:creationId xmlns:a16="http://schemas.microsoft.com/office/drawing/2014/main" id="{42094684-294A-43D8-A6A4-EDE8D3E25939}"/>
              </a:ext>
            </a:extLst>
          </p:cNvPr>
          <p:cNvSpPr txBox="1">
            <a:spLocks/>
          </p:cNvSpPr>
          <p:nvPr/>
        </p:nvSpPr>
        <p:spPr>
          <a:xfrm>
            <a:off x="863154" y="3376450"/>
            <a:ext cx="11328846" cy="28038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4350" indent="-514350">
              <a:spcBef>
                <a:spcPts val="600"/>
              </a:spcBef>
              <a:spcAft>
                <a:spcPts val="600"/>
              </a:spcAft>
              <a:buClr>
                <a:srgbClr val="4A66AC"/>
              </a:buClr>
              <a:buFont typeface="+mj-lt"/>
              <a:buAutoNum type="arabicPeriod"/>
            </a:pPr>
            <a:r>
              <a:rPr lang="fr-CA" sz="1800"/>
              <a:t>Une exposition à risque élevé n’entraîne pas nécessairement l’infection chez tous les individus. Toutefois, s’il y a infection, la quantité de virus augmentera rapidement en phase précoce. Recommandez l’abstinence, l’utilisation du condom et la réduction des méfaits pendant la période fenêtre pour protéger autrui.</a:t>
            </a:r>
          </a:p>
          <a:p>
            <a:pPr marL="514350" indent="-514350">
              <a:spcBef>
                <a:spcPts val="600"/>
              </a:spcBef>
              <a:spcAft>
                <a:spcPts val="600"/>
              </a:spcAft>
              <a:buClr>
                <a:srgbClr val="4A66AC"/>
              </a:buClr>
              <a:buFont typeface="+mj-lt"/>
              <a:buAutoNum type="arabicPeriod"/>
            </a:pPr>
            <a:r>
              <a:rPr lang="fr-CA" sz="1800"/>
              <a:t>Le dépistage au point de service identifiera la plupart des nouvelles infections en moins de trois mois; toutefois, le dépistage standard en laboratoire est plus susceptible de détecter l’infection de façon précoce</a:t>
            </a:r>
            <a:r>
              <a:rPr lang="fr-CA" sz="1600"/>
              <a:t>.</a:t>
            </a:r>
            <a:r>
              <a:rPr lang="fr-CA" sz="1800"/>
              <a:t> À partir de la troisième semaine (ou à tout moment où le/la client-e présente des symptômes de séroconversion), vous pouvez effectuer un test rapide si demandé, mais vous devriez également conseiller un prélèvement pour un dépistage standard en laboratoire. </a:t>
            </a:r>
          </a:p>
          <a:p>
            <a:pPr marL="514350" indent="-514350">
              <a:buClr>
                <a:srgbClr val="4A66AC"/>
              </a:buClr>
              <a:buFont typeface="+mj-lt"/>
              <a:buAutoNum type="arabicPeriod" startAt="3"/>
            </a:pPr>
            <a:r>
              <a:rPr lang="fr-CA" sz="1800"/>
              <a:t>Recommandez aux client-es à risque de se faire dépister de nouveau après </a:t>
            </a:r>
            <a:r>
              <a:rPr lang="fr-CA" sz="1800" b="1">
                <a:solidFill>
                  <a:srgbClr val="4A66AC"/>
                </a:solidFill>
              </a:rPr>
              <a:t>3 semaines – 6 semaines – 3 mois.</a:t>
            </a:r>
            <a:endParaRPr lang="fr-CA" sz="1600"/>
          </a:p>
        </p:txBody>
      </p:sp>
      <p:sp>
        <p:nvSpPr>
          <p:cNvPr id="15" name="TextBox 14">
            <a:extLst>
              <a:ext uri="{FF2B5EF4-FFF2-40B4-BE49-F238E27FC236}">
                <a16:creationId xmlns:a16="http://schemas.microsoft.com/office/drawing/2014/main" id="{DAA8F967-06C2-4FBE-B8DD-C5C4BCB4D565}"/>
              </a:ext>
            </a:extLst>
          </p:cNvPr>
          <p:cNvSpPr txBox="1"/>
          <p:nvPr/>
        </p:nvSpPr>
        <p:spPr>
          <a:xfrm>
            <a:off x="214507" y="331976"/>
            <a:ext cx="6133027"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Tree>
    <p:extLst>
      <p:ext uri="{BB962C8B-B14F-4D97-AF65-F5344CB8AC3E}">
        <p14:creationId xmlns:p14="http://schemas.microsoft.com/office/powerpoint/2010/main" val="181870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400" y="1221856"/>
            <a:ext cx="7413674" cy="1029994"/>
          </a:xfrm>
        </p:spPr>
        <p:txBody>
          <a:bodyPr>
            <a:normAutofit fontScale="90000"/>
          </a:bodyPr>
          <a:lstStyle/>
          <a:p>
            <a:r>
              <a:rPr lang="fr-CA"/>
              <a:t>L’échéancier de dépistage 3-6-3</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09934" y="2166393"/>
            <a:ext cx="10860258" cy="1074766"/>
          </a:xfrm>
        </p:spPr>
        <p:txBody>
          <a:bodyPr>
            <a:normAutofit/>
          </a:bodyPr>
          <a:lstStyle/>
          <a:p>
            <a:pPr>
              <a:spcAft>
                <a:spcPts val="1800"/>
              </a:spcAft>
              <a:buClr>
                <a:srgbClr val="4A66AC"/>
              </a:buClr>
            </a:pPr>
            <a:r>
              <a:rPr lang="fr-CA" sz="2000" dirty="0"/>
              <a:t>Pour les </a:t>
            </a:r>
            <a:r>
              <a:rPr lang="fr-CA" sz="2000" dirty="0" err="1"/>
              <a:t>client-es</a:t>
            </a:r>
            <a:r>
              <a:rPr lang="fr-CA" sz="2000" dirty="0"/>
              <a:t> de populations à risque qui ont eu une exposition spécifique au VIH (par voie sexuelle ou par d’autres contacts avec du sang), et lorsque le conseiller ou la conseillère évalue que le risque est important.</a:t>
            </a:r>
            <a:r>
              <a:rPr lang="fr-CA" sz="2000" dirty="0">
                <a:solidFill>
                  <a:srgbClr val="4A66AC"/>
                </a:solidFill>
              </a:rPr>
              <a:t>* </a:t>
            </a:r>
            <a:r>
              <a:rPr lang="fr-CA" sz="2000" dirty="0"/>
              <a:t>Cet échéancier offre le plus de chances de détecter le VIH dans les plus brefs délais.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02A94EEB-F5E8-4F4D-84F1-9977129F6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465244" y="3021556"/>
            <a:ext cx="1110175" cy="1110175"/>
          </a:xfrm>
          <a:prstGeom prst="rect">
            <a:avLst/>
          </a:prstGeom>
        </p:spPr>
      </p:pic>
      <p:cxnSp>
        <p:nvCxnSpPr>
          <p:cNvPr id="10" name="Straight Connector 9">
            <a:extLst>
              <a:ext uri="{FF2B5EF4-FFF2-40B4-BE49-F238E27FC236}">
                <a16:creationId xmlns:a16="http://schemas.microsoft.com/office/drawing/2014/main" id="{FBFCD2E1-EA12-485F-9381-5DB00A216D0C}"/>
              </a:ext>
            </a:extLst>
          </p:cNvPr>
          <p:cNvCxnSpPr>
            <a:cxnSpLocks/>
          </p:cNvCxnSpPr>
          <p:nvPr/>
        </p:nvCxnSpPr>
        <p:spPr>
          <a:xfrm>
            <a:off x="2021968" y="3586302"/>
            <a:ext cx="156151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7AB9AD6-ACD7-4CDB-A3B9-E7EBF8DA4A19}"/>
              </a:ext>
            </a:extLst>
          </p:cNvPr>
          <p:cNvSpPr/>
          <p:nvPr/>
        </p:nvSpPr>
        <p:spPr>
          <a:xfrm>
            <a:off x="1417057" y="3246052"/>
            <a:ext cx="604911" cy="661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E3065FD-07B9-4A6A-91CF-E37AD4A83B02}"/>
              </a:ext>
            </a:extLst>
          </p:cNvPr>
          <p:cNvSpPr txBox="1"/>
          <p:nvPr/>
        </p:nvSpPr>
        <p:spPr>
          <a:xfrm>
            <a:off x="-112794" y="3048235"/>
            <a:ext cx="1899139" cy="923330"/>
          </a:xfrm>
          <a:prstGeom prst="rect">
            <a:avLst/>
          </a:prstGeom>
          <a:noFill/>
        </p:spPr>
        <p:txBody>
          <a:bodyPr wrap="square" rtlCol="0">
            <a:spAutoFit/>
          </a:bodyPr>
          <a:lstStyle/>
          <a:p>
            <a:pPr algn="ctr"/>
            <a:r>
              <a:rPr lang="fr-CA" b="1" dirty="0">
                <a:solidFill>
                  <a:srgbClr val="4A66AC"/>
                </a:solidFill>
              </a:rPr>
              <a:t>Date de la possible exposition</a:t>
            </a:r>
          </a:p>
        </p:txBody>
      </p:sp>
      <p:sp>
        <p:nvSpPr>
          <p:cNvPr id="19" name="TextBox 18">
            <a:extLst>
              <a:ext uri="{FF2B5EF4-FFF2-40B4-BE49-F238E27FC236}">
                <a16:creationId xmlns:a16="http://schemas.microsoft.com/office/drawing/2014/main" id="{79906321-B073-4411-963B-3B5AD587C2DA}"/>
              </a:ext>
            </a:extLst>
          </p:cNvPr>
          <p:cNvSpPr txBox="1"/>
          <p:nvPr/>
        </p:nvSpPr>
        <p:spPr>
          <a:xfrm>
            <a:off x="1501254" y="4039651"/>
            <a:ext cx="4461211" cy="1938992"/>
          </a:xfrm>
          <a:prstGeom prst="rect">
            <a:avLst/>
          </a:prstGeom>
          <a:noFill/>
        </p:spPr>
        <p:txBody>
          <a:bodyPr wrap="square" rtlCol="0">
            <a:spAutoFit/>
          </a:bodyPr>
          <a:lstStyle/>
          <a:p>
            <a:pPr algn="ctr"/>
            <a:r>
              <a:rPr lang="fr-CA" sz="2400" b="1" dirty="0">
                <a:solidFill>
                  <a:srgbClr val="4A66AC"/>
                </a:solidFill>
              </a:rPr>
              <a:t>3 </a:t>
            </a:r>
            <a:r>
              <a:rPr lang="fr-CA" sz="2400" b="1" dirty="0" smtClean="0">
                <a:solidFill>
                  <a:srgbClr val="4A66AC"/>
                </a:solidFill>
              </a:rPr>
              <a:t>semaines</a:t>
            </a:r>
          </a:p>
          <a:p>
            <a:pPr algn="ctr"/>
            <a:endParaRPr lang="fr-CA" sz="2400" b="1" dirty="0">
              <a:solidFill>
                <a:srgbClr val="4A66AC"/>
              </a:solidFill>
            </a:endParaRPr>
          </a:p>
          <a:p>
            <a:pPr algn="ctr"/>
            <a:r>
              <a:rPr lang="fr-CA" dirty="0"/>
              <a:t>Plusieurs infections au stade précoce peuvent être détectées; le dépistage standard en laboratoire devrait être recommandé pour maximiser les chances de détection.</a:t>
            </a:r>
          </a:p>
        </p:txBody>
      </p:sp>
      <p:pic>
        <p:nvPicPr>
          <p:cNvPr id="20" name="Picture 19">
            <a:extLst>
              <a:ext uri="{FF2B5EF4-FFF2-40B4-BE49-F238E27FC236}">
                <a16:creationId xmlns:a16="http://schemas.microsoft.com/office/drawing/2014/main" id="{4C7C3915-88B3-4C6F-870F-C11AF472332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02514" y="2980613"/>
            <a:ext cx="1110175" cy="1110175"/>
          </a:xfrm>
          <a:prstGeom prst="rect">
            <a:avLst/>
          </a:prstGeom>
        </p:spPr>
      </p:pic>
      <p:cxnSp>
        <p:nvCxnSpPr>
          <p:cNvPr id="21" name="Straight Connector 20">
            <a:extLst>
              <a:ext uri="{FF2B5EF4-FFF2-40B4-BE49-F238E27FC236}">
                <a16:creationId xmlns:a16="http://schemas.microsoft.com/office/drawing/2014/main" id="{357D2525-CCD7-4DD2-8DD5-089650251864}"/>
              </a:ext>
            </a:extLst>
          </p:cNvPr>
          <p:cNvCxnSpPr>
            <a:cxnSpLocks/>
          </p:cNvCxnSpPr>
          <p:nvPr/>
        </p:nvCxnSpPr>
        <p:spPr>
          <a:xfrm flipV="1">
            <a:off x="4329070" y="3562064"/>
            <a:ext cx="2194560" cy="24239"/>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FFF2BD-923F-4F92-A12E-0B4B2F439217}"/>
              </a:ext>
            </a:extLst>
          </p:cNvPr>
          <p:cNvSpPr txBox="1"/>
          <p:nvPr/>
        </p:nvSpPr>
        <p:spPr>
          <a:xfrm>
            <a:off x="6010365" y="4052951"/>
            <a:ext cx="2537013" cy="1661993"/>
          </a:xfrm>
          <a:prstGeom prst="rect">
            <a:avLst/>
          </a:prstGeom>
          <a:noFill/>
        </p:spPr>
        <p:txBody>
          <a:bodyPr wrap="square" rtlCol="0">
            <a:spAutoFit/>
          </a:bodyPr>
          <a:lstStyle/>
          <a:p>
            <a:pPr algn="ctr"/>
            <a:r>
              <a:rPr lang="fr-CA" sz="2400" b="1" dirty="0">
                <a:solidFill>
                  <a:srgbClr val="4A66AC"/>
                </a:solidFill>
              </a:rPr>
              <a:t>6 </a:t>
            </a:r>
            <a:r>
              <a:rPr lang="fr-CA" sz="2400" b="1" dirty="0" smtClean="0">
                <a:solidFill>
                  <a:srgbClr val="4A66AC"/>
                </a:solidFill>
              </a:rPr>
              <a:t>semaines</a:t>
            </a:r>
          </a:p>
          <a:p>
            <a:pPr algn="ctr"/>
            <a:endParaRPr lang="fr-CA" sz="2400" b="1" dirty="0">
              <a:solidFill>
                <a:srgbClr val="4A66AC"/>
              </a:solidFill>
            </a:endParaRPr>
          </a:p>
          <a:p>
            <a:pPr algn="ctr"/>
            <a:r>
              <a:rPr lang="fr-CA" dirty="0"/>
              <a:t>95 % des infections peuvent être détectées par le test rapide</a:t>
            </a:r>
          </a:p>
        </p:txBody>
      </p:sp>
      <p:pic>
        <p:nvPicPr>
          <p:cNvPr id="24" name="Picture 23">
            <a:extLst>
              <a:ext uri="{FF2B5EF4-FFF2-40B4-BE49-F238E27FC236}">
                <a16:creationId xmlns:a16="http://schemas.microsoft.com/office/drawing/2014/main" id="{B9E2B6DA-4154-4C95-9082-B91051686E4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290255" y="3012457"/>
            <a:ext cx="1110175" cy="1110175"/>
          </a:xfrm>
          <a:prstGeom prst="rect">
            <a:avLst/>
          </a:prstGeom>
        </p:spPr>
      </p:pic>
      <p:cxnSp>
        <p:nvCxnSpPr>
          <p:cNvPr id="25" name="Straight Connector 24">
            <a:extLst>
              <a:ext uri="{FF2B5EF4-FFF2-40B4-BE49-F238E27FC236}">
                <a16:creationId xmlns:a16="http://schemas.microsoft.com/office/drawing/2014/main" id="{FD489290-F468-448B-9935-551B1B85B715}"/>
              </a:ext>
            </a:extLst>
          </p:cNvPr>
          <p:cNvCxnSpPr>
            <a:cxnSpLocks/>
          </p:cNvCxnSpPr>
          <p:nvPr/>
        </p:nvCxnSpPr>
        <p:spPr>
          <a:xfrm>
            <a:off x="7233313" y="3562064"/>
            <a:ext cx="3146519" cy="1458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C3CEE645-6D6F-4015-BEE4-7E2FE0B85E1D}"/>
              </a:ext>
            </a:extLst>
          </p:cNvPr>
          <p:cNvSpPr txBox="1"/>
          <p:nvPr/>
        </p:nvSpPr>
        <p:spPr>
          <a:xfrm>
            <a:off x="9479822" y="4024776"/>
            <a:ext cx="2365764" cy="1938992"/>
          </a:xfrm>
          <a:prstGeom prst="rect">
            <a:avLst/>
          </a:prstGeom>
          <a:noFill/>
        </p:spPr>
        <p:txBody>
          <a:bodyPr wrap="square" rtlCol="0">
            <a:spAutoFit/>
          </a:bodyPr>
          <a:lstStyle/>
          <a:p>
            <a:pPr algn="ctr"/>
            <a:r>
              <a:rPr lang="fr-CA" sz="2400" b="1" dirty="0">
                <a:solidFill>
                  <a:srgbClr val="4A66AC"/>
                </a:solidFill>
              </a:rPr>
              <a:t>3 </a:t>
            </a:r>
            <a:r>
              <a:rPr lang="fr-CA" sz="2400" b="1" dirty="0" smtClean="0">
                <a:solidFill>
                  <a:srgbClr val="4A66AC"/>
                </a:solidFill>
              </a:rPr>
              <a:t>mois</a:t>
            </a:r>
          </a:p>
          <a:p>
            <a:pPr algn="ctr"/>
            <a:endParaRPr lang="fr-CA" sz="2400" b="1" dirty="0">
              <a:solidFill>
                <a:srgbClr val="4A66AC"/>
              </a:solidFill>
            </a:endParaRPr>
          </a:p>
          <a:p>
            <a:pPr algn="ctr"/>
            <a:r>
              <a:rPr lang="fr-CA" dirty="0"/>
              <a:t>Plus de 99,6 % des personnes ayant le VIH reçoivent un résultat positif</a:t>
            </a:r>
          </a:p>
        </p:txBody>
      </p:sp>
      <p:sp>
        <p:nvSpPr>
          <p:cNvPr id="31" name="TextBox 30">
            <a:extLst>
              <a:ext uri="{FF2B5EF4-FFF2-40B4-BE49-F238E27FC236}">
                <a16:creationId xmlns:a16="http://schemas.microsoft.com/office/drawing/2014/main" id="{F77C3538-3A6F-4E55-9E23-245E3CF83139}"/>
              </a:ext>
            </a:extLst>
          </p:cNvPr>
          <p:cNvSpPr txBox="1"/>
          <p:nvPr/>
        </p:nvSpPr>
        <p:spPr>
          <a:xfrm>
            <a:off x="604916" y="6018238"/>
            <a:ext cx="11089341" cy="646331"/>
          </a:xfrm>
          <a:prstGeom prst="rect">
            <a:avLst/>
          </a:prstGeom>
          <a:noFill/>
        </p:spPr>
        <p:txBody>
          <a:bodyPr wrap="square" rtlCol="0">
            <a:spAutoFit/>
          </a:bodyPr>
          <a:lstStyle/>
          <a:p>
            <a:r>
              <a:rPr lang="fr-CA" dirty="0"/>
              <a:t>Si le conseiller ou la conseillère considère que le risque d’infection à VIH est modeste, il est approprié d’offrir un dépistage initial avec test de suivi trois mois après l’incident qui préoccupe le ou la </a:t>
            </a:r>
            <a:r>
              <a:rPr lang="fr-CA" dirty="0" err="1"/>
              <a:t>client-e</a:t>
            </a:r>
            <a:r>
              <a:rPr lang="fr-CA" dirty="0"/>
              <a:t>.</a:t>
            </a:r>
            <a:endParaRPr lang="fr-CA" sz="2000" dirty="0"/>
          </a:p>
        </p:txBody>
      </p:sp>
      <p:sp>
        <p:nvSpPr>
          <p:cNvPr id="32" name="TextBox 31">
            <a:extLst>
              <a:ext uri="{FF2B5EF4-FFF2-40B4-BE49-F238E27FC236}">
                <a16:creationId xmlns:a16="http://schemas.microsoft.com/office/drawing/2014/main" id="{EEED83F1-C8DD-4EDD-8519-8363B3BEB7D3}"/>
              </a:ext>
            </a:extLst>
          </p:cNvPr>
          <p:cNvSpPr txBox="1"/>
          <p:nvPr/>
        </p:nvSpPr>
        <p:spPr>
          <a:xfrm>
            <a:off x="214507" y="331976"/>
            <a:ext cx="6199545" cy="400110"/>
          </a:xfrm>
          <a:prstGeom prst="rect">
            <a:avLst/>
          </a:prstGeom>
          <a:noFill/>
        </p:spPr>
        <p:txBody>
          <a:bodyPr wrap="square" rtlCol="0">
            <a:spAutoFit/>
          </a:bodyPr>
          <a:lstStyle/>
          <a:p>
            <a:r>
              <a:rPr lang="en-US" sz="2000" b="1">
                <a:solidFill>
                  <a:schemeClr val="bg1"/>
                </a:solidFill>
              </a:rPr>
              <a:t>MODULE : </a:t>
            </a:r>
            <a:r>
              <a:rPr lang="fr-CA" sz="2000" b="1">
                <a:solidFill>
                  <a:schemeClr val="bg1"/>
                </a:solidFill>
              </a:rPr>
              <a:t>La science et la pratique du dépistage du VIH </a:t>
            </a:r>
            <a:endParaRPr lang="en-US" sz="2000" b="1" dirty="0">
              <a:solidFill>
                <a:schemeClr val="bg1"/>
              </a:solidFill>
            </a:endParaRPr>
          </a:p>
        </p:txBody>
      </p:sp>
      <p:sp>
        <p:nvSpPr>
          <p:cNvPr id="4" name="TextBox 3"/>
          <p:cNvSpPr txBox="1"/>
          <p:nvPr/>
        </p:nvSpPr>
        <p:spPr>
          <a:xfrm>
            <a:off x="376518" y="6024281"/>
            <a:ext cx="466165" cy="584775"/>
          </a:xfrm>
          <a:prstGeom prst="rect">
            <a:avLst/>
          </a:prstGeom>
          <a:noFill/>
        </p:spPr>
        <p:txBody>
          <a:bodyPr wrap="square" rtlCol="0">
            <a:spAutoFit/>
          </a:bodyPr>
          <a:lstStyle/>
          <a:p>
            <a:r>
              <a:rPr lang="en-US" sz="3200" dirty="0">
                <a:solidFill>
                  <a:srgbClr val="4A66AC"/>
                </a:solidFill>
              </a:rPr>
              <a:t>*</a:t>
            </a:r>
            <a:endParaRPr lang="en-CA" sz="3200" dirty="0"/>
          </a:p>
        </p:txBody>
      </p:sp>
      <p:sp>
        <p:nvSpPr>
          <p:cNvPr id="23" name="TextBox 22"/>
          <p:cNvSpPr txBox="1"/>
          <p:nvPr/>
        </p:nvSpPr>
        <p:spPr>
          <a:xfrm>
            <a:off x="191070" y="4448531"/>
            <a:ext cx="11382232" cy="369332"/>
          </a:xfrm>
          <a:prstGeom prst="rect">
            <a:avLst/>
          </a:prstGeom>
          <a:solidFill>
            <a:schemeClr val="accent2">
              <a:lumMod val="20000"/>
              <a:lumOff val="80000"/>
            </a:schemeClr>
          </a:solidFill>
        </p:spPr>
        <p:txBody>
          <a:bodyPr wrap="square" rtlCol="0">
            <a:spAutoFit/>
          </a:bodyPr>
          <a:lstStyle/>
          <a:p>
            <a:r>
              <a:rPr lang="en-US" b="1" dirty="0" smtClean="0"/>
              <a:t>CONSEILLÉ:    </a:t>
            </a:r>
            <a:r>
              <a:rPr lang="fr-CA" b="1" spc="-20" dirty="0" smtClean="0"/>
              <a:t>LE TEST STANDARD DU VIH ET LE TEST </a:t>
            </a:r>
            <a:r>
              <a:rPr lang="fr-CA" b="1" spc="-20" smtClean="0"/>
              <a:t>RAPIDE             </a:t>
            </a:r>
            <a:r>
              <a:rPr lang="fr-CA" b="1" dirty="0" smtClean="0"/>
              <a:t>LE TEST </a:t>
            </a:r>
            <a:r>
              <a:rPr lang="fr-CA" b="1" smtClean="0"/>
              <a:t>RAPIDE                                        </a:t>
            </a:r>
            <a:r>
              <a:rPr lang="fr-CA" b="1" dirty="0" smtClean="0"/>
              <a:t>LE TEST RAPIDE </a:t>
            </a:r>
            <a:endParaRPr lang="en-CA" b="1" dirty="0"/>
          </a:p>
        </p:txBody>
      </p:sp>
      <p:sp>
        <p:nvSpPr>
          <p:cNvPr id="12"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000" b="0" i="0" u="none" strike="noStrike" cap="none" normalizeH="0" baseline="0" smtClean="0">
                <a:ln>
                  <a:noFill/>
                </a:ln>
                <a:solidFill>
                  <a:schemeClr val="tx1"/>
                </a:solidFill>
                <a:effectLst/>
                <a:latin typeface="Arial Unicode MS" panose="020B0604020202020204" pitchFamily="34" charset="-128"/>
              </a:rPr>
              <a:t>conseillé</a:t>
            </a:r>
            <a:endParaRPr kumimoji="0" lang="fr-FR"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2"/>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1000" b="0" i="0" u="none" strike="noStrike" cap="none" normalizeH="0" baseline="0" smtClean="0">
                <a:ln>
                  <a:noFill/>
                </a:ln>
                <a:solidFill>
                  <a:schemeClr val="tx1"/>
                </a:solidFill>
                <a:effectLst/>
                <a:latin typeface="Arial Unicode MS" panose="020B0604020202020204" pitchFamily="34" charset="-128"/>
              </a:rPr>
              <a:t>conseillé</a:t>
            </a:r>
            <a:endParaRPr kumimoji="0" lang="fr-FR"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2236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5407</TotalTime>
  <Words>2996</Words>
  <Application>Microsoft Office PowerPoint</Application>
  <PresentationFormat>Widescreen</PresentationFormat>
  <Paragraphs>186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 Unicode MS</vt:lpstr>
      <vt:lpstr>Arial</vt:lpstr>
      <vt:lpstr>Calibri</vt:lpstr>
      <vt:lpstr>Calibri Light</vt:lpstr>
      <vt:lpstr>Harrington</vt:lpstr>
      <vt:lpstr>Wingdings</vt:lpstr>
      <vt:lpstr>Office Theme</vt:lpstr>
      <vt:lpstr>À la fin de cette unité, vous serez en mesure de :</vt:lpstr>
      <vt:lpstr>Qu’est-ce qu’un test de dépistage?</vt:lpstr>
      <vt:lpstr>Le test du VIH en Ontario</vt:lpstr>
      <vt:lpstr>Ce que les tests du VIH peuvent détecter</vt:lpstr>
      <vt:lpstr>Chronologie de l’infection à VIH</vt:lpstr>
      <vt:lpstr>Limites des tests</vt:lpstr>
      <vt:lpstr>Qu’est-ce que la période fenêtre?</vt:lpstr>
      <vt:lpstr>Parler de la période fenêtre aux client-es</vt:lpstr>
      <vt:lpstr>L’échéancier de dépistage 3-6-3</vt:lpstr>
      <vt:lpstr>La PPE et la période fenêtre</vt:lpstr>
      <vt:lpstr>La PrEP et la période fenêtre</vt:lpstr>
      <vt:lpstr>Interpréter les résultats du test –  Dépistage rapide au point de service</vt:lpstr>
      <vt:lpstr>Interpréter les résultats du test –  Test standard en laboratoire</vt:lpstr>
      <vt:lpstr>Que signifie un résultat « non concluant »? </vt:lpstr>
      <vt:lpstr>Le test peut-il faire erreur (faux positif/réactif)?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282</cp:revision>
  <cp:lastPrinted>2019-05-10T13:33:47Z</cp:lastPrinted>
  <dcterms:created xsi:type="dcterms:W3CDTF">2018-11-08T12:57:55Z</dcterms:created>
  <dcterms:modified xsi:type="dcterms:W3CDTF">2019-11-26T15:17:35Z</dcterms:modified>
</cp:coreProperties>
</file>