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3"/>
  </p:notesMasterIdLst>
  <p:handoutMasterIdLst>
    <p:handoutMasterId r:id="rId24"/>
  </p:handoutMasterIdLst>
  <p:sldIdLst>
    <p:sldId id="270" r:id="rId3"/>
    <p:sldId id="271" r:id="rId4"/>
    <p:sldId id="273" r:id="rId5"/>
    <p:sldId id="272" r:id="rId6"/>
    <p:sldId id="290" r:id="rId7"/>
    <p:sldId id="274" r:id="rId8"/>
    <p:sldId id="287" r:id="rId9"/>
    <p:sldId id="289" r:id="rId10"/>
    <p:sldId id="288" r:id="rId11"/>
    <p:sldId id="275" r:id="rId12"/>
    <p:sldId id="279" r:id="rId13"/>
    <p:sldId id="277" r:id="rId14"/>
    <p:sldId id="280" r:id="rId15"/>
    <p:sldId id="284" r:id="rId16"/>
    <p:sldId id="281" r:id="rId17"/>
    <p:sldId id="276" r:id="rId18"/>
    <p:sldId id="283" r:id="rId19"/>
    <p:sldId id="285" r:id="rId20"/>
    <p:sldId id="286" r:id="rId21"/>
    <p:sldId id="278" r:id="rId22"/>
  </p:sldIdLst>
  <p:sldSz cx="12192000" cy="6858000"/>
  <p:notesSz cx="9296400"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ori Lyons" initials="LL" lastIdx="1" clrIdx="0">
    <p:extLst>
      <p:ext uri="{19B8F6BF-5375-455C-9EA6-DF929625EA0E}">
        <p15:presenceInfo xmlns:p15="http://schemas.microsoft.com/office/powerpoint/2012/main" userId="S-1-5-21-1708537768-1659004503-1801674531-76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4A66AC"/>
    <a:srgbClr val="9C9EA4"/>
    <a:srgbClr val="969696"/>
    <a:srgbClr val="97959D"/>
    <a:srgbClr val="70C041"/>
    <a:srgbClr val="EC5D57"/>
    <a:srgbClr val="E79419"/>
    <a:srgbClr val="00B050"/>
    <a:srgbClr val="60299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23" autoAdjust="0"/>
    <p:restoredTop sz="94343" autoAdjust="0"/>
  </p:normalViewPr>
  <p:slideViewPr>
    <p:cSldViewPr snapToGrid="0">
      <p:cViewPr varScale="1">
        <p:scale>
          <a:sx n="105" d="100"/>
          <a:sy n="105" d="100"/>
        </p:scale>
        <p:origin x="78" y="108"/>
      </p:cViewPr>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ommentAuthors" Target="commentAuthor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5336E13-C74F-4D59-A8AF-B0D4FB49DDB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3F8D56F-A3F4-48FC-8C85-5E092451925D}">
      <dgm:prSet phldrT="[Text]" custT="1"/>
      <dgm:spPr/>
      <dgm:t>
        <a:bodyPr/>
        <a:lstStyle/>
        <a:p>
          <a:r>
            <a:rPr lang="fr-CA" sz="2400" dirty="0"/>
            <a:t>Effectuez un deuxième test</a:t>
          </a:r>
          <a:endParaRPr lang="en-US" sz="2400" dirty="0"/>
        </a:p>
      </dgm:t>
    </dgm:pt>
    <dgm:pt modelId="{630F644D-B507-4A7A-A0E9-0271B330C47F}" type="parTrans" cxnId="{8972C305-4B59-43DD-8A52-C2877E741BDC}">
      <dgm:prSet/>
      <dgm:spPr/>
      <dgm:t>
        <a:bodyPr/>
        <a:lstStyle/>
        <a:p>
          <a:endParaRPr lang="en-US"/>
        </a:p>
      </dgm:t>
    </dgm:pt>
    <dgm:pt modelId="{D422EADA-5A6B-421A-B014-E993E615607D}" type="sibTrans" cxnId="{8972C305-4B59-43DD-8A52-C2877E741BDC}">
      <dgm:prSet/>
      <dgm:spPr/>
      <dgm:t>
        <a:bodyPr/>
        <a:lstStyle/>
        <a:p>
          <a:endParaRPr lang="en-US"/>
        </a:p>
      </dgm:t>
    </dgm:pt>
    <dgm:pt modelId="{DC5C999D-1E07-403E-96C5-15999E056B36}">
      <dgm:prSet phldrT="[Text]" custT="1"/>
      <dgm:spPr/>
      <dgm:t>
        <a:bodyPr/>
        <a:lstStyle/>
        <a:p>
          <a:r>
            <a:rPr lang="fr-CA" sz="2400" dirty="0"/>
            <a:t>Si le 2</a:t>
          </a:r>
          <a:r>
            <a:rPr lang="fr-CA" sz="2400" baseline="30000" dirty="0"/>
            <a:t>e</a:t>
          </a:r>
          <a:r>
            <a:rPr lang="fr-CA" sz="2400" dirty="0"/>
            <a:t> test est valide</a:t>
          </a:r>
          <a:endParaRPr lang="en-US" sz="2400" dirty="0"/>
        </a:p>
      </dgm:t>
    </dgm:pt>
    <dgm:pt modelId="{DD589097-5CD0-44E8-BB6C-48E8BBAF4194}" type="parTrans" cxnId="{7479AFBD-BE9B-4037-94AD-85F43E86FD3F}">
      <dgm:prSet/>
      <dgm:spPr>
        <a:ln w="38100">
          <a:solidFill>
            <a:srgbClr val="4A66AC"/>
          </a:solidFill>
        </a:ln>
      </dgm:spPr>
      <dgm:t>
        <a:bodyPr/>
        <a:lstStyle/>
        <a:p>
          <a:endParaRPr lang="en-US"/>
        </a:p>
      </dgm:t>
    </dgm:pt>
    <dgm:pt modelId="{9264087B-20C8-490A-9E2C-5F5C9F5B3247}" type="sibTrans" cxnId="{7479AFBD-BE9B-4037-94AD-85F43E86FD3F}">
      <dgm:prSet/>
      <dgm:spPr/>
      <dgm:t>
        <a:bodyPr/>
        <a:lstStyle/>
        <a:p>
          <a:endParaRPr lang="en-US"/>
        </a:p>
      </dgm:t>
    </dgm:pt>
    <dgm:pt modelId="{C4D62624-53AF-41F5-8842-4DDD28D36D97}">
      <dgm:prSet phldrT="[Text]" custT="1"/>
      <dgm:spPr/>
      <dgm:t>
        <a:bodyPr/>
        <a:lstStyle/>
        <a:p>
          <a:r>
            <a:rPr lang="fr-CA" sz="2400" dirty="0"/>
            <a:t>Si le 2</a:t>
          </a:r>
          <a:r>
            <a:rPr lang="fr-CA" sz="2400" baseline="30000" dirty="0"/>
            <a:t>e</a:t>
          </a:r>
          <a:r>
            <a:rPr lang="fr-CA" sz="2400" dirty="0"/>
            <a:t> test est non valide</a:t>
          </a:r>
          <a:endParaRPr lang="en-US" sz="2400" dirty="0"/>
        </a:p>
      </dgm:t>
    </dgm:pt>
    <dgm:pt modelId="{92F998CE-5201-459C-A3EA-1ECEDA1D887B}" type="parTrans" cxnId="{264900F0-07F0-4AD1-BEC7-AF99BB412FC0}">
      <dgm:prSet/>
      <dgm:spPr>
        <a:ln w="38100">
          <a:solidFill>
            <a:srgbClr val="4A66AC"/>
          </a:solidFill>
        </a:ln>
      </dgm:spPr>
      <dgm:t>
        <a:bodyPr/>
        <a:lstStyle/>
        <a:p>
          <a:endParaRPr lang="en-US"/>
        </a:p>
      </dgm:t>
    </dgm:pt>
    <dgm:pt modelId="{20913BF7-62A3-46A1-9431-DF95A0575D1B}" type="sibTrans" cxnId="{264900F0-07F0-4AD1-BEC7-AF99BB412FC0}">
      <dgm:prSet/>
      <dgm:spPr/>
      <dgm:t>
        <a:bodyPr/>
        <a:lstStyle/>
        <a:p>
          <a:endParaRPr lang="en-US"/>
        </a:p>
      </dgm:t>
    </dgm:pt>
    <dgm:pt modelId="{863B16D1-6607-4BEE-98D2-FE6E2F43C09E}" type="pres">
      <dgm:prSet presAssocID="{F5336E13-C74F-4D59-A8AF-B0D4FB49DDBC}" presName="hierChild1" presStyleCnt="0">
        <dgm:presLayoutVars>
          <dgm:orgChart val="1"/>
          <dgm:chPref val="1"/>
          <dgm:dir/>
          <dgm:animOne val="branch"/>
          <dgm:animLvl val="lvl"/>
          <dgm:resizeHandles/>
        </dgm:presLayoutVars>
      </dgm:prSet>
      <dgm:spPr/>
      <dgm:t>
        <a:bodyPr/>
        <a:lstStyle/>
        <a:p>
          <a:endParaRPr lang="en-US"/>
        </a:p>
      </dgm:t>
    </dgm:pt>
    <dgm:pt modelId="{D72A5F1D-63F3-4259-AB87-49A15C1E76D2}" type="pres">
      <dgm:prSet presAssocID="{83F8D56F-A3F4-48FC-8C85-5E092451925D}" presName="hierRoot1" presStyleCnt="0">
        <dgm:presLayoutVars>
          <dgm:hierBranch val="init"/>
        </dgm:presLayoutVars>
      </dgm:prSet>
      <dgm:spPr/>
    </dgm:pt>
    <dgm:pt modelId="{EEAA740C-0A6D-4E9F-BF0C-B70867AAE8ED}" type="pres">
      <dgm:prSet presAssocID="{83F8D56F-A3F4-48FC-8C85-5E092451925D}" presName="rootComposite1" presStyleCnt="0"/>
      <dgm:spPr/>
    </dgm:pt>
    <dgm:pt modelId="{6BE57396-68B5-427C-9143-DEED888E1765}" type="pres">
      <dgm:prSet presAssocID="{83F8D56F-A3F4-48FC-8C85-5E092451925D}" presName="rootText1" presStyleLbl="node0" presStyleIdx="0" presStyleCnt="1" custScaleX="86123" custScaleY="23079" custLinFactNeighborX="-213" custLinFactNeighborY="-4268">
        <dgm:presLayoutVars>
          <dgm:chPref val="3"/>
        </dgm:presLayoutVars>
      </dgm:prSet>
      <dgm:spPr/>
      <dgm:t>
        <a:bodyPr/>
        <a:lstStyle/>
        <a:p>
          <a:endParaRPr lang="en-US"/>
        </a:p>
      </dgm:t>
    </dgm:pt>
    <dgm:pt modelId="{CAD12A6A-5447-4CAE-B47B-A691803CF7C5}" type="pres">
      <dgm:prSet presAssocID="{83F8D56F-A3F4-48FC-8C85-5E092451925D}" presName="rootConnector1" presStyleLbl="node1" presStyleIdx="0" presStyleCnt="0"/>
      <dgm:spPr/>
      <dgm:t>
        <a:bodyPr/>
        <a:lstStyle/>
        <a:p>
          <a:endParaRPr lang="en-US"/>
        </a:p>
      </dgm:t>
    </dgm:pt>
    <dgm:pt modelId="{DDC799F3-F05E-49AC-A55F-64AB8E4D16ED}" type="pres">
      <dgm:prSet presAssocID="{83F8D56F-A3F4-48FC-8C85-5E092451925D}" presName="hierChild2" presStyleCnt="0"/>
      <dgm:spPr/>
    </dgm:pt>
    <dgm:pt modelId="{E07FFF97-838C-4C61-86E5-2C584D0FCD1D}" type="pres">
      <dgm:prSet presAssocID="{DD589097-5CD0-44E8-BB6C-48E8BBAF4194}" presName="Name37" presStyleLbl="parChTrans1D2" presStyleIdx="0" presStyleCnt="2"/>
      <dgm:spPr/>
      <dgm:t>
        <a:bodyPr/>
        <a:lstStyle/>
        <a:p>
          <a:endParaRPr lang="en-US"/>
        </a:p>
      </dgm:t>
    </dgm:pt>
    <dgm:pt modelId="{D5E68A0A-2119-4E3C-B64A-FE2BEDB1DEE9}" type="pres">
      <dgm:prSet presAssocID="{DC5C999D-1E07-403E-96C5-15999E056B36}" presName="hierRoot2" presStyleCnt="0">
        <dgm:presLayoutVars>
          <dgm:hierBranch val="init"/>
        </dgm:presLayoutVars>
      </dgm:prSet>
      <dgm:spPr/>
    </dgm:pt>
    <dgm:pt modelId="{EC04B020-2DC3-4AC9-910B-7BA572708A96}" type="pres">
      <dgm:prSet presAssocID="{DC5C999D-1E07-403E-96C5-15999E056B36}" presName="rootComposite" presStyleCnt="0"/>
      <dgm:spPr/>
    </dgm:pt>
    <dgm:pt modelId="{E9EAB5A1-4096-467A-8CE4-8EC3278B2C49}" type="pres">
      <dgm:prSet presAssocID="{DC5C999D-1E07-403E-96C5-15999E056B36}" presName="rootText" presStyleLbl="node2" presStyleIdx="0" presStyleCnt="2" custScaleX="125230" custScaleY="22518" custLinFactNeighborX="303" custLinFactNeighborY="-39520">
        <dgm:presLayoutVars>
          <dgm:chPref val="3"/>
        </dgm:presLayoutVars>
      </dgm:prSet>
      <dgm:spPr/>
      <dgm:t>
        <a:bodyPr/>
        <a:lstStyle/>
        <a:p>
          <a:endParaRPr lang="en-US"/>
        </a:p>
      </dgm:t>
    </dgm:pt>
    <dgm:pt modelId="{FEC19D3D-B70F-4C20-85F2-F2ECCEEA0A97}" type="pres">
      <dgm:prSet presAssocID="{DC5C999D-1E07-403E-96C5-15999E056B36}" presName="rootConnector" presStyleLbl="node2" presStyleIdx="0" presStyleCnt="2"/>
      <dgm:spPr/>
      <dgm:t>
        <a:bodyPr/>
        <a:lstStyle/>
        <a:p>
          <a:endParaRPr lang="en-US"/>
        </a:p>
      </dgm:t>
    </dgm:pt>
    <dgm:pt modelId="{219E16E5-E641-41EA-BFA5-9479F199032D}" type="pres">
      <dgm:prSet presAssocID="{DC5C999D-1E07-403E-96C5-15999E056B36}" presName="hierChild4" presStyleCnt="0"/>
      <dgm:spPr/>
    </dgm:pt>
    <dgm:pt modelId="{096474A8-E870-429B-9B2C-9683DE775D3A}" type="pres">
      <dgm:prSet presAssocID="{DC5C999D-1E07-403E-96C5-15999E056B36}" presName="hierChild5" presStyleCnt="0"/>
      <dgm:spPr/>
    </dgm:pt>
    <dgm:pt modelId="{811A0F07-D1BE-44C7-9CF1-3A3767434219}" type="pres">
      <dgm:prSet presAssocID="{92F998CE-5201-459C-A3EA-1ECEDA1D887B}" presName="Name37" presStyleLbl="parChTrans1D2" presStyleIdx="1" presStyleCnt="2"/>
      <dgm:spPr/>
      <dgm:t>
        <a:bodyPr/>
        <a:lstStyle/>
        <a:p>
          <a:endParaRPr lang="en-US"/>
        </a:p>
      </dgm:t>
    </dgm:pt>
    <dgm:pt modelId="{1364D517-98FC-4B8B-B40F-EEF6BE2F9DDD}" type="pres">
      <dgm:prSet presAssocID="{C4D62624-53AF-41F5-8842-4DDD28D36D97}" presName="hierRoot2" presStyleCnt="0">
        <dgm:presLayoutVars>
          <dgm:hierBranch val="init"/>
        </dgm:presLayoutVars>
      </dgm:prSet>
      <dgm:spPr/>
    </dgm:pt>
    <dgm:pt modelId="{B1F502BE-F8AE-4780-89DC-6B6D2EEECD44}" type="pres">
      <dgm:prSet presAssocID="{C4D62624-53AF-41F5-8842-4DDD28D36D97}" presName="rootComposite" presStyleCnt="0"/>
      <dgm:spPr/>
    </dgm:pt>
    <dgm:pt modelId="{07C6DE34-7DCC-4B91-94A4-2017C55C3116}" type="pres">
      <dgm:prSet presAssocID="{C4D62624-53AF-41F5-8842-4DDD28D36D97}" presName="rootText" presStyleLbl="node2" presStyleIdx="1" presStyleCnt="2" custScaleX="130279" custScaleY="22902" custLinFactNeighborX="-1151" custLinFactNeighborY="-37686">
        <dgm:presLayoutVars>
          <dgm:chPref val="3"/>
        </dgm:presLayoutVars>
      </dgm:prSet>
      <dgm:spPr/>
      <dgm:t>
        <a:bodyPr/>
        <a:lstStyle/>
        <a:p>
          <a:endParaRPr lang="en-US"/>
        </a:p>
      </dgm:t>
    </dgm:pt>
    <dgm:pt modelId="{04A6C5FF-B940-4D7C-8F5B-0A87B472F3A6}" type="pres">
      <dgm:prSet presAssocID="{C4D62624-53AF-41F5-8842-4DDD28D36D97}" presName="rootConnector" presStyleLbl="node2" presStyleIdx="1" presStyleCnt="2"/>
      <dgm:spPr/>
      <dgm:t>
        <a:bodyPr/>
        <a:lstStyle/>
        <a:p>
          <a:endParaRPr lang="en-US"/>
        </a:p>
      </dgm:t>
    </dgm:pt>
    <dgm:pt modelId="{21A84898-270D-47E8-897C-F061B9444CD6}" type="pres">
      <dgm:prSet presAssocID="{C4D62624-53AF-41F5-8842-4DDD28D36D97}" presName="hierChild4" presStyleCnt="0"/>
      <dgm:spPr/>
    </dgm:pt>
    <dgm:pt modelId="{AA42D8CE-DD96-4F17-9275-CD47BCB666BB}" type="pres">
      <dgm:prSet presAssocID="{C4D62624-53AF-41F5-8842-4DDD28D36D97}" presName="hierChild5" presStyleCnt="0"/>
      <dgm:spPr/>
    </dgm:pt>
    <dgm:pt modelId="{9CD0128E-A71F-4137-B8F8-83A9C2369E5E}" type="pres">
      <dgm:prSet presAssocID="{83F8D56F-A3F4-48FC-8C85-5E092451925D}" presName="hierChild3" presStyleCnt="0"/>
      <dgm:spPr/>
    </dgm:pt>
  </dgm:ptLst>
  <dgm:cxnLst>
    <dgm:cxn modelId="{2FC8FD7D-9CE7-4491-8BD7-146CEB13A2E3}" type="presOf" srcId="{DD589097-5CD0-44E8-BB6C-48E8BBAF4194}" destId="{E07FFF97-838C-4C61-86E5-2C584D0FCD1D}" srcOrd="0" destOrd="0" presId="urn:microsoft.com/office/officeart/2005/8/layout/orgChart1"/>
    <dgm:cxn modelId="{9BFA99F6-25DC-4B2F-8ACA-10753A8633C5}" type="presOf" srcId="{DC5C999D-1E07-403E-96C5-15999E056B36}" destId="{FEC19D3D-B70F-4C20-85F2-F2ECCEEA0A97}" srcOrd="1" destOrd="0" presId="urn:microsoft.com/office/officeart/2005/8/layout/orgChart1"/>
    <dgm:cxn modelId="{0A61A56F-661C-4C85-8802-95F4FFC4F43B}" type="presOf" srcId="{83F8D56F-A3F4-48FC-8C85-5E092451925D}" destId="{CAD12A6A-5447-4CAE-B47B-A691803CF7C5}" srcOrd="1" destOrd="0" presId="urn:microsoft.com/office/officeart/2005/8/layout/orgChart1"/>
    <dgm:cxn modelId="{8972C305-4B59-43DD-8A52-C2877E741BDC}" srcId="{F5336E13-C74F-4D59-A8AF-B0D4FB49DDBC}" destId="{83F8D56F-A3F4-48FC-8C85-5E092451925D}" srcOrd="0" destOrd="0" parTransId="{630F644D-B507-4A7A-A0E9-0271B330C47F}" sibTransId="{D422EADA-5A6B-421A-B014-E993E615607D}"/>
    <dgm:cxn modelId="{D19F9892-8FF6-4887-AACE-A1FF1C031377}" type="presOf" srcId="{83F8D56F-A3F4-48FC-8C85-5E092451925D}" destId="{6BE57396-68B5-427C-9143-DEED888E1765}" srcOrd="0" destOrd="0" presId="urn:microsoft.com/office/officeart/2005/8/layout/orgChart1"/>
    <dgm:cxn modelId="{315BA69C-9500-464B-BE92-1ADD795318AD}" type="presOf" srcId="{F5336E13-C74F-4D59-A8AF-B0D4FB49DDBC}" destId="{863B16D1-6607-4BEE-98D2-FE6E2F43C09E}" srcOrd="0" destOrd="0" presId="urn:microsoft.com/office/officeart/2005/8/layout/orgChart1"/>
    <dgm:cxn modelId="{264900F0-07F0-4AD1-BEC7-AF99BB412FC0}" srcId="{83F8D56F-A3F4-48FC-8C85-5E092451925D}" destId="{C4D62624-53AF-41F5-8842-4DDD28D36D97}" srcOrd="1" destOrd="0" parTransId="{92F998CE-5201-459C-A3EA-1ECEDA1D887B}" sibTransId="{20913BF7-62A3-46A1-9431-DF95A0575D1B}"/>
    <dgm:cxn modelId="{B47133F9-A0CC-4A5A-A100-FB1C71D42AEA}" type="presOf" srcId="{DC5C999D-1E07-403E-96C5-15999E056B36}" destId="{E9EAB5A1-4096-467A-8CE4-8EC3278B2C49}" srcOrd="0" destOrd="0" presId="urn:microsoft.com/office/officeart/2005/8/layout/orgChart1"/>
    <dgm:cxn modelId="{58B93C98-CB28-47D2-A7FC-8853A4325E93}" type="presOf" srcId="{92F998CE-5201-459C-A3EA-1ECEDA1D887B}" destId="{811A0F07-D1BE-44C7-9CF1-3A3767434219}" srcOrd="0" destOrd="0" presId="urn:microsoft.com/office/officeart/2005/8/layout/orgChart1"/>
    <dgm:cxn modelId="{C874DAE1-9F11-46BE-9427-B544EBA69117}" type="presOf" srcId="{C4D62624-53AF-41F5-8842-4DDD28D36D97}" destId="{04A6C5FF-B940-4D7C-8F5B-0A87B472F3A6}" srcOrd="1" destOrd="0" presId="urn:microsoft.com/office/officeart/2005/8/layout/orgChart1"/>
    <dgm:cxn modelId="{7479AFBD-BE9B-4037-94AD-85F43E86FD3F}" srcId="{83F8D56F-A3F4-48FC-8C85-5E092451925D}" destId="{DC5C999D-1E07-403E-96C5-15999E056B36}" srcOrd="0" destOrd="0" parTransId="{DD589097-5CD0-44E8-BB6C-48E8BBAF4194}" sibTransId="{9264087B-20C8-490A-9E2C-5F5C9F5B3247}"/>
    <dgm:cxn modelId="{AEC5F6C0-7238-4230-8577-D9D4A068D41F}" type="presOf" srcId="{C4D62624-53AF-41F5-8842-4DDD28D36D97}" destId="{07C6DE34-7DCC-4B91-94A4-2017C55C3116}" srcOrd="0" destOrd="0" presId="urn:microsoft.com/office/officeart/2005/8/layout/orgChart1"/>
    <dgm:cxn modelId="{8DF3068E-5295-48B0-98CC-86184800B7C6}" type="presParOf" srcId="{863B16D1-6607-4BEE-98D2-FE6E2F43C09E}" destId="{D72A5F1D-63F3-4259-AB87-49A15C1E76D2}" srcOrd="0" destOrd="0" presId="urn:microsoft.com/office/officeart/2005/8/layout/orgChart1"/>
    <dgm:cxn modelId="{C9C45FC4-2C79-46C9-A543-DE5DC76F99A7}" type="presParOf" srcId="{D72A5F1D-63F3-4259-AB87-49A15C1E76D2}" destId="{EEAA740C-0A6D-4E9F-BF0C-B70867AAE8ED}" srcOrd="0" destOrd="0" presId="urn:microsoft.com/office/officeart/2005/8/layout/orgChart1"/>
    <dgm:cxn modelId="{6C5FE86C-B812-4D8B-BC79-7CB78A507815}" type="presParOf" srcId="{EEAA740C-0A6D-4E9F-BF0C-B70867AAE8ED}" destId="{6BE57396-68B5-427C-9143-DEED888E1765}" srcOrd="0" destOrd="0" presId="urn:microsoft.com/office/officeart/2005/8/layout/orgChart1"/>
    <dgm:cxn modelId="{62B8CCC2-1941-4FED-A911-E1E36B8152E2}" type="presParOf" srcId="{EEAA740C-0A6D-4E9F-BF0C-B70867AAE8ED}" destId="{CAD12A6A-5447-4CAE-B47B-A691803CF7C5}" srcOrd="1" destOrd="0" presId="urn:microsoft.com/office/officeart/2005/8/layout/orgChart1"/>
    <dgm:cxn modelId="{07A7FC37-262B-4584-A8E6-F63C1B82FAC4}" type="presParOf" srcId="{D72A5F1D-63F3-4259-AB87-49A15C1E76D2}" destId="{DDC799F3-F05E-49AC-A55F-64AB8E4D16ED}" srcOrd="1" destOrd="0" presId="urn:microsoft.com/office/officeart/2005/8/layout/orgChart1"/>
    <dgm:cxn modelId="{F84FCA58-0FAC-4734-97C5-CE204CD6950C}" type="presParOf" srcId="{DDC799F3-F05E-49AC-A55F-64AB8E4D16ED}" destId="{E07FFF97-838C-4C61-86E5-2C584D0FCD1D}" srcOrd="0" destOrd="0" presId="urn:microsoft.com/office/officeart/2005/8/layout/orgChart1"/>
    <dgm:cxn modelId="{D9F7D049-C742-433C-A109-FF1373EF1F5E}" type="presParOf" srcId="{DDC799F3-F05E-49AC-A55F-64AB8E4D16ED}" destId="{D5E68A0A-2119-4E3C-B64A-FE2BEDB1DEE9}" srcOrd="1" destOrd="0" presId="urn:microsoft.com/office/officeart/2005/8/layout/orgChart1"/>
    <dgm:cxn modelId="{6AA7E50C-2593-4565-B820-2D192A107FB0}" type="presParOf" srcId="{D5E68A0A-2119-4E3C-B64A-FE2BEDB1DEE9}" destId="{EC04B020-2DC3-4AC9-910B-7BA572708A96}" srcOrd="0" destOrd="0" presId="urn:microsoft.com/office/officeart/2005/8/layout/orgChart1"/>
    <dgm:cxn modelId="{AB12FAB9-20CC-4A71-B7D4-FC91C08508D0}" type="presParOf" srcId="{EC04B020-2DC3-4AC9-910B-7BA572708A96}" destId="{E9EAB5A1-4096-467A-8CE4-8EC3278B2C49}" srcOrd="0" destOrd="0" presId="urn:microsoft.com/office/officeart/2005/8/layout/orgChart1"/>
    <dgm:cxn modelId="{4D8A1259-E21C-401F-8233-7F9732DA6E5B}" type="presParOf" srcId="{EC04B020-2DC3-4AC9-910B-7BA572708A96}" destId="{FEC19D3D-B70F-4C20-85F2-F2ECCEEA0A97}" srcOrd="1" destOrd="0" presId="urn:microsoft.com/office/officeart/2005/8/layout/orgChart1"/>
    <dgm:cxn modelId="{E8C32D07-C0E9-4617-BDD5-DC84F673AE5A}" type="presParOf" srcId="{D5E68A0A-2119-4E3C-B64A-FE2BEDB1DEE9}" destId="{219E16E5-E641-41EA-BFA5-9479F199032D}" srcOrd="1" destOrd="0" presId="urn:microsoft.com/office/officeart/2005/8/layout/orgChart1"/>
    <dgm:cxn modelId="{A251AF95-914D-4FC6-A57D-26644196FCBF}" type="presParOf" srcId="{D5E68A0A-2119-4E3C-B64A-FE2BEDB1DEE9}" destId="{096474A8-E870-429B-9B2C-9683DE775D3A}" srcOrd="2" destOrd="0" presId="urn:microsoft.com/office/officeart/2005/8/layout/orgChart1"/>
    <dgm:cxn modelId="{6C6F0473-DB89-4575-A0E7-57BA39A4E539}" type="presParOf" srcId="{DDC799F3-F05E-49AC-A55F-64AB8E4D16ED}" destId="{811A0F07-D1BE-44C7-9CF1-3A3767434219}" srcOrd="2" destOrd="0" presId="urn:microsoft.com/office/officeart/2005/8/layout/orgChart1"/>
    <dgm:cxn modelId="{2AAB6F0E-2259-417E-BEF6-B7C5DC5CD05F}" type="presParOf" srcId="{DDC799F3-F05E-49AC-A55F-64AB8E4D16ED}" destId="{1364D517-98FC-4B8B-B40F-EEF6BE2F9DDD}" srcOrd="3" destOrd="0" presId="urn:microsoft.com/office/officeart/2005/8/layout/orgChart1"/>
    <dgm:cxn modelId="{E3F9C8F6-A66F-4016-B899-EB30C6AAE398}" type="presParOf" srcId="{1364D517-98FC-4B8B-B40F-EEF6BE2F9DDD}" destId="{B1F502BE-F8AE-4780-89DC-6B6D2EEECD44}" srcOrd="0" destOrd="0" presId="urn:microsoft.com/office/officeart/2005/8/layout/orgChart1"/>
    <dgm:cxn modelId="{87B828AC-80E9-4D58-A1A9-8091DFFE7CE3}" type="presParOf" srcId="{B1F502BE-F8AE-4780-89DC-6B6D2EEECD44}" destId="{07C6DE34-7DCC-4B91-94A4-2017C55C3116}" srcOrd="0" destOrd="0" presId="urn:microsoft.com/office/officeart/2005/8/layout/orgChart1"/>
    <dgm:cxn modelId="{4A8C1B76-72F6-4F4D-9899-4F6B660CC625}" type="presParOf" srcId="{B1F502BE-F8AE-4780-89DC-6B6D2EEECD44}" destId="{04A6C5FF-B940-4D7C-8F5B-0A87B472F3A6}" srcOrd="1" destOrd="0" presId="urn:microsoft.com/office/officeart/2005/8/layout/orgChart1"/>
    <dgm:cxn modelId="{7ED9A3D2-0067-4D1A-A0D4-F9275BB116A2}" type="presParOf" srcId="{1364D517-98FC-4B8B-B40F-EEF6BE2F9DDD}" destId="{21A84898-270D-47E8-897C-F061B9444CD6}" srcOrd="1" destOrd="0" presId="urn:microsoft.com/office/officeart/2005/8/layout/orgChart1"/>
    <dgm:cxn modelId="{C4113CF3-4367-44DF-BAE2-484340BADB98}" type="presParOf" srcId="{1364D517-98FC-4B8B-B40F-EEF6BE2F9DDD}" destId="{AA42D8CE-DD96-4F17-9275-CD47BCB666BB}" srcOrd="2" destOrd="0" presId="urn:microsoft.com/office/officeart/2005/8/layout/orgChart1"/>
    <dgm:cxn modelId="{A72E775C-D449-4523-8D5A-2148914C0023}" type="presParOf" srcId="{D72A5F1D-63F3-4259-AB87-49A15C1E76D2}" destId="{9CD0128E-A71F-4137-B8F8-83A9C2369E5E}"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11A0F07-D1BE-44C7-9CF1-3A3767434219}">
      <dsp:nvSpPr>
        <dsp:cNvPr id="0" name=""/>
        <dsp:cNvSpPr/>
      </dsp:nvSpPr>
      <dsp:spPr>
        <a:xfrm>
          <a:off x="5920756" y="776240"/>
          <a:ext cx="3092977" cy="183880"/>
        </a:xfrm>
        <a:custGeom>
          <a:avLst/>
          <a:gdLst/>
          <a:ahLst/>
          <a:cxnLst/>
          <a:rect l="0" t="0" r="0" b="0"/>
          <a:pathLst>
            <a:path>
              <a:moveTo>
                <a:pt x="0" y="0"/>
              </a:moveTo>
              <a:lnTo>
                <a:pt x="3092977" y="0"/>
              </a:lnTo>
              <a:lnTo>
                <a:pt x="3092977" y="183880"/>
              </a:lnTo>
            </a:path>
          </a:pathLst>
        </a:custGeom>
        <a:noFill/>
        <a:ln w="38100" cap="flat" cmpd="sng" algn="ctr">
          <a:solidFill>
            <a:srgbClr val="4A66AC"/>
          </a:solidFill>
          <a:prstDash val="solid"/>
          <a:miter lim="800000"/>
        </a:ln>
        <a:effectLst/>
      </dsp:spPr>
      <dsp:style>
        <a:lnRef idx="2">
          <a:scrgbClr r="0" g="0" b="0"/>
        </a:lnRef>
        <a:fillRef idx="0">
          <a:scrgbClr r="0" g="0" b="0"/>
        </a:fillRef>
        <a:effectRef idx="0">
          <a:scrgbClr r="0" g="0" b="0"/>
        </a:effectRef>
        <a:fontRef idx="minor"/>
      </dsp:style>
    </dsp:sp>
    <dsp:sp modelId="{E07FFF97-838C-4C61-86E5-2C584D0FCD1D}">
      <dsp:nvSpPr>
        <dsp:cNvPr id="0" name=""/>
        <dsp:cNvSpPr/>
      </dsp:nvSpPr>
      <dsp:spPr>
        <a:xfrm>
          <a:off x="2701513" y="776240"/>
          <a:ext cx="3219243" cy="144584"/>
        </a:xfrm>
        <a:custGeom>
          <a:avLst/>
          <a:gdLst/>
          <a:ahLst/>
          <a:cxnLst/>
          <a:rect l="0" t="0" r="0" b="0"/>
          <a:pathLst>
            <a:path>
              <a:moveTo>
                <a:pt x="3219243" y="0"/>
              </a:moveTo>
              <a:lnTo>
                <a:pt x="0" y="0"/>
              </a:lnTo>
              <a:lnTo>
                <a:pt x="0" y="144584"/>
              </a:lnTo>
            </a:path>
          </a:pathLst>
        </a:custGeom>
        <a:noFill/>
        <a:ln w="38100" cap="flat" cmpd="sng" algn="ctr">
          <a:solidFill>
            <a:srgbClr val="4A66AC"/>
          </a:solidFill>
          <a:prstDash val="solid"/>
          <a:miter lim="800000"/>
        </a:ln>
        <a:effectLst/>
      </dsp:spPr>
      <dsp:style>
        <a:lnRef idx="2">
          <a:scrgbClr r="0" g="0" b="0"/>
        </a:lnRef>
        <a:fillRef idx="0">
          <a:scrgbClr r="0" g="0" b="0"/>
        </a:fillRef>
        <a:effectRef idx="0">
          <a:scrgbClr r="0" g="0" b="0"/>
        </a:effectRef>
        <a:fontRef idx="minor"/>
      </dsp:style>
    </dsp:sp>
    <dsp:sp modelId="{6BE57396-68B5-427C-9143-DEED888E1765}">
      <dsp:nvSpPr>
        <dsp:cNvPr id="0" name=""/>
        <dsp:cNvSpPr/>
      </dsp:nvSpPr>
      <dsp:spPr>
        <a:xfrm>
          <a:off x="4075455" y="281742"/>
          <a:ext cx="3690601" cy="49449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CA" sz="2400" kern="1200" dirty="0"/>
            <a:t>Effectuez un deuxième test</a:t>
          </a:r>
          <a:endParaRPr lang="en-US" sz="2400" kern="1200" dirty="0"/>
        </a:p>
      </dsp:txBody>
      <dsp:txXfrm>
        <a:off x="4075455" y="281742"/>
        <a:ext cx="3690601" cy="494498"/>
      </dsp:txXfrm>
    </dsp:sp>
    <dsp:sp modelId="{E9EAB5A1-4096-467A-8CE4-8EC3278B2C49}">
      <dsp:nvSpPr>
        <dsp:cNvPr id="0" name=""/>
        <dsp:cNvSpPr/>
      </dsp:nvSpPr>
      <dsp:spPr>
        <a:xfrm>
          <a:off x="18292" y="920825"/>
          <a:ext cx="5366440" cy="48247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CA" sz="2400" kern="1200" dirty="0"/>
            <a:t>Si le 2</a:t>
          </a:r>
          <a:r>
            <a:rPr lang="fr-CA" sz="2400" kern="1200" baseline="30000" dirty="0"/>
            <a:t>e</a:t>
          </a:r>
          <a:r>
            <a:rPr lang="fr-CA" sz="2400" kern="1200" dirty="0"/>
            <a:t> test est valide</a:t>
          </a:r>
          <a:endParaRPr lang="en-US" sz="2400" kern="1200" dirty="0"/>
        </a:p>
      </dsp:txBody>
      <dsp:txXfrm>
        <a:off x="18292" y="920825"/>
        <a:ext cx="5366440" cy="482478"/>
      </dsp:txXfrm>
    </dsp:sp>
    <dsp:sp modelId="{07C6DE34-7DCC-4B91-94A4-2017C55C3116}">
      <dsp:nvSpPr>
        <dsp:cNvPr id="0" name=""/>
        <dsp:cNvSpPr/>
      </dsp:nvSpPr>
      <dsp:spPr>
        <a:xfrm>
          <a:off x="6222332" y="960121"/>
          <a:ext cx="5582803" cy="4907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fr-CA" sz="2400" kern="1200" dirty="0"/>
            <a:t>Si le 2</a:t>
          </a:r>
          <a:r>
            <a:rPr lang="fr-CA" sz="2400" kern="1200" baseline="30000" dirty="0"/>
            <a:t>e</a:t>
          </a:r>
          <a:r>
            <a:rPr lang="fr-CA" sz="2400" kern="1200" dirty="0"/>
            <a:t> test est non valide</a:t>
          </a:r>
          <a:endParaRPr lang="en-US" sz="2400" kern="1200" dirty="0"/>
        </a:p>
      </dsp:txBody>
      <dsp:txXfrm>
        <a:off x="6222332" y="960121"/>
        <a:ext cx="5582803" cy="49070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029282" cy="351957"/>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sz="quarter" idx="1"/>
          </p:nvPr>
        </p:nvSpPr>
        <p:spPr>
          <a:xfrm>
            <a:off x="5265014" y="0"/>
            <a:ext cx="4029282" cy="351957"/>
          </a:xfrm>
          <a:prstGeom prst="rect">
            <a:avLst/>
          </a:prstGeom>
        </p:spPr>
        <p:txBody>
          <a:bodyPr vert="horz" lIns="91440" tIns="45720" rIns="91440" bIns="45720" rtlCol="0"/>
          <a:lstStyle>
            <a:lvl1pPr algn="r">
              <a:defRPr sz="1200"/>
            </a:lvl1pPr>
          </a:lstStyle>
          <a:p>
            <a:fld id="{E00C7199-D358-4670-8A56-041B269CF419}" type="datetimeFigureOut">
              <a:rPr lang="en-CA" smtClean="0"/>
              <a:t>2019-09-04</a:t>
            </a:fld>
            <a:endParaRPr lang="en-CA"/>
          </a:p>
        </p:txBody>
      </p:sp>
      <p:sp>
        <p:nvSpPr>
          <p:cNvPr id="4" name="Footer Placeholder 3"/>
          <p:cNvSpPr>
            <a:spLocks noGrp="1"/>
          </p:cNvSpPr>
          <p:nvPr>
            <p:ph type="ftr" sz="quarter" idx="2"/>
          </p:nvPr>
        </p:nvSpPr>
        <p:spPr>
          <a:xfrm>
            <a:off x="1" y="6658444"/>
            <a:ext cx="4029282" cy="351957"/>
          </a:xfrm>
          <a:prstGeom prst="rect">
            <a:avLst/>
          </a:prstGeom>
        </p:spPr>
        <p:txBody>
          <a:bodyPr vert="horz" lIns="91440" tIns="45720" rIns="91440" bIns="45720" rtlCol="0" anchor="b"/>
          <a:lstStyle>
            <a:lvl1pPr algn="l">
              <a:defRPr sz="1200"/>
            </a:lvl1pPr>
          </a:lstStyle>
          <a:p>
            <a:endParaRPr lang="en-CA"/>
          </a:p>
        </p:txBody>
      </p:sp>
      <p:sp>
        <p:nvSpPr>
          <p:cNvPr id="5" name="Slide Number Placeholder 4"/>
          <p:cNvSpPr>
            <a:spLocks noGrp="1"/>
          </p:cNvSpPr>
          <p:nvPr>
            <p:ph type="sldNum" sz="quarter" idx="3"/>
          </p:nvPr>
        </p:nvSpPr>
        <p:spPr>
          <a:xfrm>
            <a:off x="5265014" y="6658444"/>
            <a:ext cx="4029282" cy="351957"/>
          </a:xfrm>
          <a:prstGeom prst="rect">
            <a:avLst/>
          </a:prstGeom>
        </p:spPr>
        <p:txBody>
          <a:bodyPr vert="horz" lIns="91440" tIns="45720" rIns="91440" bIns="45720" rtlCol="0" anchor="b"/>
          <a:lstStyle>
            <a:lvl1pPr algn="r">
              <a:defRPr sz="1200"/>
            </a:lvl1pPr>
          </a:lstStyle>
          <a:p>
            <a:fld id="{FA20C67C-A065-48F6-8822-442DE805868B}" type="slidenum">
              <a:rPr lang="en-CA" smtClean="0"/>
              <a:t>‹#›</a:t>
            </a:fld>
            <a:endParaRPr lang="en-CA"/>
          </a:p>
        </p:txBody>
      </p:sp>
    </p:spTree>
    <p:extLst>
      <p:ext uri="{BB962C8B-B14F-4D97-AF65-F5344CB8AC3E}">
        <p14:creationId xmlns:p14="http://schemas.microsoft.com/office/powerpoint/2010/main" val="24703729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29075" cy="35083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5265738" y="0"/>
            <a:ext cx="4029075" cy="350838"/>
          </a:xfrm>
          <a:prstGeom prst="rect">
            <a:avLst/>
          </a:prstGeom>
        </p:spPr>
        <p:txBody>
          <a:bodyPr vert="horz" lIns="91440" tIns="45720" rIns="91440" bIns="45720" rtlCol="0"/>
          <a:lstStyle>
            <a:lvl1pPr algn="r">
              <a:defRPr sz="1200"/>
            </a:lvl1pPr>
          </a:lstStyle>
          <a:p>
            <a:fld id="{B012619C-F705-4B5F-8CC1-9CEF1FEABE3C}" type="datetimeFigureOut">
              <a:rPr lang="en-CA" smtClean="0"/>
              <a:t>2019-09-04</a:t>
            </a:fld>
            <a:endParaRPr lang="en-CA"/>
          </a:p>
        </p:txBody>
      </p:sp>
      <p:sp>
        <p:nvSpPr>
          <p:cNvPr id="4" name="Slide Image Placeholder 3"/>
          <p:cNvSpPr>
            <a:spLocks noGrp="1" noRot="1" noChangeAspect="1"/>
          </p:cNvSpPr>
          <p:nvPr>
            <p:ph type="sldImg" idx="2"/>
          </p:nvPr>
        </p:nvSpPr>
        <p:spPr>
          <a:xfrm>
            <a:off x="2546350" y="876300"/>
            <a:ext cx="4203700" cy="2365375"/>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930275" y="3373438"/>
            <a:ext cx="7435850" cy="276066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6659563"/>
            <a:ext cx="4029075" cy="35083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5265738" y="6659563"/>
            <a:ext cx="4029075" cy="350837"/>
          </a:xfrm>
          <a:prstGeom prst="rect">
            <a:avLst/>
          </a:prstGeom>
        </p:spPr>
        <p:txBody>
          <a:bodyPr vert="horz" lIns="91440" tIns="45720" rIns="91440" bIns="45720" rtlCol="0" anchor="b"/>
          <a:lstStyle>
            <a:lvl1pPr algn="r">
              <a:defRPr sz="1200"/>
            </a:lvl1pPr>
          </a:lstStyle>
          <a:p>
            <a:fld id="{BF269008-D3FF-4AF3-843C-7336D8EC5E11}" type="slidenum">
              <a:rPr lang="en-CA" smtClean="0"/>
              <a:t>‹#›</a:t>
            </a:fld>
            <a:endParaRPr lang="en-CA"/>
          </a:p>
        </p:txBody>
      </p:sp>
    </p:spTree>
    <p:extLst>
      <p:ext uri="{BB962C8B-B14F-4D97-AF65-F5344CB8AC3E}">
        <p14:creationId xmlns:p14="http://schemas.microsoft.com/office/powerpoint/2010/main" val="17953241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10"/>
          </p:nvPr>
        </p:nvSpPr>
        <p:spPr/>
        <p:txBody>
          <a:bodyPr/>
          <a:lstStyle/>
          <a:p>
            <a:fld id="{BF269008-D3FF-4AF3-843C-7336D8EC5E11}" type="slidenum">
              <a:rPr lang="en-CA" smtClean="0"/>
              <a:t>1</a:t>
            </a:fld>
            <a:endParaRPr lang="en-CA"/>
          </a:p>
        </p:txBody>
      </p:sp>
    </p:spTree>
    <p:extLst>
      <p:ext uri="{BB962C8B-B14F-4D97-AF65-F5344CB8AC3E}">
        <p14:creationId xmlns:p14="http://schemas.microsoft.com/office/powerpoint/2010/main" val="1362669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Assurez-vous que les stagiaires sachent où et comment les trousses sont entreposées dans votre site.</a:t>
            </a:r>
          </a:p>
          <a:p>
            <a:endParaRPr lang="fr-CA" sz="1200" kern="1200" noProof="0" dirty="0">
              <a:solidFill>
                <a:schemeClr val="tx1"/>
              </a:solidFill>
              <a:effectLst/>
              <a:latin typeface="+mn-lt"/>
              <a:ea typeface="+mn-ea"/>
              <a:cs typeface="+mn-cs"/>
            </a:endParaRPr>
          </a:p>
          <a:p>
            <a:r>
              <a:rPr lang="fr-CA" sz="1200" kern="1200" noProof="0" dirty="0">
                <a:solidFill>
                  <a:schemeClr val="tx1"/>
                </a:solidFill>
                <a:effectLst/>
                <a:latin typeface="+mn-lt"/>
                <a:ea typeface="+mn-ea"/>
                <a:cs typeface="+mn-cs"/>
              </a:rPr>
              <a:t>Assurez-vous que les stagiaires sachent où le numéro de lot se trouve, sur l’emballage. Les composantes individuelles de la trousse portent également des numéros de lot, mais seul le numéro de trousse est à consigner. Cette information doit également être inscrite dans le système de gestion de l’inventaire qui sert à commander de nouvelles trousses auprès du Ministère.</a:t>
            </a:r>
          </a:p>
          <a:p>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10</a:t>
            </a:fld>
            <a:endParaRPr lang="en-CA"/>
          </a:p>
        </p:txBody>
      </p:sp>
    </p:spTree>
    <p:extLst>
      <p:ext uri="{BB962C8B-B14F-4D97-AF65-F5344CB8AC3E}">
        <p14:creationId xmlns:p14="http://schemas.microsoft.com/office/powerpoint/2010/main" val="3766601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Montrez le registre de la température aux stagiaires, et où se procurer d’autres pages si nécessaire.</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11</a:t>
            </a:fld>
            <a:endParaRPr lang="en-CA"/>
          </a:p>
        </p:txBody>
      </p:sp>
    </p:spTree>
    <p:extLst>
      <p:ext uri="{BB962C8B-B14F-4D97-AF65-F5344CB8AC3E}">
        <p14:creationId xmlns:p14="http://schemas.microsoft.com/office/powerpoint/2010/main" val="14478475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Expliquez comment l’on s’acquitte de la responsabilité des tests de contrôle positifs/négatifs, dans votre site. La personne responsable de l’assurance de la qualité le fait-elle elle-même, ou le délègue-t-elle à d’autres personnes?</a:t>
            </a:r>
          </a:p>
          <a:p>
            <a:endParaRPr lang="fr-CA" sz="1200" kern="1200" noProof="0" dirty="0">
              <a:solidFill>
                <a:schemeClr val="tx1"/>
              </a:solidFill>
              <a:effectLst/>
              <a:latin typeface="+mn-lt"/>
              <a:ea typeface="+mn-ea"/>
              <a:cs typeface="+mn-cs"/>
            </a:endParaRPr>
          </a:p>
          <a:p>
            <a:r>
              <a:rPr lang="fr-CA" sz="1200" kern="1200" noProof="0" dirty="0">
                <a:solidFill>
                  <a:schemeClr val="tx1"/>
                </a:solidFill>
                <a:effectLst/>
                <a:latin typeface="+mn-lt"/>
                <a:ea typeface="+mn-ea"/>
                <a:cs typeface="+mn-cs"/>
              </a:rPr>
              <a:t>Où et comment le matériel est entreposé. Peu importe si les contrôles sont entreposés au réfrigérateur ou au congélateur, la date d’expiration demeure la même. Montrez aux stagiaires les échantillons et le feuillet contenu dans le paquet. </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12</a:t>
            </a:fld>
            <a:endParaRPr lang="en-CA"/>
          </a:p>
        </p:txBody>
      </p:sp>
    </p:spTree>
    <p:extLst>
      <p:ext uri="{BB962C8B-B14F-4D97-AF65-F5344CB8AC3E}">
        <p14:creationId xmlns:p14="http://schemas.microsoft.com/office/powerpoint/2010/main" val="33921256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CA" sz="1200" kern="1200" noProof="0" dirty="0">
                <a:solidFill>
                  <a:schemeClr val="tx1"/>
                </a:solidFill>
                <a:effectLst/>
                <a:latin typeface="+mn-lt"/>
                <a:ea typeface="+mn-ea"/>
                <a:cs typeface="+mn-cs"/>
              </a:rPr>
              <a:t>Supposant que des stagiaires fassent possiblement ce test, parlez un peu des difficultés de l’utilisation d’une pipette à bulbe et de ses différences avec les pipettes utilisées lors du dépistage avec des </a:t>
            </a:r>
            <a:r>
              <a:rPr lang="fr-CA" sz="1200" kern="1200" noProof="0" dirty="0" err="1">
                <a:solidFill>
                  <a:schemeClr val="tx1"/>
                </a:solidFill>
                <a:effectLst/>
                <a:latin typeface="+mn-lt"/>
                <a:ea typeface="+mn-ea"/>
                <a:cs typeface="+mn-cs"/>
              </a:rPr>
              <a:t>patient-es</a:t>
            </a:r>
            <a:r>
              <a:rPr lang="fr-CA" sz="1200" kern="1200" noProof="0" dirty="0">
                <a:solidFill>
                  <a:schemeClr val="tx1"/>
                </a:solidFill>
                <a:effectLst/>
                <a:latin typeface="+mn-lt"/>
                <a:ea typeface="+mn-ea"/>
                <a:cs typeface="+mn-cs"/>
              </a:rPr>
              <a:t>. Faites-les s’exercer avec de l’eau ou du thé.</a:t>
            </a:r>
          </a:p>
          <a:p>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13</a:t>
            </a:fld>
            <a:endParaRPr lang="en-CA"/>
          </a:p>
        </p:txBody>
      </p:sp>
    </p:spTree>
    <p:extLst>
      <p:ext uri="{BB962C8B-B14F-4D97-AF65-F5344CB8AC3E}">
        <p14:creationId xmlns:p14="http://schemas.microsoft.com/office/powerpoint/2010/main" val="3492446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Dans plusieurs cas, une erreur unique découlera d’une erreur dans la méthode de test (la cause vient d’une des actions de la personne qui effectue le test). Le cas doit être signalé dans le registre d’incidents et il faut clarifier pourquoi cela s’est produit, mais ce n’est pas une crise et cela n’affectera pas les opérations de dépistage dans votre site.</a:t>
            </a:r>
          </a:p>
          <a:p>
            <a:endParaRPr lang="fr-CA" sz="1200" kern="1200" noProof="0" dirty="0">
              <a:solidFill>
                <a:schemeClr val="tx1"/>
              </a:solidFill>
              <a:effectLst/>
              <a:latin typeface="+mn-lt"/>
              <a:ea typeface="+mn-ea"/>
              <a:cs typeface="+mn-cs"/>
            </a:endParaRPr>
          </a:p>
          <a:p>
            <a:r>
              <a:rPr lang="fr-CA" sz="1200" kern="1200" noProof="0" dirty="0">
                <a:solidFill>
                  <a:schemeClr val="tx1"/>
                </a:solidFill>
                <a:effectLst/>
                <a:latin typeface="+mn-lt"/>
                <a:ea typeface="+mn-ea"/>
                <a:cs typeface="+mn-cs"/>
              </a:rPr>
              <a:t>Montrez aux stagiaires où se trouve le registre d’incidents et comment le remplir.</a:t>
            </a:r>
          </a:p>
          <a:p>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14</a:t>
            </a:fld>
            <a:endParaRPr lang="en-CA"/>
          </a:p>
        </p:txBody>
      </p:sp>
    </p:spTree>
    <p:extLst>
      <p:ext uri="{BB962C8B-B14F-4D97-AF65-F5344CB8AC3E}">
        <p14:creationId xmlns:p14="http://schemas.microsoft.com/office/powerpoint/2010/main" val="331063795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Par contre, deux (ou trois ou quatre) tests ratés constituent des problèmes plus importants. La cause réside probablement dans le matériel – soit les contrôles, soit les trousses proprement dites. Si les activités de dépistage dans votre site doivent être suspendues, ce n’est nullement la faute de la personne qui effectue le test. Il est important de résoudre la situation afin de ne pas mettre en jeu le dépistage pour vos </a:t>
            </a:r>
            <a:r>
              <a:rPr lang="fr-CA" sz="1200" kern="1200" noProof="0" dirty="0" err="1">
                <a:solidFill>
                  <a:schemeClr val="tx1"/>
                </a:solidFill>
                <a:effectLst/>
                <a:latin typeface="+mn-lt"/>
                <a:ea typeface="+mn-ea"/>
                <a:cs typeface="+mn-cs"/>
              </a:rPr>
              <a:t>client-es</a:t>
            </a:r>
            <a:r>
              <a:rPr lang="fr-CA" sz="1200" kern="1200" noProof="0" dirty="0">
                <a:solidFill>
                  <a:schemeClr val="tx1"/>
                </a:solidFill>
                <a:effectLst/>
                <a:latin typeface="+mn-lt"/>
                <a:ea typeface="+mn-ea"/>
                <a:cs typeface="+mn-cs"/>
              </a:rPr>
              <a:t> et pour d’autres sites. Expliquez aux stagiaires qu’il s’agit d’une série peu probable d’événements.</a:t>
            </a:r>
          </a:p>
          <a:p>
            <a:endParaRPr lang="fr-CA" sz="1200" kern="1200" noProof="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BF269008-D3FF-4AF3-843C-7336D8EC5E11}" type="slidenum">
              <a:rPr lang="en-CA" smtClean="0"/>
              <a:t>15</a:t>
            </a:fld>
            <a:endParaRPr lang="en-CA"/>
          </a:p>
        </p:txBody>
      </p:sp>
    </p:spTree>
    <p:extLst>
      <p:ext uri="{BB962C8B-B14F-4D97-AF65-F5344CB8AC3E}">
        <p14:creationId xmlns:p14="http://schemas.microsoft.com/office/powerpoint/2010/main" val="150158328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Ces stagiaires utiliseront chaque jour le registre quotidien, pour la déclaration des dépistages effectués ainsi que le contrôle de la qualité. Nous en avons parlé dans le module sur la réquisition de sérologie, mais vous pourriez réitérer où le registre se trouve, et parler spécifiquement de la manière d’y inscrire les trousses utilisées pour la certification, le contrôle de la qualité ou l’exercice.</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16</a:t>
            </a:fld>
            <a:endParaRPr lang="en-CA"/>
          </a:p>
        </p:txBody>
      </p:sp>
    </p:spTree>
    <p:extLst>
      <p:ext uri="{BB962C8B-B14F-4D97-AF65-F5344CB8AC3E}">
        <p14:creationId xmlns:p14="http://schemas.microsoft.com/office/powerpoint/2010/main" val="250578805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Vous devriez expliquer comment ceci s’intègre dans les processus en vigueur dans votre site. Par exemple, est-ce que deux personnes examinent chaque résultat de dépistage? Si ce n’est pas le cas, lorsqu’un résultat non valide se produit vous pourriez leur recommander de trouver </a:t>
            </a:r>
            <a:r>
              <a:rPr lang="fr-CA" sz="1200" kern="1200" noProof="0" dirty="0" err="1">
                <a:solidFill>
                  <a:schemeClr val="tx1"/>
                </a:solidFill>
                <a:effectLst/>
                <a:latin typeface="+mn-lt"/>
                <a:ea typeface="+mn-ea"/>
                <a:cs typeface="+mn-cs"/>
              </a:rPr>
              <a:t>un-e</a:t>
            </a:r>
            <a:r>
              <a:rPr lang="fr-CA" sz="1200" kern="1200" noProof="0" dirty="0">
                <a:solidFill>
                  <a:schemeClr val="tx1"/>
                </a:solidFill>
                <a:effectLst/>
                <a:latin typeface="+mn-lt"/>
                <a:ea typeface="+mn-ea"/>
                <a:cs typeface="+mn-cs"/>
              </a:rPr>
              <a:t> deuxième conseiller(-ère) qui est disponible afin de lire également le résultat du deuxième test.</a:t>
            </a:r>
          </a:p>
        </p:txBody>
      </p:sp>
      <p:sp>
        <p:nvSpPr>
          <p:cNvPr id="4" name="Slide Number Placeholder 3"/>
          <p:cNvSpPr>
            <a:spLocks noGrp="1"/>
          </p:cNvSpPr>
          <p:nvPr>
            <p:ph type="sldNum" sz="quarter" idx="10"/>
          </p:nvPr>
        </p:nvSpPr>
        <p:spPr/>
        <p:txBody>
          <a:bodyPr/>
          <a:lstStyle/>
          <a:p>
            <a:fld id="{BF269008-D3FF-4AF3-843C-7336D8EC5E11}" type="slidenum">
              <a:rPr lang="en-CA" smtClean="0"/>
              <a:t>17</a:t>
            </a:fld>
            <a:endParaRPr lang="en-CA"/>
          </a:p>
        </p:txBody>
      </p:sp>
    </p:spTree>
    <p:extLst>
      <p:ext uri="{BB962C8B-B14F-4D97-AF65-F5344CB8AC3E}">
        <p14:creationId xmlns:p14="http://schemas.microsoft.com/office/powerpoint/2010/main" val="234335650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C’est ainsi que le Ministère surveille les résultats de chaque site et la qualité du dépistage aux points de service à l’échelle de la province.</a:t>
            </a:r>
          </a:p>
        </p:txBody>
      </p:sp>
      <p:sp>
        <p:nvSpPr>
          <p:cNvPr id="4" name="Slide Number Placeholder 3"/>
          <p:cNvSpPr>
            <a:spLocks noGrp="1"/>
          </p:cNvSpPr>
          <p:nvPr>
            <p:ph type="sldNum" sz="quarter" idx="10"/>
          </p:nvPr>
        </p:nvSpPr>
        <p:spPr/>
        <p:txBody>
          <a:bodyPr/>
          <a:lstStyle/>
          <a:p>
            <a:fld id="{BF269008-D3FF-4AF3-843C-7336D8EC5E11}" type="slidenum">
              <a:rPr lang="en-CA" smtClean="0"/>
              <a:t>18</a:t>
            </a:fld>
            <a:endParaRPr lang="en-CA"/>
          </a:p>
        </p:txBody>
      </p:sp>
    </p:spTree>
    <p:extLst>
      <p:ext uri="{BB962C8B-B14F-4D97-AF65-F5344CB8AC3E}">
        <p14:creationId xmlns:p14="http://schemas.microsoft.com/office/powerpoint/2010/main" val="167960920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Parlez de la mise en œuvre de cette tâche en alternance, dans votre site.</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19</a:t>
            </a:fld>
            <a:endParaRPr lang="en-CA"/>
          </a:p>
        </p:txBody>
      </p:sp>
    </p:spTree>
    <p:extLst>
      <p:ext uri="{BB962C8B-B14F-4D97-AF65-F5344CB8AC3E}">
        <p14:creationId xmlns:p14="http://schemas.microsoft.com/office/powerpoint/2010/main" val="3205367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Soulignez que l’assurance de la qualité a pour but de fournir des soins de grande qualité.</a:t>
            </a:r>
          </a:p>
          <a:p>
            <a:r>
              <a:rPr lang="fr-CA" sz="1200" kern="1200" noProof="0" dirty="0">
                <a:solidFill>
                  <a:schemeClr val="tx1"/>
                </a:solidFill>
                <a:effectLst/>
                <a:latin typeface="+mn-lt"/>
                <a:ea typeface="+mn-ea"/>
                <a:cs typeface="+mn-cs"/>
              </a:rPr>
              <a:t> </a:t>
            </a:r>
          </a:p>
          <a:p>
            <a:r>
              <a:rPr lang="fr-CA" sz="1200" kern="1200" noProof="0" dirty="0">
                <a:solidFill>
                  <a:schemeClr val="tx1"/>
                </a:solidFill>
                <a:effectLst/>
                <a:latin typeface="+mn-lt"/>
                <a:ea typeface="+mn-ea"/>
                <a:cs typeface="+mn-cs"/>
              </a:rPr>
              <a:t>Sans un système d’assurance de la qualité, un site de dépistage au point de service ne peut pas avoir l’autorisation de fonctionner, en Ontario.</a:t>
            </a:r>
          </a:p>
          <a:p>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2</a:t>
            </a:fld>
            <a:endParaRPr lang="en-CA"/>
          </a:p>
        </p:txBody>
      </p:sp>
    </p:spTree>
    <p:extLst>
      <p:ext uri="{BB962C8B-B14F-4D97-AF65-F5344CB8AC3E}">
        <p14:creationId xmlns:p14="http://schemas.microsoft.com/office/powerpoint/2010/main" val="20394599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Indiquez où se trouve chacun de ces registres, dans votre site. Les liens aux modèles de ces documents sont disponibles sur le site Web du programme de dépistage</a:t>
            </a:r>
            <a:r>
              <a:rPr lang="fr-CA" sz="1200" kern="1200" baseline="0" noProof="0" dirty="0">
                <a:solidFill>
                  <a:schemeClr val="tx1"/>
                </a:solidFill>
                <a:effectLst/>
                <a:latin typeface="+mn-lt"/>
                <a:ea typeface="+mn-ea"/>
                <a:cs typeface="+mn-cs"/>
              </a:rPr>
              <a:t>.</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20</a:t>
            </a:fld>
            <a:endParaRPr lang="en-CA"/>
          </a:p>
        </p:txBody>
      </p:sp>
    </p:spTree>
    <p:extLst>
      <p:ext uri="{BB962C8B-B14F-4D97-AF65-F5344CB8AC3E}">
        <p14:creationId xmlns:p14="http://schemas.microsoft.com/office/powerpoint/2010/main" val="5892684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Un tableau complet de ces responsabilités est offert sur le site Web du Programme de formation sur le dépistage </a:t>
            </a:r>
            <a:r>
              <a:rPr lang="fr-CA" sz="1200" kern="1200" baseline="0" noProof="0" dirty="0">
                <a:solidFill>
                  <a:srgbClr val="FF0000"/>
                </a:solidFill>
                <a:effectLst/>
                <a:latin typeface="+mn-lt"/>
                <a:ea typeface="+mn-ea"/>
                <a:cs typeface="+mn-cs"/>
              </a:rPr>
              <a:t>[</a:t>
            </a:r>
            <a:r>
              <a:rPr lang="fr-CA" sz="1200" kern="1200" baseline="0" noProof="0" dirty="0" err="1">
                <a:solidFill>
                  <a:srgbClr val="FF0000"/>
                </a:solidFill>
                <a:effectLst/>
                <a:latin typeface="+mn-lt"/>
                <a:ea typeface="+mn-ea"/>
                <a:cs typeface="+mn-cs"/>
              </a:rPr>
              <a:t>link</a:t>
            </a:r>
            <a:r>
              <a:rPr lang="fr-CA" sz="1200" kern="1200" baseline="0" noProof="0" dirty="0">
                <a:solidFill>
                  <a:srgbClr val="FF0000"/>
                </a:solidFill>
                <a:effectLst/>
                <a:latin typeface="+mn-lt"/>
                <a:ea typeface="+mn-ea"/>
                <a:cs typeface="+mn-cs"/>
              </a:rPr>
              <a:t>].</a:t>
            </a:r>
          </a:p>
          <a:p>
            <a:endParaRPr lang="fr-CA" sz="1200" b="1" kern="1200" noProof="0" dirty="0">
              <a:solidFill>
                <a:schemeClr val="tx1"/>
              </a:solidFill>
              <a:effectLst/>
              <a:latin typeface="+mn-lt"/>
              <a:ea typeface="+mn-ea"/>
              <a:cs typeface="+mn-cs"/>
            </a:endParaRPr>
          </a:p>
          <a:p>
            <a:r>
              <a:rPr lang="fr-CA" sz="1200" b="1" kern="1200" noProof="0" dirty="0">
                <a:solidFill>
                  <a:schemeClr val="tx1"/>
                </a:solidFill>
                <a:effectLst/>
                <a:latin typeface="+mn-lt"/>
                <a:ea typeface="+mn-ea"/>
                <a:cs typeface="+mn-cs"/>
              </a:rPr>
              <a:t>Nommez la ou le responsable de l’assurance de la qualité </a:t>
            </a:r>
            <a:r>
              <a:rPr lang="fr-CA" sz="1200" kern="1200" noProof="0" dirty="0">
                <a:solidFill>
                  <a:schemeClr val="tx1"/>
                </a:solidFill>
                <a:effectLst/>
                <a:latin typeface="+mn-lt"/>
                <a:ea typeface="+mn-ea"/>
                <a:cs typeface="+mn-cs"/>
              </a:rPr>
              <a:t>de votre site, pour que les stagiaires sachent à qui s’adresser.</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3</a:t>
            </a:fld>
            <a:endParaRPr lang="en-CA"/>
          </a:p>
        </p:txBody>
      </p:sp>
    </p:spTree>
    <p:extLst>
      <p:ext uri="{BB962C8B-B14F-4D97-AF65-F5344CB8AC3E}">
        <p14:creationId xmlns:p14="http://schemas.microsoft.com/office/powerpoint/2010/main" val="20157130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Soulignez : même si une personne est nommée responsable de l’assurance de la qualité, tout le monde qui effectue le dépistage a un rôle à y jouer.</a:t>
            </a:r>
            <a:endParaRPr lang="en-CA" dirty="0"/>
          </a:p>
        </p:txBody>
      </p:sp>
      <p:sp>
        <p:nvSpPr>
          <p:cNvPr id="4" name="Slide Number Placeholder 3"/>
          <p:cNvSpPr>
            <a:spLocks noGrp="1"/>
          </p:cNvSpPr>
          <p:nvPr>
            <p:ph type="sldNum" sz="quarter" idx="10"/>
          </p:nvPr>
        </p:nvSpPr>
        <p:spPr/>
        <p:txBody>
          <a:bodyPr/>
          <a:lstStyle/>
          <a:p>
            <a:fld id="{BF269008-D3FF-4AF3-843C-7336D8EC5E11}" type="slidenum">
              <a:rPr lang="en-CA" smtClean="0"/>
              <a:t>4</a:t>
            </a:fld>
            <a:endParaRPr lang="en-CA"/>
          </a:p>
        </p:txBody>
      </p:sp>
    </p:spTree>
    <p:extLst>
      <p:ext uri="{BB962C8B-B14F-4D97-AF65-F5344CB8AC3E}">
        <p14:creationId xmlns:p14="http://schemas.microsoft.com/office/powerpoint/2010/main" val="28737300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b="1" kern="1200" noProof="0" dirty="0">
                <a:solidFill>
                  <a:schemeClr val="tx1"/>
                </a:solidFill>
                <a:effectLst/>
                <a:latin typeface="+mn-lt"/>
                <a:ea typeface="+mn-ea"/>
                <a:cs typeface="+mn-cs"/>
              </a:rPr>
              <a:t>Nommez la ou le responsable de l’assurance de la qualité </a:t>
            </a:r>
            <a:r>
              <a:rPr lang="fr-CA" sz="1200" kern="1200" noProof="0" dirty="0">
                <a:solidFill>
                  <a:schemeClr val="tx1"/>
                </a:solidFill>
                <a:effectLst/>
                <a:latin typeface="+mn-lt"/>
                <a:ea typeface="+mn-ea"/>
                <a:cs typeface="+mn-cs"/>
              </a:rPr>
              <a:t>de votre site, pour que les stagiaires sachent à qui s’adresser.</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5</a:t>
            </a:fld>
            <a:endParaRPr lang="en-CA"/>
          </a:p>
        </p:txBody>
      </p:sp>
    </p:spTree>
    <p:extLst>
      <p:ext uri="{BB962C8B-B14F-4D97-AF65-F5344CB8AC3E}">
        <p14:creationId xmlns:p14="http://schemas.microsoft.com/office/powerpoint/2010/main" val="60163462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La formation est une responsabilité, dans chaque site. Même si </a:t>
            </a:r>
            <a:r>
              <a:rPr lang="fr-CA" sz="1200" kern="1200" noProof="0" dirty="0" err="1">
                <a:solidFill>
                  <a:schemeClr val="tx1"/>
                </a:solidFill>
                <a:effectLst/>
                <a:latin typeface="+mn-lt"/>
                <a:ea typeface="+mn-ea"/>
                <a:cs typeface="+mn-cs"/>
              </a:rPr>
              <a:t>un-e</a:t>
            </a:r>
            <a:r>
              <a:rPr lang="fr-CA" sz="1200" kern="1200" noProof="0" dirty="0">
                <a:solidFill>
                  <a:schemeClr val="tx1"/>
                </a:solidFill>
                <a:effectLst/>
                <a:latin typeface="+mn-lt"/>
                <a:ea typeface="+mn-ea"/>
                <a:cs typeface="+mn-cs"/>
              </a:rPr>
              <a:t> </a:t>
            </a:r>
            <a:r>
              <a:rPr lang="fr-CA" sz="1200" kern="1200" noProof="0" dirty="0" err="1">
                <a:solidFill>
                  <a:schemeClr val="tx1"/>
                </a:solidFill>
                <a:effectLst/>
                <a:latin typeface="+mn-lt"/>
                <a:ea typeface="+mn-ea"/>
                <a:cs typeface="+mn-cs"/>
              </a:rPr>
              <a:t>employé-e</a:t>
            </a:r>
            <a:r>
              <a:rPr lang="fr-CA" sz="1200" kern="1200" noProof="0" dirty="0">
                <a:solidFill>
                  <a:schemeClr val="tx1"/>
                </a:solidFill>
                <a:effectLst/>
                <a:latin typeface="+mn-lt"/>
                <a:ea typeface="+mn-ea"/>
                <a:cs typeface="+mn-cs"/>
              </a:rPr>
              <a:t> s’exerce en pratique fictive dans un autre site, ce n’est pas le lieu de sa réelle formation.</a:t>
            </a:r>
          </a:p>
          <a:p>
            <a:endParaRPr lang="fr-CA" sz="1200" kern="1200" noProof="0" dirty="0">
              <a:solidFill>
                <a:schemeClr val="tx1"/>
              </a:solidFill>
              <a:effectLst/>
              <a:latin typeface="+mn-lt"/>
              <a:ea typeface="+mn-ea"/>
              <a:cs typeface="+mn-cs"/>
            </a:endParaRPr>
          </a:p>
          <a:p>
            <a:r>
              <a:rPr lang="fr-CA" sz="1200" kern="1200" noProof="0" dirty="0">
                <a:solidFill>
                  <a:schemeClr val="tx1"/>
                </a:solidFill>
                <a:effectLst/>
                <a:latin typeface="+mn-lt"/>
                <a:ea typeface="+mn-ea"/>
                <a:cs typeface="+mn-cs"/>
              </a:rPr>
              <a:t>Avec le temps, ces stagiaires deviendront également des mentors et des formateur(-</a:t>
            </a:r>
            <a:r>
              <a:rPr lang="fr-CA" sz="1200" kern="1200" noProof="0" dirty="0" err="1">
                <a:solidFill>
                  <a:schemeClr val="tx1"/>
                </a:solidFill>
                <a:effectLst/>
                <a:latin typeface="+mn-lt"/>
                <a:ea typeface="+mn-ea"/>
                <a:cs typeface="+mn-cs"/>
              </a:rPr>
              <a:t>trice</a:t>
            </a:r>
            <a:r>
              <a:rPr lang="fr-CA" sz="1200" kern="1200" noProof="0" dirty="0">
                <a:solidFill>
                  <a:schemeClr val="tx1"/>
                </a:solidFill>
                <a:effectLst/>
                <a:latin typeface="+mn-lt"/>
                <a:ea typeface="+mn-ea"/>
                <a:cs typeface="+mn-cs"/>
              </a:rPr>
              <a:t>)s.</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6</a:t>
            </a:fld>
            <a:endParaRPr lang="en-CA"/>
          </a:p>
        </p:txBody>
      </p:sp>
    </p:spTree>
    <p:extLst>
      <p:ext uri="{BB962C8B-B14F-4D97-AF65-F5344CB8AC3E}">
        <p14:creationId xmlns:p14="http://schemas.microsoft.com/office/powerpoint/2010/main" val="23151283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Indiquez à quel moment vous commencerez ce processus pour ce(s) stagiaire(s).</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7</a:t>
            </a:fld>
            <a:endParaRPr lang="en-CA"/>
          </a:p>
        </p:txBody>
      </p:sp>
    </p:spTree>
    <p:extLst>
      <p:ext uri="{BB962C8B-B14F-4D97-AF65-F5344CB8AC3E}">
        <p14:creationId xmlns:p14="http://schemas.microsoft.com/office/powerpoint/2010/main" val="45498428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Indiquez clairement quelles personnes de votre site s’occupent actuellement de ces commandes, et à qui s’adresser si les réserves sont basses.</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8</a:t>
            </a:fld>
            <a:endParaRPr lang="en-CA"/>
          </a:p>
        </p:txBody>
      </p:sp>
    </p:spTree>
    <p:extLst>
      <p:ext uri="{BB962C8B-B14F-4D97-AF65-F5344CB8AC3E}">
        <p14:creationId xmlns:p14="http://schemas.microsoft.com/office/powerpoint/2010/main" val="11798897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fr-CA" sz="1200" kern="1200" noProof="0" dirty="0">
                <a:solidFill>
                  <a:schemeClr val="tx1"/>
                </a:solidFill>
                <a:effectLst/>
                <a:latin typeface="+mn-lt"/>
                <a:ea typeface="+mn-ea"/>
                <a:cs typeface="+mn-cs"/>
              </a:rPr>
              <a:t>Une fois qu’un nouveau conseiller ou une nouvelle conseillère est </a:t>
            </a:r>
            <a:r>
              <a:rPr lang="fr-CA" sz="1200" kern="1200" noProof="0" dirty="0" err="1">
                <a:solidFill>
                  <a:schemeClr val="tx1"/>
                </a:solidFill>
                <a:effectLst/>
                <a:latin typeface="+mn-lt"/>
                <a:ea typeface="+mn-ea"/>
                <a:cs typeface="+mn-cs"/>
              </a:rPr>
              <a:t>établi-e</a:t>
            </a:r>
            <a:r>
              <a:rPr lang="fr-CA" sz="1200" kern="1200" noProof="0" dirty="0">
                <a:solidFill>
                  <a:schemeClr val="tx1"/>
                </a:solidFill>
                <a:effectLst/>
                <a:latin typeface="+mn-lt"/>
                <a:ea typeface="+mn-ea"/>
                <a:cs typeface="+mn-cs"/>
              </a:rPr>
              <a:t> et </a:t>
            </a:r>
            <a:r>
              <a:rPr lang="fr-CA" sz="1200" kern="1200" noProof="0" dirty="0" err="1">
                <a:solidFill>
                  <a:schemeClr val="tx1"/>
                </a:solidFill>
                <a:effectLst/>
                <a:latin typeface="+mn-lt"/>
                <a:ea typeface="+mn-ea"/>
                <a:cs typeface="+mn-cs"/>
              </a:rPr>
              <a:t>intégré-e</a:t>
            </a:r>
            <a:r>
              <a:rPr lang="fr-CA" sz="1200" kern="1200" noProof="0" dirty="0">
                <a:solidFill>
                  <a:schemeClr val="tx1"/>
                </a:solidFill>
                <a:effectLst/>
                <a:latin typeface="+mn-lt"/>
                <a:ea typeface="+mn-ea"/>
                <a:cs typeface="+mn-cs"/>
              </a:rPr>
              <a:t> dans la pratique de votre site, vous pourriez souhaiter l’initier au portail, au cas où il/elle aurait un jour à remplir cette responsabilité.</a:t>
            </a:r>
            <a:endParaRPr lang="fr-CA" noProof="0" dirty="0"/>
          </a:p>
        </p:txBody>
      </p:sp>
      <p:sp>
        <p:nvSpPr>
          <p:cNvPr id="4" name="Slide Number Placeholder 3"/>
          <p:cNvSpPr>
            <a:spLocks noGrp="1"/>
          </p:cNvSpPr>
          <p:nvPr>
            <p:ph type="sldNum" sz="quarter" idx="10"/>
          </p:nvPr>
        </p:nvSpPr>
        <p:spPr/>
        <p:txBody>
          <a:bodyPr/>
          <a:lstStyle/>
          <a:p>
            <a:fld id="{BF269008-D3FF-4AF3-843C-7336D8EC5E11}" type="slidenum">
              <a:rPr lang="en-CA" smtClean="0"/>
              <a:t>9</a:t>
            </a:fld>
            <a:endParaRPr lang="en-CA"/>
          </a:p>
        </p:txBody>
      </p:sp>
    </p:spTree>
    <p:extLst>
      <p:ext uri="{BB962C8B-B14F-4D97-AF65-F5344CB8AC3E}">
        <p14:creationId xmlns:p14="http://schemas.microsoft.com/office/powerpoint/2010/main" val="21988991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54A03A-3E22-46AE-9FBB-365DEB5BDAFB}"/>
              </a:ext>
            </a:extLst>
          </p:cNvPr>
          <p:cNvSpPr>
            <a:spLocks noGrp="1"/>
          </p:cNvSpPr>
          <p:nvPr>
            <p:ph type="ctrTitle"/>
          </p:nvPr>
        </p:nvSpPr>
        <p:spPr>
          <a:xfrm>
            <a:off x="914400" y="883213"/>
            <a:ext cx="7413674" cy="1029994"/>
          </a:xfrm>
        </p:spPr>
        <p:txBody>
          <a:bodyPr anchor="b">
            <a:normAutofit/>
          </a:bodyPr>
          <a:lstStyle>
            <a:lvl1pPr algn="l">
              <a:defRPr sz="4800"/>
            </a:lvl1pPr>
          </a:lstStyle>
          <a:p>
            <a:r>
              <a:rPr lang="en-US" dirty="0"/>
              <a:t>Click to edit Master title style</a:t>
            </a:r>
          </a:p>
        </p:txBody>
      </p:sp>
      <p:sp>
        <p:nvSpPr>
          <p:cNvPr id="3" name="Subtitle 2">
            <a:extLst>
              <a:ext uri="{FF2B5EF4-FFF2-40B4-BE49-F238E27FC236}">
                <a16:creationId xmlns:a16="http://schemas.microsoft.com/office/drawing/2014/main" id="{6C02B063-1127-4A03-8466-05E6F6359421}"/>
              </a:ext>
            </a:extLst>
          </p:cNvPr>
          <p:cNvSpPr>
            <a:spLocks noGrp="1"/>
          </p:cNvSpPr>
          <p:nvPr>
            <p:ph type="subTitle" idx="1"/>
          </p:nvPr>
        </p:nvSpPr>
        <p:spPr>
          <a:xfrm>
            <a:off x="914400" y="2399568"/>
            <a:ext cx="9144000" cy="1655762"/>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11" name="Slide Number Placeholder 5">
            <a:extLst>
              <a:ext uri="{FF2B5EF4-FFF2-40B4-BE49-F238E27FC236}">
                <a16:creationId xmlns:a16="http://schemas.microsoft.com/office/drawing/2014/main" id="{42E1F206-CD0A-4FBE-9080-31FDD460F302}"/>
              </a:ext>
            </a:extLst>
          </p:cNvPr>
          <p:cNvSpPr>
            <a:spLocks noGrp="1"/>
          </p:cNvSpPr>
          <p:nvPr>
            <p:ph type="sldNum" sz="quarter" idx="12"/>
          </p:nvPr>
        </p:nvSpPr>
        <p:spPr>
          <a:xfrm>
            <a:off x="0" y="6492875"/>
            <a:ext cx="7861955" cy="365125"/>
          </a:xfrm>
          <a:prstGeom prst="rect">
            <a:avLst/>
          </a:prstGeom>
        </p:spPr>
        <p:txBody>
          <a:bodyPr/>
          <a:lstStyle>
            <a:lvl1pPr>
              <a:defRPr sz="1800">
                <a:solidFill>
                  <a:schemeClr val="bg2">
                    <a:lumMod val="50000"/>
                  </a:schemeClr>
                </a:solidFill>
              </a:defRPr>
            </a:lvl1pPr>
          </a:lstStyle>
          <a:p>
            <a:r>
              <a:rPr lang="fr-CA" dirty="0"/>
              <a:t>Bureau de lutte contre le sida, ministère de la Santé et des Soins de longue durée</a:t>
            </a:r>
          </a:p>
        </p:txBody>
      </p:sp>
    </p:spTree>
    <p:extLst>
      <p:ext uri="{BB962C8B-B14F-4D97-AF65-F5344CB8AC3E}">
        <p14:creationId xmlns:p14="http://schemas.microsoft.com/office/powerpoint/2010/main" val="24810291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86E007-E3E9-44BF-9315-6BFEACE9974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DD34246-2D11-414F-8533-CB752261F3F9}"/>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9458DA8-7A0F-4243-9C18-F0BEE5B866AF}"/>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5" name="Footer Placeholder 4">
            <a:extLst>
              <a:ext uri="{FF2B5EF4-FFF2-40B4-BE49-F238E27FC236}">
                <a16:creationId xmlns:a16="http://schemas.microsoft.com/office/drawing/2014/main" id="{DD586CBF-D714-4ED8-AEB8-3AE0BBABFCE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CCF5AC3-562C-4F53-AEAD-82866667D0E2}"/>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24386537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1DBBC0-368B-4409-B55C-A231B0D80F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254C708-BCA3-475F-BD7F-8B2185D9A8F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FB97EC9-F095-4BFB-8CFB-56F1BAF837DA}"/>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5" name="Footer Placeholder 4">
            <a:extLst>
              <a:ext uri="{FF2B5EF4-FFF2-40B4-BE49-F238E27FC236}">
                <a16:creationId xmlns:a16="http://schemas.microsoft.com/office/drawing/2014/main" id="{F48B6ACA-C34A-48CF-A958-2572BE52BE0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53826EC-ACAF-4E98-B6C9-45833529F840}"/>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229023826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344C9-E53A-477C-BC04-A52DC81A9F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9EE7B56-2F63-49DD-9420-4FF1561D1C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F942992-DC22-4235-A3F3-E37893247C7E}"/>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63353440-6D79-4051-86FC-DC036FA4C65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A2667D-DCBD-4D7E-A987-9222C7DF5204}"/>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0069205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93983-3F4A-4288-B8D5-B05FCDF3DA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F22ACD6-A600-4F95-B588-9A7FD7DDF44C}"/>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9EB168-4F39-44A0-AFA6-2D6080C156D1}"/>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535CD87F-CB56-4E6F-8062-ED88BEBF17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4AEF78-777C-45E3-8A41-55C3456A3DB8}"/>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4497066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13AB0B-F0B5-4EA6-A65E-7F7AF7D98DC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134EC96-D816-4415-9F5A-CE89331C38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895E0EB-8AB2-4842-AC00-3F40AC64687F}"/>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9171592F-800F-4A6B-BDFB-9638454E22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695667-C8EA-489C-995F-D0260765C1CC}"/>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100172580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7DE52E-EB2D-4954-BF10-A27F7DC6518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2BC3778-506E-4B5A-AD86-EC817D91D7D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228277-78E4-4ED9-B902-12788E1BA9C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75BAF-E9E4-49D1-81DA-1B19D5710066}"/>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6" name="Footer Placeholder 5">
            <a:extLst>
              <a:ext uri="{FF2B5EF4-FFF2-40B4-BE49-F238E27FC236}">
                <a16:creationId xmlns:a16="http://schemas.microsoft.com/office/drawing/2014/main" id="{6CA10D88-6934-4176-85CD-04C0912A458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406552E-B673-4584-B989-A7A462C92713}"/>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191033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ABE81-610A-4F69-95CE-EF54D83125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D3C0F4C-44B1-43DF-BE0D-8ED0279E68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785E3B0-DBD1-4A40-85E4-E8692F2B51B9}"/>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8AF8A6E-472E-45D9-8A8A-315DC81FE6B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9FF0179-DDBA-4A4B-BD92-660E9586378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BDB03E9-E7F0-43CE-B008-610EA652C55B}"/>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8" name="Footer Placeholder 7">
            <a:extLst>
              <a:ext uri="{FF2B5EF4-FFF2-40B4-BE49-F238E27FC236}">
                <a16:creationId xmlns:a16="http://schemas.microsoft.com/office/drawing/2014/main" id="{BAA5DF28-1F97-4C21-BFC5-A344C4F59CB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226070F-0620-4A06-A5F1-AF3D9A122061}"/>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9849598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8F290C-D613-4F3B-A9A9-527CA4AAAF4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30404EE-8C33-4E49-9D6F-CBF74A8EAB67}"/>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4" name="Footer Placeholder 3">
            <a:extLst>
              <a:ext uri="{FF2B5EF4-FFF2-40B4-BE49-F238E27FC236}">
                <a16:creationId xmlns:a16="http://schemas.microsoft.com/office/drawing/2014/main" id="{087D9BE8-EB85-4597-A9E9-17F2425ECB5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B8AD6D1-E7BE-4829-9656-5BB980CC1366}"/>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7979546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33CEE7-1828-42BF-9E87-BC90565736B3}"/>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3" name="Footer Placeholder 2">
            <a:extLst>
              <a:ext uri="{FF2B5EF4-FFF2-40B4-BE49-F238E27FC236}">
                <a16:creationId xmlns:a16="http://schemas.microsoft.com/office/drawing/2014/main" id="{CE548FB8-599C-4398-84E0-E2185A5BFA9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0BA1960-6D46-44C3-B637-0FA2C379D908}"/>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8598374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A24A89-4053-4690-B0E4-594D953B15C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C6DDDDB-1649-440D-9018-DF86FDD6330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1BC2D36-EF2F-4B79-84D1-348E37D56FA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6EEFEBD-F8B2-449A-A3D0-C7FBB4E8B7E9}"/>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6" name="Footer Placeholder 5">
            <a:extLst>
              <a:ext uri="{FF2B5EF4-FFF2-40B4-BE49-F238E27FC236}">
                <a16:creationId xmlns:a16="http://schemas.microsoft.com/office/drawing/2014/main" id="{D80FC237-2892-4971-8707-2F10479F6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4B8E59-7C30-413E-9DB7-88BD415E3C13}"/>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33579679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9ED3EA-093E-4BD7-90FE-007AA820001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915911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0DAD5B-A520-4680-954C-07E4254CD5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8D990F-40C9-4598-AB1B-DECEC7E69EC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44088EA-FE13-45CA-AA82-DA6C2908A1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726A230-673C-44A2-BC0E-DE6982697DCD}"/>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6" name="Footer Placeholder 5">
            <a:extLst>
              <a:ext uri="{FF2B5EF4-FFF2-40B4-BE49-F238E27FC236}">
                <a16:creationId xmlns:a16="http://schemas.microsoft.com/office/drawing/2014/main" id="{D3E29900-DD73-4120-B25E-89A65A06B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BFFB32-4F67-4A5E-9CE0-7A567C2B11E3}"/>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93598733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9306F-8CFD-490E-BAF7-995E3F82DA5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87F0E7C-D10E-4E5B-A3F9-C582E41F78D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83A819-8B2A-4232-96AB-02D5AAC8AA76}"/>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54AA0272-3281-437C-A541-D27E3E476A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7C23EB0-A0D7-4410-ADC4-2645A3CD8C7D}"/>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8560475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13022A-93EC-4A5C-8C47-C60DA579D07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6D42E5A-DBA9-4543-9542-518B674B9E86}"/>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2697204-2B39-4888-92D4-34C38BDEFBEC}"/>
              </a:ext>
            </a:extLst>
          </p:cNvPr>
          <p:cNvSpPr>
            <a:spLocks noGrp="1"/>
          </p:cNvSpPr>
          <p:nvPr>
            <p:ph type="dt" sz="half" idx="10"/>
          </p:nvPr>
        </p:nvSpPr>
        <p:spPr/>
        <p:txBody>
          <a:body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2F616917-0029-4A54-BE47-59AF96FC539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0BE1690-1CF6-41FC-AAF2-BAF2644CD2C0}"/>
              </a:ext>
            </a:extLst>
          </p:cNvPr>
          <p:cNvSpPr>
            <a:spLocks noGrp="1"/>
          </p:cNvSpPr>
          <p:nvPr>
            <p:ph type="sldNum" sz="quarter" idx="12"/>
          </p:nvPr>
        </p:nvSpPr>
        <p:spPr/>
        <p:txBody>
          <a:bodyPr/>
          <a:lstStyle/>
          <a:p>
            <a:fld id="{005605F0-248A-4479-A9E8-D44541D8653D}" type="slidenum">
              <a:rPr lang="en-US" smtClean="0"/>
              <a:t>‹#›</a:t>
            </a:fld>
            <a:endParaRPr lang="en-US"/>
          </a:p>
        </p:txBody>
      </p:sp>
    </p:spTree>
    <p:extLst>
      <p:ext uri="{BB962C8B-B14F-4D97-AF65-F5344CB8AC3E}">
        <p14:creationId xmlns:p14="http://schemas.microsoft.com/office/powerpoint/2010/main" val="26511616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8D5CF-6155-4C0A-B383-C06015F6464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6AC92C9-AB7D-429B-8EDB-5776A8C36C0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A6D54CB-07BE-4DB3-BE36-70114B508559}"/>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5" name="Footer Placeholder 4">
            <a:extLst>
              <a:ext uri="{FF2B5EF4-FFF2-40B4-BE49-F238E27FC236}">
                <a16:creationId xmlns:a16="http://schemas.microsoft.com/office/drawing/2014/main" id="{7DB14F3D-1A5C-44F4-B089-3AB0A252086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470569B6-C3CC-46B4-B672-0D45BBB67112}"/>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9749126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B72D38-AFDA-4046-A3FB-96D73299AC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42A1E93-8639-4E4E-AEC9-5AFA0E21F81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DE66EA-7626-4214-8CB8-460988C7429C}"/>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08584A8-ACEC-4FFB-961C-9985505938B3}"/>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6" name="Footer Placeholder 5">
            <a:extLst>
              <a:ext uri="{FF2B5EF4-FFF2-40B4-BE49-F238E27FC236}">
                <a16:creationId xmlns:a16="http://schemas.microsoft.com/office/drawing/2014/main" id="{45CC2722-95A1-488E-AB4F-8323C8944998}"/>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2F17789F-7F9A-46B0-A6B1-6F9B8B6C4232}"/>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8333031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753AD4-F378-4401-A225-D8E0057D096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36F4DAE-37B9-4471-9A83-E7446CB2E8B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77DE149-951F-4F24-8BFD-BF3F4A4C98B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A672CB1-7E95-4915-8990-249D5F8E374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5046976D-E27F-4F3C-AFD6-F69F51E2B4FE}"/>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6CB133B-7186-4D93-B0FB-894112844BCC}"/>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8" name="Footer Placeholder 7">
            <a:extLst>
              <a:ext uri="{FF2B5EF4-FFF2-40B4-BE49-F238E27FC236}">
                <a16:creationId xmlns:a16="http://schemas.microsoft.com/office/drawing/2014/main" id="{1A6D8D1D-AA51-4654-83A9-BA1E636DDEE5}"/>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AFE4DE83-CE8D-4986-A625-E30E734E1BFD}"/>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4388561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5DA7AC-8A67-404A-A286-9530B4327DA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E61078-F34D-46F0-AD35-8DA3953FA363}"/>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4" name="Footer Placeholder 3">
            <a:extLst>
              <a:ext uri="{FF2B5EF4-FFF2-40B4-BE49-F238E27FC236}">
                <a16:creationId xmlns:a16="http://schemas.microsoft.com/office/drawing/2014/main" id="{C561E696-0807-42ED-BE1B-8A2C7237D456}"/>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0588F6DC-F1C0-4C42-92E5-55188E57FA61}"/>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2968697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685FF88-F5C6-4613-878E-670C3788EA46}"/>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3" name="Footer Placeholder 2">
            <a:extLst>
              <a:ext uri="{FF2B5EF4-FFF2-40B4-BE49-F238E27FC236}">
                <a16:creationId xmlns:a16="http://schemas.microsoft.com/office/drawing/2014/main" id="{1C7983DA-899D-4A58-946E-0E7FCF3ED2FD}"/>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97E4C254-68D3-4877-837D-F245A790384E}"/>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1062957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87811-8363-4F01-941B-60D3DFA22F3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1B290E-AA4B-4FBA-9BEB-D9D985C670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75AAC57-3F05-4772-A6FC-E6EA18CFBE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263AA493-FE62-41F5-A6D3-28CABA5E398B}"/>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6" name="Footer Placeholder 5">
            <a:extLst>
              <a:ext uri="{FF2B5EF4-FFF2-40B4-BE49-F238E27FC236}">
                <a16:creationId xmlns:a16="http://schemas.microsoft.com/office/drawing/2014/main" id="{77FA7F15-87D1-4E01-BCBD-ACAD99B592B4}"/>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E102DBB0-9FA6-44ED-8235-903281B79AB1}"/>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11490217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9B338E-B560-43AD-B90C-1DED398E43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0B0D2D3-83F7-47B6-93BC-33999248B2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FE62009-5F19-4574-AABD-8B4943316E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AABEDB0-D348-4B5B-BFC7-01AACA98F2DD}"/>
              </a:ext>
            </a:extLst>
          </p:cNvPr>
          <p:cNvSpPr>
            <a:spLocks noGrp="1"/>
          </p:cNvSpPr>
          <p:nvPr>
            <p:ph type="dt" sz="half" idx="10"/>
          </p:nvPr>
        </p:nvSpPr>
        <p:spPr>
          <a:xfrm>
            <a:off x="838200" y="6356350"/>
            <a:ext cx="2743200" cy="365125"/>
          </a:xfrm>
          <a:prstGeom prst="rect">
            <a:avLst/>
          </a:prstGeom>
        </p:spPr>
        <p:txBody>
          <a:bodyPr/>
          <a:lstStyle/>
          <a:p>
            <a:fld id="{4FD9D9CB-0FF9-4C19-BD39-4178265EE573}" type="datetimeFigureOut">
              <a:rPr lang="en-US" smtClean="0"/>
              <a:t>9/4/2019</a:t>
            </a:fld>
            <a:endParaRPr lang="en-US"/>
          </a:p>
        </p:txBody>
      </p:sp>
      <p:sp>
        <p:nvSpPr>
          <p:cNvPr id="6" name="Footer Placeholder 5">
            <a:extLst>
              <a:ext uri="{FF2B5EF4-FFF2-40B4-BE49-F238E27FC236}">
                <a16:creationId xmlns:a16="http://schemas.microsoft.com/office/drawing/2014/main" id="{E9720053-CB67-457F-A6D3-B97BE0BC7D4C}"/>
              </a:ext>
            </a:extLst>
          </p:cNvPr>
          <p:cNvSpPr>
            <a:spLocks noGrp="1"/>
          </p:cNvSpPr>
          <p:nvPr>
            <p:ph type="ftr" sz="quarter" idx="11"/>
          </p:nvPr>
        </p:nvSpPr>
        <p:spPr>
          <a:xfrm>
            <a:off x="4038600" y="6356350"/>
            <a:ext cx="41148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8A549017-E711-42E5-9488-C8C95EF97D20}"/>
              </a:ext>
            </a:extLst>
          </p:cNvPr>
          <p:cNvSpPr>
            <a:spLocks noGrp="1"/>
          </p:cNvSpPr>
          <p:nvPr>
            <p:ph type="sldNum" sz="quarter" idx="12"/>
          </p:nvPr>
        </p:nvSpPr>
        <p:spPr>
          <a:xfrm>
            <a:off x="8610600" y="6356350"/>
            <a:ext cx="2743200" cy="365125"/>
          </a:xfrm>
          <a:prstGeom prst="rect">
            <a:avLst/>
          </a:prstGeom>
        </p:spPr>
        <p:txBody>
          <a:bodyPr/>
          <a:lstStyle/>
          <a:p>
            <a:fld id="{ABD685B2-1C89-457D-8B07-4492C9194242}" type="slidenum">
              <a:rPr lang="en-US" smtClean="0"/>
              <a:t>‹#›</a:t>
            </a:fld>
            <a:endParaRPr lang="en-US"/>
          </a:p>
        </p:txBody>
      </p:sp>
    </p:spTree>
    <p:extLst>
      <p:ext uri="{BB962C8B-B14F-4D97-AF65-F5344CB8AC3E}">
        <p14:creationId xmlns:p14="http://schemas.microsoft.com/office/powerpoint/2010/main" val="929036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5000">
              <a:schemeClr val="accent1">
                <a:lumMod val="5000"/>
                <a:lumOff val="95000"/>
              </a:schemeClr>
            </a:gs>
            <a:gs pos="88000">
              <a:schemeClr val="accent1">
                <a:lumMod val="45000"/>
                <a:lumOff val="55000"/>
              </a:schemeClr>
            </a:gs>
            <a:gs pos="100000">
              <a:schemeClr val="accent1">
                <a:lumMod val="45000"/>
                <a:lumOff val="55000"/>
              </a:schemeClr>
            </a:gs>
            <a:gs pos="100000">
              <a:schemeClr val="accent1">
                <a:lumMod val="30000"/>
                <a:lumOff val="70000"/>
              </a:schemeClr>
            </a:gs>
          </a:gsLst>
          <a:lin ang="18900000" scaled="1"/>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3A3F648-457D-42F6-9B07-D030D124D2F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0F9ED09-A6B2-4B78-8450-F048CC0576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4">
            <a:extLst>
              <a:ext uri="{FF2B5EF4-FFF2-40B4-BE49-F238E27FC236}">
                <a16:creationId xmlns:a16="http://schemas.microsoft.com/office/drawing/2014/main" id="{BB0A726D-4BF8-4BD4-8CD3-DD02CC327700}"/>
              </a:ext>
            </a:extLst>
          </p:cNvPr>
          <p:cNvSpPr txBox="1">
            <a:spLocks/>
          </p:cNvSpPr>
          <p:nvPr userDrawn="1"/>
        </p:nvSpPr>
        <p:spPr>
          <a:xfrm>
            <a:off x="7053507" y="66906"/>
            <a:ext cx="7315200" cy="365125"/>
          </a:xfrm>
          <a:prstGeom prst="rect">
            <a:avLst/>
          </a:prstGeom>
        </p:spPr>
        <p:txBody>
          <a:bodyPr/>
          <a:lstStyle>
            <a:defPPr>
              <a:defRPr lang="en-US"/>
            </a:defPPr>
            <a:lvl1pPr marL="0" algn="l" defTabSz="914400" rtl="0" eaLnBrk="1" latinLnBrk="0" hangingPunct="1">
              <a:defRPr sz="2400" b="1"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CA" sz="1800" baseline="0" noProof="0" dirty="0"/>
              <a:t>Programme de formation sur </a:t>
            </a:r>
            <a:br>
              <a:rPr lang="fr-CA" sz="1800" baseline="0" noProof="0" dirty="0"/>
            </a:br>
            <a:r>
              <a:rPr lang="fr-CA" sz="1800" baseline="0" noProof="0" dirty="0"/>
              <a:t>le test rapide du VIH au point de service</a:t>
            </a:r>
          </a:p>
        </p:txBody>
      </p:sp>
      <p:pic>
        <p:nvPicPr>
          <p:cNvPr id="8" name="Picture 7">
            <a:extLst>
              <a:ext uri="{FF2B5EF4-FFF2-40B4-BE49-F238E27FC236}">
                <a16:creationId xmlns:a16="http://schemas.microsoft.com/office/drawing/2014/main" id="{1B3D5A57-209D-43E2-A8DE-D6BA60AF4C6D}"/>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11183817" y="99537"/>
            <a:ext cx="737381" cy="737381"/>
          </a:xfrm>
          <a:prstGeom prst="rect">
            <a:avLst/>
          </a:prstGeom>
        </p:spPr>
      </p:pic>
      <p:sp>
        <p:nvSpPr>
          <p:cNvPr id="9" name="Slide Number Placeholder 5">
            <a:extLst>
              <a:ext uri="{FF2B5EF4-FFF2-40B4-BE49-F238E27FC236}">
                <a16:creationId xmlns:a16="http://schemas.microsoft.com/office/drawing/2014/main" id="{2E8C6C0B-4AD0-4A2C-894E-705EECAE1761}"/>
              </a:ext>
            </a:extLst>
          </p:cNvPr>
          <p:cNvSpPr>
            <a:spLocks noGrp="1"/>
          </p:cNvSpPr>
          <p:nvPr>
            <p:ph type="sldNum" sz="quarter" idx="4"/>
          </p:nvPr>
        </p:nvSpPr>
        <p:spPr>
          <a:xfrm>
            <a:off x="0" y="6492875"/>
            <a:ext cx="5176911" cy="365125"/>
          </a:xfrm>
          <a:prstGeom prst="rect">
            <a:avLst/>
          </a:prstGeom>
        </p:spPr>
        <p:txBody>
          <a:bodyPr/>
          <a:lstStyle>
            <a:lvl1pPr>
              <a:defRPr sz="1800">
                <a:solidFill>
                  <a:schemeClr val="bg2">
                    <a:lumMod val="50000"/>
                  </a:schemeClr>
                </a:solidFill>
              </a:defRPr>
            </a:lvl1pPr>
          </a:lstStyle>
          <a:p>
            <a:r>
              <a:rPr lang="en-US" dirty="0"/>
              <a:t>AIDS Bureau, Ministry of Health and Long Term Care</a:t>
            </a:r>
          </a:p>
        </p:txBody>
      </p:sp>
    </p:spTree>
    <p:extLst>
      <p:ext uri="{BB962C8B-B14F-4D97-AF65-F5344CB8AC3E}">
        <p14:creationId xmlns:p14="http://schemas.microsoft.com/office/powerpoint/2010/main" val="2956105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C6AB31-6799-49C8-ADE4-7C3E67E8B61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5237DC3-BA90-41B2-88B2-EF6EB105697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759F0B-1EBC-4D26-9958-A4405FA2E10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4E35D53-4F16-4ACE-8382-73FFCA8BCEED}" type="datetimeFigureOut">
              <a:rPr lang="en-US" smtClean="0"/>
              <a:t>9/4/2019</a:t>
            </a:fld>
            <a:endParaRPr lang="en-US"/>
          </a:p>
        </p:txBody>
      </p:sp>
      <p:sp>
        <p:nvSpPr>
          <p:cNvPr id="5" name="Footer Placeholder 4">
            <a:extLst>
              <a:ext uri="{FF2B5EF4-FFF2-40B4-BE49-F238E27FC236}">
                <a16:creationId xmlns:a16="http://schemas.microsoft.com/office/drawing/2014/main" id="{1BA7053D-A32D-4B47-9A99-B7536F88CA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058D69-2407-4ABE-93AC-4CA10A82E70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05605F0-248A-4479-A9E8-D44541D8653D}" type="slidenum">
              <a:rPr lang="en-US" smtClean="0"/>
              <a:t>‹#›</a:t>
            </a:fld>
            <a:endParaRPr lang="en-US"/>
          </a:p>
        </p:txBody>
      </p:sp>
    </p:spTree>
    <p:extLst>
      <p:ext uri="{BB962C8B-B14F-4D97-AF65-F5344CB8AC3E}">
        <p14:creationId xmlns:p14="http://schemas.microsoft.com/office/powerpoint/2010/main" val="9943030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hyperlink" Target="http://www.hivpoct.ca/"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16.png"/></Relationships>
</file>

<file path=ppt/slides/_rels/slide12.xml.rels><?xml version="1.0" encoding="UTF-8" standalone="yes"?>
<Relationships xmlns="http://schemas.openxmlformats.org/package/2006/relationships"><Relationship Id="rId3" Type="http://schemas.openxmlformats.org/officeDocument/2006/relationships/hyperlink" Target="http://www.hivpoct.ca/" TargetMode="External"/><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www.hivpoct.ca/"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hyperlink" Target="https://www.publichealthontario.ca/en/laboratory-services/test-information-index/hiv-diagnostic-serology"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www.hivpoct.ca/"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sz="4000" dirty="0"/>
              <a:t>À la fin de cette unité, vous serez en mesure de :</a:t>
            </a:r>
            <a:endParaRPr lang="en-CA" sz="4000" dirty="0"/>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914400" y="2788920"/>
            <a:ext cx="10680192" cy="3945522"/>
          </a:xfrm>
        </p:spPr>
        <p:txBody>
          <a:bodyPr>
            <a:normAutofit lnSpcReduction="10000"/>
          </a:bodyPr>
          <a:lstStyle/>
          <a:p>
            <a:pPr marL="342900" indent="-342900">
              <a:spcBef>
                <a:spcPts val="1800"/>
              </a:spcBef>
              <a:buClr>
                <a:srgbClr val="4A66AC"/>
              </a:buClr>
              <a:buFont typeface="Wingdings" panose="05000000000000000000" pitchFamily="2" charset="2"/>
              <a:buChar char="v"/>
            </a:pPr>
            <a:r>
              <a:rPr lang="fr-CA" dirty="0"/>
              <a:t>Comprendre la raison d’être de l’assurance de la qualité, le rôle du ou de la responsable de l’assurance de la qualité dans votre site et comment vous contribuerez à ces activités</a:t>
            </a:r>
          </a:p>
          <a:p>
            <a:pPr marL="342900" indent="-342900">
              <a:spcBef>
                <a:spcPts val="1800"/>
              </a:spcBef>
              <a:buClr>
                <a:srgbClr val="4A66AC"/>
              </a:buClr>
              <a:buFont typeface="Wingdings" panose="05000000000000000000" pitchFamily="2" charset="2"/>
              <a:buChar char="v"/>
            </a:pPr>
            <a:r>
              <a:rPr lang="fr-CA" dirty="0"/>
              <a:t>Comprendre comment les trousses de dépistage sont commandées, entreposées et évaluées, de même que l’importance du suivi des numéros de lots</a:t>
            </a:r>
          </a:p>
          <a:p>
            <a:pPr marL="342900" lvl="0" indent="-342900">
              <a:spcBef>
                <a:spcPts val="1800"/>
              </a:spcBef>
              <a:buClr>
                <a:srgbClr val="4A66AC"/>
              </a:buClr>
              <a:buFont typeface="Wingdings" panose="05000000000000000000" pitchFamily="2" charset="2"/>
              <a:buChar char="v"/>
            </a:pPr>
            <a:r>
              <a:rPr lang="fr-CA" dirty="0"/>
              <a:t>Contribuer aux opérations de commande et de gestion de l’inventaire</a:t>
            </a:r>
          </a:p>
          <a:p>
            <a:pPr marL="342900" indent="-342900">
              <a:spcBef>
                <a:spcPts val="1800"/>
              </a:spcBef>
              <a:buClr>
                <a:srgbClr val="4A66AC"/>
              </a:buClr>
              <a:buFont typeface="Wingdings" panose="05000000000000000000" pitchFamily="2" charset="2"/>
              <a:buChar char="v"/>
            </a:pPr>
            <a:r>
              <a:rPr lang="fr-CA" dirty="0"/>
              <a:t>Procéder à des tests de contrôle de la qualité des trousses nouvellement reçues</a:t>
            </a:r>
          </a:p>
          <a:p>
            <a:pPr marL="342900" indent="-342900">
              <a:spcBef>
                <a:spcPts val="1800"/>
              </a:spcBef>
              <a:buClr>
                <a:srgbClr val="4A66AC"/>
              </a:buClr>
              <a:buFont typeface="Wingdings" panose="05000000000000000000" pitchFamily="2" charset="2"/>
              <a:buChar char="v"/>
            </a:pPr>
            <a:r>
              <a:rPr lang="fr-CA" dirty="0"/>
              <a:t>Comprendre le processus continu d’assurance de la qualité qui s’effectue dans chaque site ainsi que la documentation requise </a:t>
            </a:r>
            <a:endParaRPr lang="en-US" sz="2800" dirty="0"/>
          </a:p>
        </p:txBody>
      </p:sp>
      <p:sp>
        <p:nvSpPr>
          <p:cNvPr id="11" name="Arrow: Pentagon 10">
            <a:extLst>
              <a:ext uri="{FF2B5EF4-FFF2-40B4-BE49-F238E27FC236}">
                <a16:creationId xmlns:a16="http://schemas.microsoft.com/office/drawing/2014/main" id="{B06204AF-4D11-4CA7-97CF-B7E0BCA9D797}"/>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E7F87B47-126E-4B67-9A5E-3A12176B2C68}"/>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37882079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854967" cy="1029994"/>
          </a:xfrm>
        </p:spPr>
        <p:txBody>
          <a:bodyPr>
            <a:noAutofit/>
          </a:bodyPr>
          <a:lstStyle/>
          <a:p>
            <a:pPr>
              <a:spcAft>
                <a:spcPts val="1800"/>
              </a:spcAft>
              <a:buClr>
                <a:srgbClr val="4A66AC"/>
              </a:buClr>
            </a:pPr>
            <a:r>
              <a:rPr lang="fr-CA" sz="3600" dirty="0"/>
              <a:t>Les trousses de dépistage – Réception d’une commande</a:t>
            </a:r>
          </a:p>
        </p:txBody>
      </p:sp>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881936" y="1795941"/>
            <a:ext cx="1891358" cy="1891358"/>
          </a:xfrm>
          <a:prstGeom prst="rect">
            <a:avLst/>
          </a:prstGeom>
        </p:spPr>
      </p:pic>
      <p:sp>
        <p:nvSpPr>
          <p:cNvPr id="8" name="Subtitle 2">
            <a:extLst>
              <a:ext uri="{FF2B5EF4-FFF2-40B4-BE49-F238E27FC236}">
                <a16:creationId xmlns:a16="http://schemas.microsoft.com/office/drawing/2014/main" id="{8365A299-7067-41F3-96D1-6126C68ADEA1}"/>
              </a:ext>
            </a:extLst>
          </p:cNvPr>
          <p:cNvSpPr txBox="1">
            <a:spLocks/>
          </p:cNvSpPr>
          <p:nvPr/>
        </p:nvSpPr>
        <p:spPr>
          <a:xfrm>
            <a:off x="627581" y="2704416"/>
            <a:ext cx="9166124" cy="2926363"/>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spcBef>
                <a:spcPts val="1800"/>
              </a:spcBef>
              <a:buClr>
                <a:srgbClr val="4A66AC"/>
              </a:buClr>
              <a:buSzPct val="150000"/>
              <a:buFont typeface="Wingdings" panose="05000000000000000000" pitchFamily="2" charset="2"/>
              <a:buChar char="ü"/>
            </a:pPr>
            <a:r>
              <a:rPr lang="fr-CA" dirty="0"/>
              <a:t>Veillez à ce que toute nouvelle commande de trousses de test soit entreposée dans l’espace à cet effet, séparément des trousses déjà présentes, jusqu’à ce qu’elles puissent être mises à l’épreuve à l’aide des contrôles de qualité positifs/négatifs; toutes les trousses déjà en stock devraient être utilisées avant qu’on commence à utiliser les nouvelles.</a:t>
            </a:r>
          </a:p>
          <a:p>
            <a:pPr marL="342900" indent="-342900">
              <a:spcBef>
                <a:spcPts val="1800"/>
              </a:spcBef>
              <a:buClr>
                <a:srgbClr val="4A66AC"/>
              </a:buClr>
              <a:buSzPct val="150000"/>
              <a:buFont typeface="Wingdings" panose="05000000000000000000" pitchFamily="2" charset="2"/>
              <a:buChar char="ü"/>
            </a:pPr>
            <a:r>
              <a:rPr lang="fr-CA" dirty="0"/>
              <a:t>Vérifiez qu’elles n’ont pas été congelées ou endommagées. </a:t>
            </a:r>
          </a:p>
          <a:p>
            <a:pPr marL="342900" lvl="0" indent="-342900">
              <a:spcBef>
                <a:spcPts val="1800"/>
              </a:spcBef>
              <a:buClr>
                <a:srgbClr val="4A66AC"/>
              </a:buClr>
              <a:buSzPct val="150000"/>
              <a:buFont typeface="Wingdings" panose="05000000000000000000" pitchFamily="2" charset="2"/>
              <a:buChar char="ü"/>
            </a:pPr>
            <a:r>
              <a:rPr lang="fr-CA" dirty="0"/>
              <a:t>Si la personne responsable de l’assurance de la qualité vous le demande, testez des trousses nouvellement reçues au moyen des contrôles de qualité positifs/négatifs.</a:t>
            </a:r>
          </a:p>
          <a:p>
            <a:pPr marL="342900" indent="-342900">
              <a:spcBef>
                <a:spcPts val="1800"/>
              </a:spcBef>
              <a:buClr>
                <a:srgbClr val="4A66AC"/>
              </a:buClr>
              <a:buSzPct val="150000"/>
              <a:buFont typeface="Wingdings" panose="05000000000000000000" pitchFamily="2" charset="2"/>
              <a:buChar char="ü"/>
            </a:pPr>
            <a:endParaRPr lang="fr-CA" dirty="0"/>
          </a:p>
          <a:p>
            <a:pPr>
              <a:spcBef>
                <a:spcPts val="0"/>
              </a:spcBef>
              <a:buClr>
                <a:srgbClr val="4A66AC"/>
              </a:buClr>
              <a:buSzPct val="150000"/>
            </a:pPr>
            <a:endParaRPr lang="fr-CA" dirty="0"/>
          </a:p>
          <a:p>
            <a:pPr marL="457200" indent="-457200">
              <a:spcBef>
                <a:spcPts val="0"/>
              </a:spcBef>
              <a:buClr>
                <a:srgbClr val="4A66AC"/>
              </a:buClr>
              <a:buSzPct val="150000"/>
              <a:buFont typeface="Wingdings" panose="05000000000000000000" pitchFamily="2" charset="2"/>
              <a:buChar char="ü"/>
            </a:pPr>
            <a:endParaRPr lang="fr-CA" sz="2600" dirty="0"/>
          </a:p>
          <a:p>
            <a:pPr>
              <a:spcBef>
                <a:spcPts val="0"/>
              </a:spcBef>
              <a:buClr>
                <a:srgbClr val="4A66AC"/>
              </a:buClr>
              <a:buSzPct val="150000"/>
            </a:pPr>
            <a:endParaRPr lang="fr-CA" sz="2600" dirty="0"/>
          </a:p>
          <a:p>
            <a:pPr>
              <a:spcBef>
                <a:spcPts val="1800"/>
              </a:spcBef>
              <a:buClr>
                <a:srgbClr val="4A66AC"/>
              </a:buClr>
              <a:buSzPct val="150000"/>
            </a:pPr>
            <a:endParaRPr lang="fr-CA" dirty="0"/>
          </a:p>
          <a:p>
            <a:pPr>
              <a:spcBef>
                <a:spcPts val="1800"/>
              </a:spcBef>
              <a:buClr>
                <a:srgbClr val="4A66AC"/>
              </a:buClr>
              <a:buSzPct val="150000"/>
            </a:pPr>
            <a:endParaRPr lang="fr-CA" dirty="0"/>
          </a:p>
          <a:p>
            <a:pPr>
              <a:buClr>
                <a:srgbClr val="4A66AC"/>
              </a:buClr>
            </a:pPr>
            <a:endParaRPr lang="fr-CA" dirty="0"/>
          </a:p>
        </p:txBody>
      </p:sp>
      <p:sp>
        <p:nvSpPr>
          <p:cNvPr id="3" name="TextBox 2"/>
          <p:cNvSpPr txBox="1"/>
          <p:nvPr/>
        </p:nvSpPr>
        <p:spPr>
          <a:xfrm>
            <a:off x="10014202" y="3355229"/>
            <a:ext cx="2064620" cy="2585323"/>
          </a:xfrm>
          <a:prstGeom prst="rect">
            <a:avLst/>
          </a:prstGeom>
          <a:noFill/>
        </p:spPr>
        <p:txBody>
          <a:bodyPr wrap="square" rtlCol="0">
            <a:spAutoFit/>
          </a:bodyPr>
          <a:lstStyle/>
          <a:p>
            <a:pPr algn="ctr"/>
            <a:r>
              <a:rPr lang="fr-CA" b="1" dirty="0">
                <a:solidFill>
                  <a:srgbClr val="4A66AC"/>
                </a:solidFill>
              </a:rPr>
              <a:t>Assurez-vous que les nouvelles trousses ne sont pas laissées sans surveillance et que vous savez à qui signaler l’arrivée d’une nouvelle commande.</a:t>
            </a:r>
          </a:p>
        </p:txBody>
      </p:sp>
      <p:sp>
        <p:nvSpPr>
          <p:cNvPr id="9" name="Subtitle 2">
            <a:extLst>
              <a:ext uri="{FF2B5EF4-FFF2-40B4-BE49-F238E27FC236}">
                <a16:creationId xmlns:a16="http://schemas.microsoft.com/office/drawing/2014/main" id="{8365A299-7067-41F3-96D1-6126C68ADEA1}"/>
              </a:ext>
            </a:extLst>
          </p:cNvPr>
          <p:cNvSpPr txBox="1">
            <a:spLocks/>
          </p:cNvSpPr>
          <p:nvPr/>
        </p:nvSpPr>
        <p:spPr>
          <a:xfrm>
            <a:off x="539350" y="5359385"/>
            <a:ext cx="11564418" cy="1498615"/>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0"/>
              </a:spcBef>
              <a:buClr>
                <a:srgbClr val="4A66AC"/>
              </a:buClr>
              <a:buSzPct val="150000"/>
            </a:pPr>
            <a:endParaRPr lang="fr-CA" dirty="0"/>
          </a:p>
          <a:p>
            <a:pPr marL="457200" lvl="0" indent="-457200">
              <a:spcBef>
                <a:spcPts val="0"/>
              </a:spcBef>
              <a:buClr>
                <a:srgbClr val="4A66AC"/>
              </a:buClr>
              <a:buSzPct val="150000"/>
              <a:buFont typeface="Wingdings" panose="05000000000000000000" pitchFamily="2" charset="2"/>
              <a:buChar char="ü"/>
            </a:pPr>
            <a:endParaRPr lang="fr-CA" dirty="0"/>
          </a:p>
          <a:p>
            <a:pPr>
              <a:spcBef>
                <a:spcPts val="0"/>
              </a:spcBef>
              <a:buClr>
                <a:srgbClr val="4A66AC"/>
              </a:buClr>
              <a:buSzPct val="150000"/>
            </a:pPr>
            <a:r>
              <a:rPr lang="fr-CA" dirty="0"/>
              <a:t>Votre site est responsable de tenir un inventaire continu de vos trousses, via </a:t>
            </a:r>
            <a:r>
              <a:rPr lang="fr-CA" dirty="0">
                <a:hlinkClick r:id="rId4"/>
              </a:rPr>
              <a:t>www.hivpoct.ca</a:t>
            </a:r>
            <a:r>
              <a:rPr lang="fr-CA" dirty="0"/>
              <a:t>. </a:t>
            </a:r>
          </a:p>
          <a:p>
            <a:pPr marL="457200" lvl="0" indent="-457200">
              <a:spcBef>
                <a:spcPts val="0"/>
              </a:spcBef>
              <a:buClr>
                <a:srgbClr val="4A66AC"/>
              </a:buClr>
              <a:buSzPct val="150000"/>
              <a:buFont typeface="Wingdings" panose="05000000000000000000" pitchFamily="2" charset="2"/>
              <a:buChar char="ü"/>
            </a:pPr>
            <a:endParaRPr lang="fr-CA" sz="2600" dirty="0"/>
          </a:p>
          <a:p>
            <a:pPr>
              <a:spcBef>
                <a:spcPts val="0"/>
              </a:spcBef>
              <a:buClr>
                <a:srgbClr val="4A66AC"/>
              </a:buClr>
              <a:buSzPct val="150000"/>
            </a:pPr>
            <a:endParaRPr lang="fr-CA" sz="2600" dirty="0"/>
          </a:p>
          <a:p>
            <a:pPr marL="457200" indent="-457200">
              <a:spcBef>
                <a:spcPts val="0"/>
              </a:spcBef>
              <a:buClr>
                <a:srgbClr val="4A66AC"/>
              </a:buClr>
              <a:buSzPct val="150000"/>
              <a:buFont typeface="Wingdings" panose="05000000000000000000" pitchFamily="2" charset="2"/>
              <a:buChar char="ü"/>
            </a:pPr>
            <a:endParaRPr lang="fr-CA" sz="2600" dirty="0"/>
          </a:p>
          <a:p>
            <a:pPr>
              <a:spcBef>
                <a:spcPts val="0"/>
              </a:spcBef>
              <a:buClr>
                <a:srgbClr val="4A66AC"/>
              </a:buClr>
              <a:buSzPct val="150000"/>
            </a:pPr>
            <a:endParaRPr lang="fr-CA" sz="2600" dirty="0"/>
          </a:p>
          <a:p>
            <a:pPr>
              <a:spcBef>
                <a:spcPts val="1800"/>
              </a:spcBef>
              <a:buClr>
                <a:srgbClr val="4A66AC"/>
              </a:buClr>
              <a:buSzPct val="150000"/>
            </a:pPr>
            <a:endParaRPr lang="fr-CA" dirty="0"/>
          </a:p>
          <a:p>
            <a:pPr>
              <a:spcBef>
                <a:spcPts val="1800"/>
              </a:spcBef>
              <a:buClr>
                <a:srgbClr val="4A66AC"/>
              </a:buClr>
              <a:buSzPct val="150000"/>
            </a:pPr>
            <a:endParaRPr lang="fr-CA" dirty="0"/>
          </a:p>
          <a:p>
            <a:pPr>
              <a:buClr>
                <a:srgbClr val="4A66AC"/>
              </a:buClr>
            </a:pPr>
            <a:endParaRPr lang="fr-CA" dirty="0"/>
          </a:p>
        </p:txBody>
      </p:sp>
      <p:sp>
        <p:nvSpPr>
          <p:cNvPr id="10" name="Arrow: Pentagon 10">
            <a:extLst>
              <a:ext uri="{FF2B5EF4-FFF2-40B4-BE49-F238E27FC236}">
                <a16:creationId xmlns:a16="http://schemas.microsoft.com/office/drawing/2014/main" id="{8D3D3876-3F27-E445-9E0F-BAA7670B035F}"/>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1">
            <a:extLst>
              <a:ext uri="{FF2B5EF4-FFF2-40B4-BE49-F238E27FC236}">
                <a16:creationId xmlns:a16="http://schemas.microsoft.com/office/drawing/2014/main" id="{022D872E-4C23-5A46-96A8-9203941FC387}"/>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33517399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dirty="0"/>
              <a:t>Les trousses de dépistage – Entreposage</a:t>
            </a:r>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914398" y="2411572"/>
            <a:ext cx="8971880" cy="4547012"/>
          </a:xfrm>
          <a:prstGeom prst="rect">
            <a:avLst/>
          </a:prstGeom>
        </p:spPr>
        <p:txBody>
          <a:bodyPr vert="horz" lIns="91440" tIns="45720" rIns="91440" bIns="45720" rtlCol="0">
            <a:normAutofit fontScale="92500"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800"/>
              </a:spcBef>
              <a:buClr>
                <a:srgbClr val="4A66AC"/>
              </a:buClr>
              <a:buSzPct val="150000"/>
            </a:pPr>
            <a:r>
              <a:rPr lang="fr-CA" sz="2200" dirty="0"/>
              <a:t>Les trousses de dépistage peuvent être entreposées dans un réfrigérateur ou à la température de la pièce, à condition que la température ne dépasse jamais 30° C. La température du lieu d’entreposage doit être consignée quotidiennement et se situer entre 2° C et 30° C. </a:t>
            </a:r>
          </a:p>
          <a:p>
            <a:pPr marL="800100" lvl="1" indent="-342900" algn="l">
              <a:spcBef>
                <a:spcPts val="1800"/>
              </a:spcBef>
              <a:buClr>
                <a:srgbClr val="4A66AC"/>
              </a:buClr>
              <a:buSzPct val="150000"/>
              <a:buBlip>
                <a:blip r:embed="rId3"/>
              </a:buBlip>
            </a:pPr>
            <a:r>
              <a:rPr lang="fr-CA" sz="2200" dirty="0"/>
              <a:t>Votre thermomètre devrait indiquer la mémoire de la température la plus élevée et de la moins élevée chaque jour, en plus de la température actuelle</a:t>
            </a:r>
          </a:p>
          <a:p>
            <a:pPr marL="800100" lvl="1" indent="-342900" algn="l">
              <a:spcBef>
                <a:spcPts val="1800"/>
              </a:spcBef>
              <a:buClr>
                <a:srgbClr val="4A66AC"/>
              </a:buClr>
              <a:buSzPct val="150000"/>
              <a:buBlip>
                <a:blip r:embed="rId3"/>
              </a:buBlip>
            </a:pPr>
            <a:r>
              <a:rPr lang="fr-CA" sz="2200" dirty="0"/>
              <a:t>Par temps très chaud, les trousses qui sont habituellement conservées à la température de la pièce peuvent être réfrigérées, pour les protéger. Lorsque les trousses sont transportées vers un site externe, portez attention à la température; les trousses ne devraient jamais être laissées au soleil, ni dans la valise d’une voiture pendant l’hiver.</a:t>
            </a:r>
          </a:p>
          <a:p>
            <a:pPr>
              <a:spcBef>
                <a:spcPts val="1800"/>
              </a:spcBef>
              <a:buClr>
                <a:srgbClr val="4A66AC"/>
              </a:buClr>
              <a:buSzPct val="150000"/>
            </a:pPr>
            <a:r>
              <a:rPr lang="fr-CA" sz="2200" dirty="0"/>
              <a:t>Si une température au-delà du registre entre 2 et 30° C est enregistrée, un test de </a:t>
            </a:r>
            <a:r>
              <a:rPr lang="fr-CA" sz="2200" b="1" dirty="0"/>
              <a:t>contrôle de la qualité</a:t>
            </a:r>
            <a:r>
              <a:rPr lang="fr-CA" sz="2200" dirty="0"/>
              <a:t> de toutes les trousses entreposées doit être effectué avant que le dépistage de la personne suivante puisse être effectué.</a:t>
            </a:r>
          </a:p>
          <a:p>
            <a:pPr marL="342900" indent="-342900">
              <a:spcBef>
                <a:spcPts val="1800"/>
              </a:spcBef>
              <a:buClr>
                <a:srgbClr val="4A66AC"/>
              </a:buClr>
              <a:buSzPct val="150000"/>
              <a:buFont typeface="Wingdings" panose="05000000000000000000" pitchFamily="2" charset="2"/>
              <a:buChar char="ü"/>
            </a:pPr>
            <a:endParaRPr lang="fr-CA" dirty="0"/>
          </a:p>
          <a:p>
            <a:pPr>
              <a:buClr>
                <a:srgbClr val="4A66AC"/>
              </a:buClr>
            </a:pPr>
            <a:endParaRPr lang="fr-CA" dirty="0"/>
          </a:p>
        </p:txBody>
      </p:sp>
      <p:pic>
        <p:nvPicPr>
          <p:cNvPr id="15" name="Picture 14">
            <a:extLst>
              <a:ext uri="{FF2B5EF4-FFF2-40B4-BE49-F238E27FC236}">
                <a16:creationId xmlns:a16="http://schemas.microsoft.com/office/drawing/2014/main" id="{B9EB8A1D-CAAF-4BF0-8C9F-83DCAF27F11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674087" y="2203174"/>
            <a:ext cx="2402977" cy="2402977"/>
          </a:xfrm>
          <a:prstGeom prst="rect">
            <a:avLst/>
          </a:prstGeom>
        </p:spPr>
      </p:pic>
      <p:sp>
        <p:nvSpPr>
          <p:cNvPr id="16" name="TextBox 15">
            <a:extLst>
              <a:ext uri="{FF2B5EF4-FFF2-40B4-BE49-F238E27FC236}">
                <a16:creationId xmlns:a16="http://schemas.microsoft.com/office/drawing/2014/main" id="{6559A24D-B4D6-47BC-A385-3F8557DAF586}"/>
              </a:ext>
            </a:extLst>
          </p:cNvPr>
          <p:cNvSpPr txBox="1"/>
          <p:nvPr/>
        </p:nvSpPr>
        <p:spPr>
          <a:xfrm>
            <a:off x="9872870" y="4586321"/>
            <a:ext cx="1925898" cy="1938992"/>
          </a:xfrm>
          <a:prstGeom prst="rect">
            <a:avLst/>
          </a:prstGeom>
          <a:noFill/>
        </p:spPr>
        <p:txBody>
          <a:bodyPr wrap="square" rtlCol="0">
            <a:spAutoFit/>
          </a:bodyPr>
          <a:lstStyle/>
          <a:p>
            <a:pPr algn="ctr"/>
            <a:r>
              <a:rPr lang="fr-CA" sz="2000" b="1" dirty="0">
                <a:solidFill>
                  <a:srgbClr val="4A66AC"/>
                </a:solidFill>
              </a:rPr>
              <a:t>La température de la salle d’entreposage doit être vérifiée chaque jour</a:t>
            </a:r>
          </a:p>
        </p:txBody>
      </p:sp>
      <p:sp>
        <p:nvSpPr>
          <p:cNvPr id="9" name="Arrow: Pentagon 10">
            <a:extLst>
              <a:ext uri="{FF2B5EF4-FFF2-40B4-BE49-F238E27FC236}">
                <a16:creationId xmlns:a16="http://schemas.microsoft.com/office/drawing/2014/main" id="{27A20FCE-82A9-8046-B3A0-8CA17EC527E2}"/>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11">
            <a:extLst>
              <a:ext uri="{FF2B5EF4-FFF2-40B4-BE49-F238E27FC236}">
                <a16:creationId xmlns:a16="http://schemas.microsoft.com/office/drawing/2014/main" id="{31D1CD8A-C22E-DF48-AAA7-5B09E7B5B265}"/>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9825236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8" y="1221856"/>
            <a:ext cx="11381875" cy="702365"/>
          </a:xfrm>
        </p:spPr>
        <p:txBody>
          <a:bodyPr>
            <a:noAutofit/>
          </a:bodyPr>
          <a:lstStyle/>
          <a:p>
            <a:pPr>
              <a:spcAft>
                <a:spcPts val="1800"/>
              </a:spcAft>
              <a:buClr>
                <a:srgbClr val="4A66AC"/>
              </a:buClr>
            </a:pPr>
            <a:r>
              <a:rPr lang="fr-CA" sz="3200" dirty="0"/>
              <a:t>Évaluer les trousses avec les contrôles de la qualité positifs/négatifs</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951485" y="5920289"/>
            <a:ext cx="7302178" cy="1109833"/>
          </a:xfrm>
        </p:spPr>
        <p:txBody>
          <a:bodyPr>
            <a:normAutofit/>
          </a:bodyPr>
          <a:lstStyle/>
          <a:p>
            <a:pPr algn="ctr">
              <a:lnSpc>
                <a:spcPct val="100000"/>
              </a:lnSpc>
              <a:spcBef>
                <a:spcPts val="0"/>
              </a:spcBef>
              <a:buClr>
                <a:srgbClr val="4A66AC"/>
              </a:buClr>
              <a:buSzPct val="125000"/>
            </a:pPr>
            <a:r>
              <a:rPr lang="fr-CA" sz="2000" dirty="0">
                <a:solidFill>
                  <a:srgbClr val="4A66AC"/>
                </a:solidFill>
              </a:rPr>
              <a:t>Les contrôles peuvent être conservés congelés ou réfrigérés pendant jusqu’à un an. Quelle que soit la méthode d’entreposage, </a:t>
            </a:r>
            <a:r>
              <a:rPr lang="fr-CA" sz="2000" b="1" dirty="0">
                <a:solidFill>
                  <a:srgbClr val="4A66AC"/>
                </a:solidFill>
              </a:rPr>
              <a:t>respectez la date d’expiration qui y est inscrite</a:t>
            </a:r>
            <a:r>
              <a:rPr lang="fr-CA" sz="2000" dirty="0">
                <a:solidFill>
                  <a:srgbClr val="4A66AC"/>
                </a:solidFill>
              </a:rPr>
              <a:t>!</a:t>
            </a:r>
          </a:p>
          <a:p>
            <a:pPr>
              <a:spcBef>
                <a:spcPts val="0"/>
              </a:spcBef>
              <a:buClr>
                <a:srgbClr val="4A66AC"/>
              </a:buClr>
              <a:buSzPct val="125000"/>
            </a:pPr>
            <a:endParaRPr lang="fr-CA" sz="2200" dirty="0"/>
          </a:p>
          <a:p>
            <a:pPr>
              <a:spcBef>
                <a:spcPts val="0"/>
              </a:spcBef>
              <a:buClr>
                <a:srgbClr val="4A66AC"/>
              </a:buClr>
            </a:pPr>
            <a:endParaRPr lang="fr-CA" sz="2200" dirty="0"/>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980659" y="1976065"/>
            <a:ext cx="10550631" cy="1369663"/>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800"/>
              </a:spcBef>
              <a:buClr>
                <a:srgbClr val="4A66AC"/>
              </a:buClr>
              <a:buSzPct val="150000"/>
            </a:pPr>
            <a:r>
              <a:rPr lang="fr-CA" sz="2200" dirty="0"/>
              <a:t>Votre site devrait posséder deux fioles de matériel positif et négatif de contrôle : une positive et une négative. Le contrôle positif n’est que faiblement positif. Un résultat réactif démontre que les trousses dans votre site fonctionnent de façon optimale. Les contrôles se commandent à </a:t>
            </a:r>
            <a:r>
              <a:rPr lang="fr-CA" sz="2200" dirty="0">
                <a:hlinkClick r:id="rId3"/>
              </a:rPr>
              <a:t>www.hivpoct.ca</a:t>
            </a:r>
            <a:r>
              <a:rPr lang="fr-CA" sz="2200" dirty="0"/>
              <a:t>. </a:t>
            </a:r>
          </a:p>
        </p:txBody>
      </p:sp>
      <p:pic>
        <p:nvPicPr>
          <p:cNvPr id="2050" name="BFC685A0-C70E-497A-8D27-0EC7909A0675" descr="image3.jpeg"/>
          <p:cNvPicPr>
            <a:picLocks noChangeAspect="1" noChangeArrowheads="1"/>
          </p:cNvPicPr>
          <p:nvPr/>
        </p:nvPicPr>
        <p:blipFill rotWithShape="1">
          <a:blip r:embed="rId4" cstate="screen">
            <a:extLst>
              <a:ext uri="{28A0092B-C50C-407E-A947-70E740481C1C}">
                <a14:useLocalDpi xmlns:a14="http://schemas.microsoft.com/office/drawing/2010/main"/>
              </a:ext>
            </a:extLst>
          </a:blip>
          <a:srcRect/>
          <a:stretch/>
        </p:blipFill>
        <p:spPr bwMode="auto">
          <a:xfrm>
            <a:off x="8404463" y="3430325"/>
            <a:ext cx="3509205" cy="24170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ubtitle 2">
            <a:extLst>
              <a:ext uri="{FF2B5EF4-FFF2-40B4-BE49-F238E27FC236}">
                <a16:creationId xmlns:a16="http://schemas.microsoft.com/office/drawing/2014/main" id="{8365A299-7067-41F3-96D1-6126C68ADEA1}"/>
              </a:ext>
            </a:extLst>
          </p:cNvPr>
          <p:cNvSpPr txBox="1">
            <a:spLocks/>
          </p:cNvSpPr>
          <p:nvPr/>
        </p:nvSpPr>
        <p:spPr>
          <a:xfrm>
            <a:off x="1031768" y="3413131"/>
            <a:ext cx="7209864" cy="2337964"/>
          </a:xfrm>
          <a:prstGeom prst="rect">
            <a:avLst/>
          </a:prstGeom>
        </p:spPr>
        <p:txBody>
          <a:bodyPr vert="horz" lIns="91440" tIns="45720" rIns="91440" bIns="45720" rtlCol="0">
            <a:normAutofit fontScale="92500" lnSpcReduction="2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200"/>
              </a:spcBef>
              <a:buClr>
                <a:srgbClr val="4A66AC"/>
              </a:buClr>
              <a:buSzPct val="150000"/>
            </a:pPr>
            <a:r>
              <a:rPr lang="fr-CA" dirty="0"/>
              <a:t>Un test de contrôle devrait être effectué :</a:t>
            </a:r>
            <a:endParaRPr lang="fr-CA" sz="2200" dirty="0"/>
          </a:p>
          <a:p>
            <a:pPr marL="342900" indent="-342900">
              <a:spcBef>
                <a:spcPts val="1200"/>
              </a:spcBef>
              <a:buClr>
                <a:srgbClr val="4A66AC"/>
              </a:buClr>
              <a:buSzPct val="125000"/>
              <a:buFont typeface="Wingdings" panose="05000000000000000000" pitchFamily="2" charset="2"/>
              <a:buChar char="v"/>
            </a:pPr>
            <a:r>
              <a:rPr lang="fr-CA" sz="2200" dirty="0"/>
              <a:t>Lorsque des trousses sont initialement reçues – avant toute utilisation de ces trousses (cette étape est parfois appelée </a:t>
            </a:r>
            <a:r>
              <a:rPr lang="fr-CA" sz="2200" i="1" dirty="0"/>
              <a:t>validation</a:t>
            </a:r>
            <a:r>
              <a:rPr lang="fr-CA" sz="2200" dirty="0"/>
              <a:t> des trousses)</a:t>
            </a:r>
          </a:p>
          <a:p>
            <a:pPr marL="342900" indent="-342900">
              <a:spcBef>
                <a:spcPts val="1200"/>
              </a:spcBef>
              <a:buClr>
                <a:srgbClr val="4A66AC"/>
              </a:buClr>
              <a:buSzPct val="125000"/>
              <a:buFont typeface="Wingdings" panose="05000000000000000000" pitchFamily="2" charset="2"/>
              <a:buChar char="v"/>
            </a:pPr>
            <a:r>
              <a:rPr lang="fr-CA" sz="2200" dirty="0"/>
              <a:t>Si l’on a enregistré une température au-delà du registre de </a:t>
            </a:r>
            <a:br>
              <a:rPr lang="fr-CA" sz="2200" dirty="0"/>
            </a:br>
            <a:r>
              <a:rPr lang="fr-CA" sz="2200" dirty="0"/>
              <a:t>2 à 30° C</a:t>
            </a:r>
          </a:p>
          <a:p>
            <a:pPr marL="342900" indent="-342900">
              <a:spcBef>
                <a:spcPts val="400"/>
              </a:spcBef>
              <a:buClr>
                <a:srgbClr val="4A66AC"/>
              </a:buClr>
              <a:buSzPct val="125000"/>
              <a:buFont typeface="Wingdings" panose="05000000000000000000" pitchFamily="2" charset="2"/>
              <a:buChar char="v"/>
            </a:pPr>
            <a:r>
              <a:rPr lang="fr-CA" sz="2200" dirty="0"/>
              <a:t>Mensuellement sur les trousses en inventaire ou chaque fois que 125 dépistages ont été effectués</a:t>
            </a:r>
            <a:r>
              <a:rPr lang="fr-CA" sz="2200" b="1" dirty="0">
                <a:solidFill>
                  <a:srgbClr val="4A66AC"/>
                </a:solidFill>
              </a:rPr>
              <a:t>*</a:t>
            </a:r>
          </a:p>
        </p:txBody>
      </p:sp>
      <p:sp>
        <p:nvSpPr>
          <p:cNvPr id="4" name="TextBox 3"/>
          <p:cNvSpPr txBox="1"/>
          <p:nvPr/>
        </p:nvSpPr>
        <p:spPr>
          <a:xfrm>
            <a:off x="8674768" y="5811253"/>
            <a:ext cx="3392906" cy="769441"/>
          </a:xfrm>
          <a:prstGeom prst="rect">
            <a:avLst/>
          </a:prstGeom>
          <a:noFill/>
        </p:spPr>
        <p:txBody>
          <a:bodyPr wrap="square" rtlCol="0">
            <a:spAutoFit/>
          </a:bodyPr>
          <a:lstStyle/>
          <a:p>
            <a:pPr algn="ctr"/>
            <a:r>
              <a:rPr lang="fr-CA" sz="2800" b="1" dirty="0">
                <a:solidFill>
                  <a:srgbClr val="4A66AC"/>
                </a:solidFill>
              </a:rPr>
              <a:t>* </a:t>
            </a:r>
            <a:r>
              <a:rPr lang="fr-CA" sz="1600" dirty="0"/>
              <a:t>Pas plus d’une fois la semaine, dans les sites à fort volume.</a:t>
            </a:r>
          </a:p>
        </p:txBody>
      </p:sp>
      <p:sp>
        <p:nvSpPr>
          <p:cNvPr id="10" name="Arrow: Pentagon 10">
            <a:extLst>
              <a:ext uri="{FF2B5EF4-FFF2-40B4-BE49-F238E27FC236}">
                <a16:creationId xmlns:a16="http://schemas.microsoft.com/office/drawing/2014/main" id="{005A8BC5-DFC9-E04F-9420-88691EF3D977}"/>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1">
            <a:extLst>
              <a:ext uri="{FF2B5EF4-FFF2-40B4-BE49-F238E27FC236}">
                <a16:creationId xmlns:a16="http://schemas.microsoft.com/office/drawing/2014/main" id="{4F321E2A-603F-B54E-9870-502B41CEF862}"/>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41334683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fontScale="90000"/>
          </a:bodyPr>
          <a:lstStyle/>
          <a:p>
            <a:pPr>
              <a:spcAft>
                <a:spcPts val="1800"/>
              </a:spcAft>
              <a:buClr>
                <a:srgbClr val="4A66AC"/>
              </a:buClr>
            </a:pPr>
            <a:r>
              <a:rPr lang="fr-CA" dirty="0"/>
              <a:t>Évaluer les trousses avec les contrôles positifs/négatifs</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1011714" y="2486937"/>
            <a:ext cx="7437341" cy="3795875"/>
          </a:xfrm>
        </p:spPr>
        <p:txBody>
          <a:bodyPr>
            <a:normAutofit fontScale="85000" lnSpcReduction="20000"/>
          </a:bodyPr>
          <a:lstStyle/>
          <a:p>
            <a:pPr marL="457200" indent="-457200">
              <a:buClr>
                <a:srgbClr val="4A66AC"/>
              </a:buClr>
              <a:buSzPct val="125000"/>
              <a:buFont typeface="+mj-lt"/>
              <a:buAutoNum type="arabicPeriod"/>
            </a:pPr>
            <a:r>
              <a:rPr lang="fr-CA" dirty="0"/>
              <a:t>Prenez deux trousses de dépistage du lot que vous soumettez à l’épreuve, déballez la </a:t>
            </a:r>
            <a:r>
              <a:rPr lang="fr-CA" b="1" dirty="0"/>
              <a:t>première trousse</a:t>
            </a:r>
            <a:r>
              <a:rPr lang="fr-CA" dirty="0"/>
              <a:t> et ouvrez la fiole 1 comme à l’habitude</a:t>
            </a:r>
          </a:p>
          <a:p>
            <a:pPr marL="457200" indent="-457200">
              <a:buClr>
                <a:srgbClr val="4A66AC"/>
              </a:buClr>
              <a:buSzPct val="125000"/>
              <a:buFont typeface="+mj-lt"/>
              <a:buAutoNum type="arabicPeriod"/>
            </a:pPr>
            <a:r>
              <a:rPr lang="fr-CA" dirty="0"/>
              <a:t>Au moyen d’une pipette à bulbe, aspirez 50 µl du liquide de la fiole de contrôle négatif (jusqu’à la ligne noire sur la pipette) et ajoutez ce liquide dans la fiole 1; complétez le test comme à l’habitude</a:t>
            </a:r>
          </a:p>
          <a:p>
            <a:pPr marL="457200" indent="-457200">
              <a:buClr>
                <a:srgbClr val="4A66AC"/>
              </a:buClr>
              <a:buSzPct val="125000"/>
              <a:buFont typeface="+mj-lt"/>
              <a:buAutoNum type="arabicPeriod"/>
            </a:pPr>
            <a:r>
              <a:rPr lang="fr-CA" dirty="0"/>
              <a:t>Pour tester la </a:t>
            </a:r>
            <a:r>
              <a:rPr lang="fr-CA" b="1" dirty="0"/>
              <a:t>deuxième trousse</a:t>
            </a:r>
            <a:r>
              <a:rPr lang="fr-CA" dirty="0"/>
              <a:t>, utilisez une pipette à bulbe </a:t>
            </a:r>
            <a:r>
              <a:rPr lang="fr-CA" u="sng" dirty="0"/>
              <a:t>différente</a:t>
            </a:r>
            <a:r>
              <a:rPr lang="fr-CA" dirty="0"/>
              <a:t> pour aspirer 50 µl du liquide de la fiole de contrôle négatif et ajoutez ce liquide dans la fiole 1; complétez le test comme à l’habitude</a:t>
            </a:r>
          </a:p>
          <a:p>
            <a:pPr marL="457200" indent="-457200">
              <a:buClr>
                <a:srgbClr val="4A66AC"/>
              </a:buClr>
              <a:buSzPct val="125000"/>
              <a:buFont typeface="+mj-lt"/>
              <a:buAutoNum type="arabicPeriod"/>
            </a:pPr>
            <a:r>
              <a:rPr lang="fr-CA" dirty="0"/>
              <a:t>Il est recommandé que les résultats des tests de contrôle soient consignés dans le registre quotidien et dans le registre du contrôle de la qualité</a:t>
            </a:r>
          </a:p>
        </p:txBody>
      </p:sp>
      <p:pic>
        <p:nvPicPr>
          <p:cNvPr id="4" name="Picture 3">
            <a:extLst>
              <a:ext uri="{FF2B5EF4-FFF2-40B4-BE49-F238E27FC236}">
                <a16:creationId xmlns:a16="http://schemas.microsoft.com/office/drawing/2014/main" id="{E512ABB6-9755-4804-8D41-22783B4B3342}"/>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4688" t="-408"/>
          <a:stretch/>
        </p:blipFill>
        <p:spPr>
          <a:xfrm>
            <a:off x="9000308" y="2236404"/>
            <a:ext cx="2327493" cy="3835095"/>
          </a:xfrm>
          <a:prstGeom prst="rect">
            <a:avLst/>
          </a:prstGeom>
        </p:spPr>
      </p:pic>
      <p:sp>
        <p:nvSpPr>
          <p:cNvPr id="5" name="Rectangle 4"/>
          <p:cNvSpPr/>
          <p:nvPr/>
        </p:nvSpPr>
        <p:spPr>
          <a:xfrm>
            <a:off x="9113264" y="4310742"/>
            <a:ext cx="587828" cy="548640"/>
          </a:xfrm>
          <a:prstGeom prst="rect">
            <a:avLst/>
          </a:prstGeom>
          <a:solidFill>
            <a:srgbClr val="9C9E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8" name="Arrow: Pentagon 10">
            <a:extLst>
              <a:ext uri="{FF2B5EF4-FFF2-40B4-BE49-F238E27FC236}">
                <a16:creationId xmlns:a16="http://schemas.microsoft.com/office/drawing/2014/main" id="{E333CAD7-C14E-8C47-A568-9F9497FFDD9C}"/>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AF84A09B-A99C-3F41-9448-690184ABDBB5}"/>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395752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896111" y="1033272"/>
            <a:ext cx="11295889" cy="1307592"/>
          </a:xfrm>
        </p:spPr>
        <p:txBody>
          <a:bodyPr>
            <a:normAutofit/>
          </a:bodyPr>
          <a:lstStyle/>
          <a:p>
            <a:pPr>
              <a:spcAft>
                <a:spcPts val="1800"/>
              </a:spcAft>
              <a:buClr>
                <a:srgbClr val="4A66AC"/>
              </a:buClr>
            </a:pPr>
            <a:r>
              <a:rPr lang="fr-CA" sz="4000" dirty="0"/>
              <a:t>Que faire si un test de contrôle de qualité positif/négatif échoue?</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773969" y="2322576"/>
            <a:ext cx="10018357" cy="3657600"/>
          </a:xfrm>
        </p:spPr>
        <p:txBody>
          <a:bodyPr>
            <a:noAutofit/>
          </a:bodyPr>
          <a:lstStyle/>
          <a:p>
            <a:pPr lvl="0">
              <a:buClr>
                <a:srgbClr val="4A66AC"/>
              </a:buClr>
              <a:buSzPct val="100000"/>
            </a:pPr>
            <a:r>
              <a:rPr lang="fr-CA" sz="1600" b="1" dirty="0">
                <a:solidFill>
                  <a:srgbClr val="4A66AC"/>
                </a:solidFill>
              </a:rPr>
              <a:t>Immédiatement</a:t>
            </a:r>
          </a:p>
          <a:p>
            <a:pPr marL="457200" indent="-457200">
              <a:spcBef>
                <a:spcPts val="0"/>
              </a:spcBef>
              <a:spcAft>
                <a:spcPts val="300"/>
              </a:spcAft>
              <a:buClr>
                <a:srgbClr val="4A66AC"/>
              </a:buClr>
              <a:buSzPct val="100000"/>
              <a:buFont typeface="+mj-lt"/>
              <a:buAutoNum type="arabicPeriod"/>
            </a:pPr>
            <a:r>
              <a:rPr lang="fr-CA" sz="1600" dirty="0"/>
              <a:t>Si le positif n’est pas positif, ou si le négatif n’est pas négatif, ne jetez pas le matériel de la trousse (membrane, etc.). Prenez une photographie. Le matériel et la photo pourront servir à une investigation.</a:t>
            </a:r>
          </a:p>
          <a:p>
            <a:pPr marL="457200" indent="-457200">
              <a:spcAft>
                <a:spcPts val="300"/>
              </a:spcAft>
              <a:buClr>
                <a:srgbClr val="4A66AC"/>
              </a:buClr>
              <a:buSzPct val="100000"/>
              <a:buFont typeface="+mj-lt"/>
              <a:buAutoNum type="arabicPeriod"/>
            </a:pPr>
            <a:r>
              <a:rPr lang="fr-CA" sz="1600" dirty="0"/>
              <a:t>Alertez le ou la </a:t>
            </a:r>
            <a:r>
              <a:rPr lang="fr-CA" sz="1600" b="1" dirty="0"/>
              <a:t>responsable</a:t>
            </a:r>
            <a:r>
              <a:rPr lang="fr-CA" sz="1600" dirty="0"/>
              <a:t> et/ou </a:t>
            </a:r>
            <a:r>
              <a:rPr lang="fr-CA" sz="1600" b="1" dirty="0" err="1"/>
              <a:t>superviseur-e</a:t>
            </a:r>
            <a:r>
              <a:rPr lang="fr-CA" sz="1600" b="1" dirty="0"/>
              <a:t> de l’assurance de la qualité </a:t>
            </a:r>
            <a:r>
              <a:rPr lang="fr-CA" sz="1600" dirty="0"/>
              <a:t>(ceci n’est pas exigé dans tous les sites). </a:t>
            </a:r>
          </a:p>
          <a:p>
            <a:pPr marL="457200" indent="-457200">
              <a:spcAft>
                <a:spcPts val="300"/>
              </a:spcAft>
              <a:buClr>
                <a:srgbClr val="4A66AC"/>
              </a:buClr>
              <a:buSzPct val="100000"/>
              <a:buFont typeface="+mj-lt"/>
              <a:buAutoNum type="arabicPeriod"/>
            </a:pPr>
            <a:r>
              <a:rPr lang="fr-CA" sz="1600" dirty="0"/>
              <a:t>Consignez dans le </a:t>
            </a:r>
            <a:r>
              <a:rPr lang="fr-CA" sz="1600" b="1" dirty="0"/>
              <a:t>registre des incidents </a:t>
            </a:r>
            <a:r>
              <a:rPr lang="fr-CA" sz="1600" dirty="0"/>
              <a:t>ce qui s’est produit, y compris le résultat attendu, le résultat obtenu et les mesures subséquentes pour établir la cause de cet incident.</a:t>
            </a:r>
          </a:p>
          <a:p>
            <a:pPr lvl="0">
              <a:buClr>
                <a:srgbClr val="4A66AC"/>
              </a:buClr>
              <a:buSzPct val="100000"/>
            </a:pPr>
            <a:r>
              <a:rPr lang="fr-CA" sz="1600" b="1" dirty="0">
                <a:solidFill>
                  <a:srgbClr val="4A66AC"/>
                </a:solidFill>
              </a:rPr>
              <a:t>Deuxième test</a:t>
            </a:r>
          </a:p>
          <a:p>
            <a:pPr marL="457200" indent="-457200">
              <a:spcBef>
                <a:spcPts val="0"/>
              </a:spcBef>
              <a:spcAft>
                <a:spcPts val="300"/>
              </a:spcAft>
              <a:buClr>
                <a:srgbClr val="4A66AC"/>
              </a:buClr>
              <a:buSzPct val="100000"/>
              <a:buFont typeface="+mj-lt"/>
              <a:buAutoNum type="arabicPeriod"/>
            </a:pPr>
            <a:r>
              <a:rPr lang="fr-CA" sz="1600" dirty="0"/>
              <a:t>Répétez le test une autre </a:t>
            </a:r>
            <a:r>
              <a:rPr lang="fr-CA" sz="1600" b="1" dirty="0"/>
              <a:t>fois à l’aide d’une trousse du même lot et des mêmes contrôles positifs/négatifs </a:t>
            </a:r>
            <a:r>
              <a:rPr lang="fr-CA" sz="1600" dirty="0"/>
              <a:t>de la qualité. Les tests avec chaque contrôle devraient être effectués un à un, et non simultanément.</a:t>
            </a:r>
          </a:p>
          <a:p>
            <a:pPr marL="457200" indent="-457200">
              <a:spcAft>
                <a:spcPts val="300"/>
              </a:spcAft>
              <a:buClr>
                <a:srgbClr val="4A66AC"/>
              </a:buClr>
              <a:buSzPct val="100000"/>
              <a:buFont typeface="+mj-lt"/>
              <a:buAutoNum type="arabicPeriod"/>
            </a:pPr>
            <a:r>
              <a:rPr lang="fr-CA" sz="1600" dirty="0"/>
              <a:t>Si les résultats sont acceptables (conformes à ce qui est attendu), consignez-les dans le registre du contrôle de la qualité et dans le registre des incidents. Le dépistage dans votre site peut se poursuivre normalement.</a:t>
            </a:r>
          </a:p>
          <a:p>
            <a:pPr marL="457200" indent="-457200">
              <a:spcAft>
                <a:spcPts val="300"/>
              </a:spcAft>
              <a:buClr>
                <a:srgbClr val="4A66AC"/>
              </a:buClr>
              <a:buSzPct val="100000"/>
              <a:buFont typeface="+mj-lt"/>
              <a:buAutoNum type="arabicPeriod"/>
            </a:pPr>
            <a:r>
              <a:rPr lang="fr-CA" sz="1600" dirty="0"/>
              <a:t>Essayez d’identifier pourquoi le premier test a donné un résultat d’échec (p. ex., erreur dans l’utilisation du matériel, étape omise). Consignez dans le registre des incidents.</a:t>
            </a:r>
          </a:p>
        </p:txBody>
      </p:sp>
      <p:pic>
        <p:nvPicPr>
          <p:cNvPr id="4" name="Picture 3"/>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10527631" y="1965799"/>
            <a:ext cx="1664369" cy="1664369"/>
          </a:xfrm>
          <a:prstGeom prst="rect">
            <a:avLst/>
          </a:prstGeom>
        </p:spPr>
      </p:pic>
      <p:sp>
        <p:nvSpPr>
          <p:cNvPr id="5" name="TextBox 4"/>
          <p:cNvSpPr txBox="1"/>
          <p:nvPr/>
        </p:nvSpPr>
        <p:spPr>
          <a:xfrm>
            <a:off x="10369135" y="3468303"/>
            <a:ext cx="1664369" cy="2308324"/>
          </a:xfrm>
          <a:prstGeom prst="rect">
            <a:avLst/>
          </a:prstGeom>
          <a:noFill/>
        </p:spPr>
        <p:txBody>
          <a:bodyPr wrap="square" rtlCol="0">
            <a:spAutoFit/>
          </a:bodyPr>
          <a:lstStyle/>
          <a:p>
            <a:pPr algn="ctr"/>
            <a:r>
              <a:rPr lang="fr-CA" b="1" dirty="0">
                <a:solidFill>
                  <a:srgbClr val="4A66AC"/>
                </a:solidFill>
              </a:rPr>
              <a:t>L’échec de deux tests </a:t>
            </a:r>
            <a:r>
              <a:rPr lang="fr-CA" b="1" dirty="0" err="1">
                <a:solidFill>
                  <a:srgbClr val="4A66AC"/>
                </a:solidFill>
              </a:rPr>
              <a:t>consé-cutifs</a:t>
            </a:r>
            <a:r>
              <a:rPr lang="fr-CA" b="1" dirty="0">
                <a:solidFill>
                  <a:srgbClr val="4A66AC"/>
                </a:solidFill>
              </a:rPr>
              <a:t> de contrôle de la qualité est matière à s’inquiéter sérieusement.</a:t>
            </a:r>
          </a:p>
        </p:txBody>
      </p:sp>
      <p:sp>
        <p:nvSpPr>
          <p:cNvPr id="8" name="Arrow: Pentagon 10">
            <a:extLst>
              <a:ext uri="{FF2B5EF4-FFF2-40B4-BE49-F238E27FC236}">
                <a16:creationId xmlns:a16="http://schemas.microsoft.com/office/drawing/2014/main" id="{9D3CDA5F-5824-4347-BC65-616889B5F5D2}"/>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9985B24C-B9A3-4143-B5CE-A7D964C7ED0B}"/>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29171648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896111" y="1033272"/>
            <a:ext cx="10494499" cy="1307592"/>
          </a:xfrm>
        </p:spPr>
        <p:txBody>
          <a:bodyPr>
            <a:normAutofit fontScale="90000"/>
          </a:bodyPr>
          <a:lstStyle/>
          <a:p>
            <a:pPr>
              <a:spcAft>
                <a:spcPts val="1800"/>
              </a:spcAft>
              <a:buClr>
                <a:srgbClr val="4A66AC"/>
              </a:buClr>
            </a:pPr>
            <a:r>
              <a:rPr lang="fr-CA" dirty="0"/>
              <a:t>Si deux tests de contrôle de la qualité échouent :</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801390" y="2202873"/>
            <a:ext cx="9425348" cy="3887252"/>
          </a:xfrm>
        </p:spPr>
        <p:txBody>
          <a:bodyPr>
            <a:noAutofit/>
          </a:bodyPr>
          <a:lstStyle/>
          <a:p>
            <a:pPr lvl="0">
              <a:spcAft>
                <a:spcPts val="600"/>
              </a:spcAft>
              <a:buClr>
                <a:srgbClr val="4A66AC"/>
              </a:buClr>
              <a:buSzPct val="100000"/>
            </a:pPr>
            <a:r>
              <a:rPr lang="fr-CA" dirty="0"/>
              <a:t>Le/la responsable de l’assurance de la qualité devrait effectuer ce test dès que possible.</a:t>
            </a:r>
          </a:p>
          <a:p>
            <a:pPr lvl="0">
              <a:spcBef>
                <a:spcPts val="0"/>
              </a:spcBef>
              <a:spcAft>
                <a:spcPts val="600"/>
              </a:spcAft>
              <a:buClr>
                <a:srgbClr val="4A66AC"/>
              </a:buClr>
              <a:buSzPct val="100000"/>
            </a:pPr>
            <a:endParaRPr lang="fr-CA" sz="2000" dirty="0"/>
          </a:p>
          <a:p>
            <a:pPr marL="457200" lvl="0" indent="-457200">
              <a:spcBef>
                <a:spcPts val="0"/>
              </a:spcBef>
              <a:spcAft>
                <a:spcPts val="600"/>
              </a:spcAft>
              <a:buClr>
                <a:srgbClr val="4A66AC"/>
              </a:buClr>
              <a:buSzPct val="100000"/>
              <a:buFont typeface="+mj-lt"/>
              <a:buAutoNum type="arabicPeriod"/>
            </a:pPr>
            <a:endParaRPr lang="fr-CA" sz="2000" dirty="0"/>
          </a:p>
        </p:txBody>
      </p:sp>
      <p:sp>
        <p:nvSpPr>
          <p:cNvPr id="5" name="TextBox 4"/>
          <p:cNvSpPr txBox="1"/>
          <p:nvPr/>
        </p:nvSpPr>
        <p:spPr>
          <a:xfrm>
            <a:off x="8979774" y="4415467"/>
            <a:ext cx="2993724" cy="1938992"/>
          </a:xfrm>
          <a:prstGeom prst="rect">
            <a:avLst/>
          </a:prstGeom>
          <a:noFill/>
        </p:spPr>
        <p:txBody>
          <a:bodyPr wrap="square" rtlCol="0">
            <a:spAutoFit/>
          </a:bodyPr>
          <a:lstStyle/>
          <a:p>
            <a:pPr algn="ctr"/>
            <a:r>
              <a:rPr lang="fr-CA" sz="2000" b="1" dirty="0">
                <a:solidFill>
                  <a:srgbClr val="C00000"/>
                </a:solidFill>
              </a:rPr>
              <a:t>Tout dépistage dans votre site doit être interrompu. Avisez immédiatement le Bureau du VIH/sida. Une investigation doit être faite.</a:t>
            </a:r>
          </a:p>
        </p:txBody>
      </p:sp>
      <p:sp>
        <p:nvSpPr>
          <p:cNvPr id="7" name="Rectangle 6"/>
          <p:cNvSpPr/>
          <p:nvPr/>
        </p:nvSpPr>
        <p:spPr>
          <a:xfrm>
            <a:off x="1972018" y="2974554"/>
            <a:ext cx="6378767" cy="73813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CA" dirty="0"/>
              <a:t>Faites un autre test (3</a:t>
            </a:r>
            <a:r>
              <a:rPr lang="fr-CA" baseline="30000" dirty="0"/>
              <a:t>e </a:t>
            </a:r>
            <a:r>
              <a:rPr lang="fr-CA" dirty="0"/>
              <a:t>test) en utilisant des contrôles de la qualité venant d’un autre lot</a:t>
            </a:r>
            <a:endParaRPr lang="fr-CA" sz="2000" dirty="0"/>
          </a:p>
        </p:txBody>
      </p:sp>
      <p:sp>
        <p:nvSpPr>
          <p:cNvPr id="10" name="Rectangle 9"/>
          <p:cNvSpPr/>
          <p:nvPr/>
        </p:nvSpPr>
        <p:spPr>
          <a:xfrm>
            <a:off x="1309170" y="4109290"/>
            <a:ext cx="3372999" cy="11576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fr-CA" dirty="0"/>
              <a:t>Le 3</a:t>
            </a:r>
            <a:r>
              <a:rPr lang="fr-CA" baseline="30000" dirty="0"/>
              <a:t>e</a:t>
            </a:r>
            <a:r>
              <a:rPr lang="fr-CA" dirty="0"/>
              <a:t> test donne un résultat acceptable; faites un 4</a:t>
            </a:r>
            <a:r>
              <a:rPr lang="fr-CA" baseline="30000" dirty="0"/>
              <a:t>e</a:t>
            </a:r>
            <a:r>
              <a:rPr lang="fr-CA" dirty="0"/>
              <a:t> test avec les mêmes contrôles de la qualité nouvellement ouverts</a:t>
            </a:r>
            <a:endParaRPr lang="fr-CA" sz="2000" dirty="0"/>
          </a:p>
        </p:txBody>
      </p:sp>
      <p:sp>
        <p:nvSpPr>
          <p:cNvPr id="14" name="Rectangle 13"/>
          <p:cNvSpPr/>
          <p:nvPr/>
        </p:nvSpPr>
        <p:spPr>
          <a:xfrm>
            <a:off x="205646" y="5561681"/>
            <a:ext cx="3440937" cy="11696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sz="1600" dirty="0"/>
              <a:t>Le 4</a:t>
            </a:r>
            <a:r>
              <a:rPr lang="fr-CA" sz="1600" baseline="30000" dirty="0"/>
              <a:t>e</a:t>
            </a:r>
            <a:r>
              <a:rPr lang="fr-CA" sz="1600" dirty="0"/>
              <a:t> test donne un résultat acceptable. Le problème était dû aux contrôles. Consignez dans le registre des incidents et commandez de nouveaux contrôles.</a:t>
            </a:r>
          </a:p>
        </p:txBody>
      </p:sp>
      <p:sp>
        <p:nvSpPr>
          <p:cNvPr id="15" name="Rectangle 14"/>
          <p:cNvSpPr/>
          <p:nvPr/>
        </p:nvSpPr>
        <p:spPr>
          <a:xfrm>
            <a:off x="4291068" y="5736117"/>
            <a:ext cx="3440937" cy="97315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Le résultat du 4</a:t>
            </a:r>
            <a:r>
              <a:rPr lang="fr-CA" baseline="30000" dirty="0"/>
              <a:t>e</a:t>
            </a:r>
            <a:r>
              <a:rPr lang="fr-CA" dirty="0"/>
              <a:t> test n’est pas acceptable (résultat non prévu ou non valide)</a:t>
            </a:r>
            <a:endParaRPr lang="fr-CA" sz="2000" dirty="0"/>
          </a:p>
        </p:txBody>
      </p:sp>
      <p:sp>
        <p:nvSpPr>
          <p:cNvPr id="16" name="Rectangle 15"/>
          <p:cNvSpPr/>
          <p:nvPr/>
        </p:nvSpPr>
        <p:spPr>
          <a:xfrm>
            <a:off x="5412952" y="4125818"/>
            <a:ext cx="3440937" cy="973156"/>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CA" dirty="0"/>
              <a:t>Le résultat du 3</a:t>
            </a:r>
            <a:r>
              <a:rPr lang="fr-CA" baseline="30000" dirty="0"/>
              <a:t>e</a:t>
            </a:r>
            <a:r>
              <a:rPr lang="fr-CA" dirty="0"/>
              <a:t> test n’est pas acceptable (résultat non prévu ou non valide)</a:t>
            </a:r>
            <a:endParaRPr lang="fr-CA" sz="2000" dirty="0"/>
          </a:p>
        </p:txBody>
      </p:sp>
      <p:cxnSp>
        <p:nvCxnSpPr>
          <p:cNvPr id="9" name="Straight Connector 8"/>
          <p:cNvCxnSpPr>
            <a:stCxn id="7" idx="2"/>
            <a:endCxn id="10" idx="0"/>
          </p:cNvCxnSpPr>
          <p:nvPr/>
        </p:nvCxnSpPr>
        <p:spPr>
          <a:xfrm flipH="1">
            <a:off x="2995670" y="3712684"/>
            <a:ext cx="2165732" cy="396606"/>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Straight Connector 17"/>
          <p:cNvCxnSpPr>
            <a:stCxn id="7" idx="2"/>
            <a:endCxn id="16" idx="0"/>
          </p:cNvCxnSpPr>
          <p:nvPr/>
        </p:nvCxnSpPr>
        <p:spPr>
          <a:xfrm>
            <a:off x="5161402" y="3712684"/>
            <a:ext cx="1972019" cy="413134"/>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0" name="Straight Connector 19"/>
          <p:cNvCxnSpPr>
            <a:stCxn id="10" idx="2"/>
            <a:endCxn id="14" idx="0"/>
          </p:cNvCxnSpPr>
          <p:nvPr/>
        </p:nvCxnSpPr>
        <p:spPr>
          <a:xfrm flipH="1">
            <a:off x="1926115" y="5266943"/>
            <a:ext cx="1069555" cy="294738"/>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0" idx="2"/>
            <a:endCxn id="15" idx="0"/>
          </p:cNvCxnSpPr>
          <p:nvPr/>
        </p:nvCxnSpPr>
        <p:spPr>
          <a:xfrm>
            <a:off x="2995670" y="5266943"/>
            <a:ext cx="3015867" cy="469174"/>
          </a:xfrm>
          <a:prstGeom prst="line">
            <a:avLst/>
          </a:prstGeom>
          <a:ln w="38100"/>
        </p:spPr>
        <p:style>
          <a:lnRef idx="1">
            <a:schemeClr val="accent1"/>
          </a:lnRef>
          <a:fillRef idx="0">
            <a:schemeClr val="accent1"/>
          </a:fillRef>
          <a:effectRef idx="0">
            <a:schemeClr val="accent1"/>
          </a:effectRef>
          <a:fontRef idx="minor">
            <a:schemeClr val="tx1"/>
          </a:fontRef>
        </p:style>
      </p:cxnSp>
      <p:pic>
        <p:nvPicPr>
          <p:cNvPr id="23" name="Picture 22"/>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8995270" y="1810418"/>
            <a:ext cx="2941504" cy="2941504"/>
          </a:xfrm>
          <a:prstGeom prst="rect">
            <a:avLst/>
          </a:prstGeom>
        </p:spPr>
      </p:pic>
      <p:sp>
        <p:nvSpPr>
          <p:cNvPr id="17" name="Arrow: Pentagon 10">
            <a:extLst>
              <a:ext uri="{FF2B5EF4-FFF2-40B4-BE49-F238E27FC236}">
                <a16:creationId xmlns:a16="http://schemas.microsoft.com/office/drawing/2014/main" id="{DAABCD8A-D43B-894E-8BC2-C8D5AEF91264}"/>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1">
            <a:extLst>
              <a:ext uri="{FF2B5EF4-FFF2-40B4-BE49-F238E27FC236}">
                <a16:creationId xmlns:a16="http://schemas.microsoft.com/office/drawing/2014/main" id="{6F942E09-D0D8-A744-8320-5C577FA254A0}"/>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860371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dirty="0"/>
              <a:t>Les trousses de dépistage – L’utilisation</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886968" y="3996556"/>
            <a:ext cx="9087212" cy="2861444"/>
          </a:xfrm>
        </p:spPr>
        <p:txBody>
          <a:bodyPr>
            <a:normAutofit fontScale="92500"/>
          </a:bodyPr>
          <a:lstStyle/>
          <a:p>
            <a:pPr marL="342900" lvl="0" indent="-342900">
              <a:spcBef>
                <a:spcPts val="1800"/>
              </a:spcBef>
              <a:buClr>
                <a:srgbClr val="4A66AC"/>
              </a:buClr>
              <a:buSzPct val="150000"/>
              <a:buFont typeface="Wingdings" panose="05000000000000000000" pitchFamily="2" charset="2"/>
              <a:buChar char="ü"/>
            </a:pPr>
            <a:r>
              <a:rPr lang="fr-CA" dirty="0"/>
              <a:t>Examinez chaque trousse avant de l’utiliser, pour vous assurer qu’elle n’est pas endommagée; signalez à la personne responsable de l’assurance de la qualité les trousses endommagées</a:t>
            </a:r>
          </a:p>
          <a:p>
            <a:pPr marL="342900" lvl="0" indent="-342900">
              <a:spcBef>
                <a:spcPts val="2400"/>
              </a:spcBef>
              <a:buClr>
                <a:srgbClr val="4A66AC"/>
              </a:buClr>
              <a:buSzPct val="150000"/>
              <a:buFont typeface="Wingdings" panose="05000000000000000000" pitchFamily="2" charset="2"/>
              <a:buChar char="ü"/>
            </a:pPr>
            <a:r>
              <a:rPr lang="fr-CA" dirty="0"/>
              <a:t>Le contrôle de la qualité positif/négatif doit être effectué de façon régulière!</a:t>
            </a:r>
          </a:p>
          <a:p>
            <a:pPr marL="342900" lvl="0" indent="-342900">
              <a:spcBef>
                <a:spcPts val="2400"/>
              </a:spcBef>
              <a:buClr>
                <a:srgbClr val="4A66AC"/>
              </a:buClr>
              <a:buSzPct val="150000"/>
              <a:buFont typeface="Wingdings" panose="05000000000000000000" pitchFamily="2" charset="2"/>
              <a:buChar char="ü"/>
            </a:pPr>
            <a:r>
              <a:rPr lang="fr-CA" dirty="0"/>
              <a:t>Si une trousse arrive à expiration, elle est stérile. Elle peut être jetée aux ordures régulières. SVP n’utilisez pas des sacs à ordures transparents.</a:t>
            </a:r>
          </a:p>
          <a:p>
            <a:pPr>
              <a:buClr>
                <a:srgbClr val="4A66AC"/>
              </a:buClr>
            </a:pPr>
            <a:endParaRPr lang="fr-CA" dirty="0"/>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1011715" y="2348095"/>
            <a:ext cx="11062772" cy="1871365"/>
          </a:xfrm>
          <a:prstGeom prst="rect">
            <a:avLst/>
          </a:prstGeom>
        </p:spPr>
        <p:txBody>
          <a:bodyPr vert="horz" lIns="91440" tIns="45720" rIns="91440" bIns="45720" rtlCol="0">
            <a:normAutofit lnSpcReduction="10000"/>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spcBef>
                <a:spcPts val="2400"/>
              </a:spcBef>
              <a:buClr>
                <a:srgbClr val="4A66AC"/>
              </a:buClr>
              <a:buSzPct val="150000"/>
              <a:buFont typeface="Wingdings" panose="05000000000000000000" pitchFamily="2" charset="2"/>
              <a:buChar char="ü"/>
            </a:pPr>
            <a:r>
              <a:rPr lang="fr-CA" dirty="0"/>
              <a:t>Consignez dans le registre quotidien le numéro de lot et la date d’expiration de chaque trousse que vous utilisez</a:t>
            </a:r>
          </a:p>
          <a:p>
            <a:pPr marL="342900" indent="-342900">
              <a:spcBef>
                <a:spcPts val="2400"/>
              </a:spcBef>
              <a:buClr>
                <a:srgbClr val="4A66AC"/>
              </a:buClr>
              <a:buSzPct val="150000"/>
              <a:buFont typeface="Wingdings" panose="05000000000000000000" pitchFamily="2" charset="2"/>
              <a:buChar char="ü"/>
            </a:pPr>
            <a:r>
              <a:rPr lang="fr-CA" dirty="0"/>
              <a:t>N’utilisez pas des trousses de deux lots différents en alternance. Les premières trousses reçues devraient être les premières utilisées</a:t>
            </a:r>
            <a:br>
              <a:rPr lang="fr-CA" dirty="0"/>
            </a:br>
            <a:endParaRPr lang="fr-CA" dirty="0"/>
          </a:p>
          <a:p>
            <a:pPr>
              <a:spcBef>
                <a:spcPts val="2400"/>
              </a:spcBef>
              <a:buClr>
                <a:srgbClr val="4A66AC"/>
              </a:buClr>
            </a:pPr>
            <a:endParaRPr lang="fr-CA" dirty="0"/>
          </a:p>
        </p:txBody>
      </p:sp>
      <p:pic>
        <p:nvPicPr>
          <p:cNvPr id="10" name="Picture 9"/>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023685" y="4295274"/>
            <a:ext cx="2779295" cy="2779295"/>
          </a:xfrm>
          <a:prstGeom prst="rect">
            <a:avLst/>
          </a:prstGeom>
        </p:spPr>
      </p:pic>
      <p:sp>
        <p:nvSpPr>
          <p:cNvPr id="9" name="Arrow: Pentagon 10">
            <a:extLst>
              <a:ext uri="{FF2B5EF4-FFF2-40B4-BE49-F238E27FC236}">
                <a16:creationId xmlns:a16="http://schemas.microsoft.com/office/drawing/2014/main" id="{350302BF-0391-B346-9012-365B48FB4AE1}"/>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1">
            <a:extLst>
              <a:ext uri="{FF2B5EF4-FFF2-40B4-BE49-F238E27FC236}">
                <a16:creationId xmlns:a16="http://schemas.microsoft.com/office/drawing/2014/main" id="{116D3A26-CFA2-0140-BC73-91FAD4AC849C}"/>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44429630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848750" y="732086"/>
            <a:ext cx="10494499" cy="1029994"/>
          </a:xfrm>
        </p:spPr>
        <p:txBody>
          <a:bodyPr>
            <a:normAutofit/>
          </a:bodyPr>
          <a:lstStyle/>
          <a:p>
            <a:pPr>
              <a:spcAft>
                <a:spcPts val="1800"/>
              </a:spcAft>
              <a:buClr>
                <a:srgbClr val="4A66AC"/>
              </a:buClr>
            </a:pPr>
            <a:r>
              <a:rPr lang="fr-CA" dirty="0"/>
              <a:t>Les trousses de dépistage – L’utilisation</a:t>
            </a:r>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271272" y="1826491"/>
            <a:ext cx="11756136" cy="2845697"/>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800"/>
              </a:spcBef>
              <a:buClr>
                <a:srgbClr val="4A66AC"/>
              </a:buClr>
              <a:buSzPct val="150000"/>
            </a:pPr>
            <a:r>
              <a:rPr lang="fr-CA" sz="2000" b="1" dirty="0"/>
              <a:t>Que faire si une trousse produit un résultat de test qui est non valide ou illisible, lors du dépistage d’</a:t>
            </a:r>
            <a:r>
              <a:rPr lang="fr-CA" sz="2000" b="1" dirty="0" err="1"/>
              <a:t>un-e</a:t>
            </a:r>
            <a:r>
              <a:rPr lang="fr-CA" sz="2000" b="1" dirty="0"/>
              <a:t> </a:t>
            </a:r>
            <a:r>
              <a:rPr lang="fr-CA" sz="2000" b="1" dirty="0" err="1"/>
              <a:t>client-e</a:t>
            </a:r>
            <a:r>
              <a:rPr lang="fr-CA" sz="2000" b="1" dirty="0"/>
              <a:t>?</a:t>
            </a:r>
          </a:p>
          <a:p>
            <a:pPr>
              <a:spcBef>
                <a:spcPts val="1200"/>
              </a:spcBef>
              <a:buClr>
                <a:srgbClr val="4A66AC"/>
              </a:buClr>
              <a:buSzPct val="150000"/>
            </a:pPr>
            <a:r>
              <a:rPr lang="fr-CA" sz="2000" dirty="0"/>
              <a:t>En cas de dépistage non valide, ne jetez pas le matériel de dépistage (membrane, etc.)</a:t>
            </a:r>
          </a:p>
        </p:txBody>
      </p:sp>
      <p:graphicFrame>
        <p:nvGraphicFramePr>
          <p:cNvPr id="14" name="Diagram 13"/>
          <p:cNvGraphicFramePr/>
          <p:nvPr>
            <p:extLst>
              <p:ext uri="{D42A27DB-BD31-4B8C-83A1-F6EECF244321}">
                <p14:modId xmlns:p14="http://schemas.microsoft.com/office/powerpoint/2010/main" val="803831610"/>
              </p:ext>
            </p:extLst>
          </p:nvPr>
        </p:nvGraphicFramePr>
        <p:xfrm>
          <a:off x="219456" y="2845767"/>
          <a:ext cx="11859768" cy="263149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p:cNvSpPr txBox="1"/>
          <p:nvPr/>
        </p:nvSpPr>
        <p:spPr>
          <a:xfrm>
            <a:off x="271272" y="4250853"/>
            <a:ext cx="5330952" cy="2292935"/>
          </a:xfrm>
          <a:prstGeom prst="rect">
            <a:avLst/>
          </a:prstGeom>
          <a:noFill/>
          <a:ln w="38100">
            <a:solidFill>
              <a:srgbClr val="4A66AC"/>
            </a:solidFill>
          </a:ln>
        </p:spPr>
        <p:txBody>
          <a:bodyPr wrap="square" rtlCol="0">
            <a:spAutoFit/>
          </a:bodyPr>
          <a:lstStyle/>
          <a:p>
            <a:pPr>
              <a:spcAft>
                <a:spcPts val="600"/>
              </a:spcAft>
            </a:pPr>
            <a:r>
              <a:rPr lang="fr-CA" dirty="0"/>
              <a:t>Consignez les résultats des premier et deuxième tests dans la fiche quotidienne et conseillez le ou la </a:t>
            </a:r>
            <a:r>
              <a:rPr lang="fr-CA" dirty="0" err="1"/>
              <a:t>client-e</a:t>
            </a:r>
            <a:r>
              <a:rPr lang="fr-CA" dirty="0"/>
              <a:t> comme à l’habitude, en fonction du résultat du deuxième test.</a:t>
            </a:r>
            <a:r>
              <a:rPr lang="fr-CA" sz="2400" dirty="0"/>
              <a:t> </a:t>
            </a:r>
            <a:endParaRPr lang="fr-CA" sz="2200" dirty="0"/>
          </a:p>
          <a:p>
            <a:r>
              <a:rPr lang="fr-CA" dirty="0"/>
              <a:t>Consignez le résultat du premier test dans le registre des incidents et examinez minutieusement la cause possible.</a:t>
            </a:r>
            <a:r>
              <a:rPr lang="fr-CA" sz="2400" dirty="0"/>
              <a:t> </a:t>
            </a:r>
            <a:endParaRPr lang="fr-CA" sz="2200" dirty="0"/>
          </a:p>
        </p:txBody>
      </p:sp>
      <p:sp>
        <p:nvSpPr>
          <p:cNvPr id="16" name="TextBox 15"/>
          <p:cNvSpPr txBox="1"/>
          <p:nvPr/>
        </p:nvSpPr>
        <p:spPr>
          <a:xfrm>
            <a:off x="6480048" y="4238661"/>
            <a:ext cx="5547360" cy="2631490"/>
          </a:xfrm>
          <a:prstGeom prst="rect">
            <a:avLst/>
          </a:prstGeom>
          <a:noFill/>
          <a:ln w="38100">
            <a:solidFill>
              <a:srgbClr val="4A66AC"/>
            </a:solidFill>
          </a:ln>
        </p:spPr>
        <p:txBody>
          <a:bodyPr wrap="square" rtlCol="0">
            <a:spAutoFit/>
          </a:bodyPr>
          <a:lstStyle/>
          <a:p>
            <a:pPr>
              <a:spcAft>
                <a:spcPts val="600"/>
              </a:spcAft>
            </a:pPr>
            <a:r>
              <a:rPr lang="fr-CA" dirty="0"/>
              <a:t>Recommandez au client ou à la cliente de faire un test standard. S’il ou elle y consent, faites le prélèvement sanguin pour ce test.</a:t>
            </a:r>
            <a:r>
              <a:rPr lang="fr-CA" sz="2400" dirty="0"/>
              <a:t> </a:t>
            </a:r>
            <a:endParaRPr lang="fr-CA" sz="2200" dirty="0"/>
          </a:p>
          <a:p>
            <a:r>
              <a:rPr lang="fr-CA" dirty="0"/>
              <a:t>Consignez les résultats des premier et deuxième tests dans la fiche quotidienne et le feuillet de renvoi au LSPO</a:t>
            </a:r>
            <a:r>
              <a:rPr lang="fr-CA" sz="2200" dirty="0"/>
              <a:t>.</a:t>
            </a:r>
          </a:p>
          <a:p>
            <a:r>
              <a:rPr lang="fr-CA" dirty="0"/>
              <a:t>Consignez les résultats des deux tests dans le registre des incidents et signalez le cas à la personne responsable de l’assurance de la qualité, pour investigation.</a:t>
            </a:r>
            <a:r>
              <a:rPr lang="fr-CA" sz="2400" dirty="0"/>
              <a:t> </a:t>
            </a:r>
            <a:endParaRPr lang="fr-CA" sz="2200" spc="-20" dirty="0"/>
          </a:p>
        </p:txBody>
      </p:sp>
      <p:sp>
        <p:nvSpPr>
          <p:cNvPr id="9" name="Arrow: Pentagon 10">
            <a:extLst>
              <a:ext uri="{FF2B5EF4-FFF2-40B4-BE49-F238E27FC236}">
                <a16:creationId xmlns:a16="http://schemas.microsoft.com/office/drawing/2014/main" id="{5E367E2A-1DEA-D64F-A731-28D3460543EF}"/>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11">
            <a:extLst>
              <a:ext uri="{FF2B5EF4-FFF2-40B4-BE49-F238E27FC236}">
                <a16:creationId xmlns:a16="http://schemas.microsoft.com/office/drawing/2014/main" id="{06CBF3D8-B2CE-BD4F-95BA-D6E255C748DE}"/>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36007537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fontScale="90000"/>
          </a:bodyPr>
          <a:lstStyle/>
          <a:p>
            <a:pPr>
              <a:spcAft>
                <a:spcPts val="1800"/>
              </a:spcAft>
              <a:buClr>
                <a:srgbClr val="4A66AC"/>
              </a:buClr>
            </a:pPr>
            <a:r>
              <a:rPr lang="fr-CA" dirty="0"/>
              <a:t>Évaluer les processus de test dans votre site</a:t>
            </a:r>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1011714" y="2236127"/>
            <a:ext cx="11051755" cy="4621874"/>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spcBef>
                <a:spcPts val="1800"/>
              </a:spcBef>
              <a:spcAft>
                <a:spcPts val="600"/>
              </a:spcAft>
              <a:buClr>
                <a:srgbClr val="4A66AC"/>
              </a:buClr>
              <a:buSzPct val="150000"/>
            </a:pPr>
            <a:r>
              <a:rPr lang="fr-CA" sz="2000" dirty="0"/>
              <a:t>Les sites de dépistage rapide sont également tenus d’évaluer régulièrement leur personnel et leurs procédures, comme ceci : </a:t>
            </a:r>
          </a:p>
          <a:p>
            <a:pPr marL="342900" indent="-342900">
              <a:spcBef>
                <a:spcPts val="1800"/>
              </a:spcBef>
              <a:spcAft>
                <a:spcPts val="600"/>
              </a:spcAft>
              <a:buClr>
                <a:srgbClr val="4A66AC"/>
              </a:buClr>
              <a:buSzPct val="125000"/>
              <a:buFont typeface="Wingdings" panose="05000000000000000000" pitchFamily="2" charset="2"/>
              <a:buChar char="v"/>
            </a:pPr>
            <a:r>
              <a:rPr lang="fr-CA" sz="2000" b="1" dirty="0"/>
              <a:t>Tests parallèles </a:t>
            </a:r>
            <a:r>
              <a:rPr lang="fr-CA" sz="2000" dirty="0"/>
              <a:t>– Chaque fois qu’un test est réactif dans votre site, vous recommandez au client un test standard de laboratoire pour confirmer le résultat. Ceci vérifie le résultat et contribue à assurer que le dépistage fonctionne bien dans votre site. Faites un rapport à votre responsable de l’assurance de la qualité chaque fois qu’un test de suivi à un dépistage rapide réactif s’avère non réactif* ou lorsqu’un échantillon négatif soumis au test standard pendant la période fenêtre produit un résultat réactif</a:t>
            </a:r>
          </a:p>
          <a:p>
            <a:pPr marL="342900" indent="-342900">
              <a:spcBef>
                <a:spcPts val="1800"/>
              </a:spcBef>
              <a:spcAft>
                <a:spcPts val="600"/>
              </a:spcAft>
              <a:buClr>
                <a:srgbClr val="4A66AC"/>
              </a:buClr>
              <a:buSzPct val="125000"/>
              <a:buFont typeface="Wingdings" panose="05000000000000000000" pitchFamily="2" charset="2"/>
              <a:buChar char="v"/>
            </a:pPr>
            <a:r>
              <a:rPr lang="fr-CA" sz="2000" b="1" dirty="0"/>
              <a:t>Évaluation mensuelle des résultats de dépistage</a:t>
            </a:r>
            <a:r>
              <a:rPr lang="fr-CA" sz="2000" dirty="0"/>
              <a:t> – Chaque mois, votre responsable de l’assurance de la qualité doit produire un sommaire mensuel du dépistage dans votre site, incluant le nombre de dépistages positifs et négatifs effectués, les résultats non prévus et l’utilisation de trousses</a:t>
            </a:r>
          </a:p>
          <a:p>
            <a:pPr marL="342900" indent="-342900">
              <a:spcBef>
                <a:spcPts val="1800"/>
              </a:spcBef>
              <a:spcAft>
                <a:spcPts val="600"/>
              </a:spcAft>
              <a:buClr>
                <a:srgbClr val="4A66AC"/>
              </a:buClr>
              <a:buSzPct val="125000"/>
              <a:buFont typeface="Wingdings" panose="05000000000000000000" pitchFamily="2" charset="2"/>
              <a:buChar char="v"/>
            </a:pPr>
            <a:r>
              <a:rPr lang="fr-CA" sz="2000" b="1" dirty="0"/>
              <a:t>Test </a:t>
            </a:r>
            <a:r>
              <a:rPr lang="fr-CA" sz="2000" b="1" dirty="0" smtClean="0"/>
              <a:t>d’aptitudes </a:t>
            </a:r>
            <a:r>
              <a:rPr lang="fr-CA" sz="2000" dirty="0" smtClean="0"/>
              <a:t>(diapositive suivante)</a:t>
            </a:r>
            <a:endParaRPr lang="fr-CA" sz="2000" dirty="0"/>
          </a:p>
        </p:txBody>
      </p:sp>
      <p:sp>
        <p:nvSpPr>
          <p:cNvPr id="6" name="Arrow: Pentagon 10">
            <a:extLst>
              <a:ext uri="{FF2B5EF4-FFF2-40B4-BE49-F238E27FC236}">
                <a16:creationId xmlns:a16="http://schemas.microsoft.com/office/drawing/2014/main" id="{AFFE6C31-F92D-C145-8C7D-A4772996FC40}"/>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11">
            <a:extLst>
              <a:ext uri="{FF2B5EF4-FFF2-40B4-BE49-F238E27FC236}">
                <a16:creationId xmlns:a16="http://schemas.microsoft.com/office/drawing/2014/main" id="{46B44907-49C8-6246-99F9-71569266A31B}"/>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3286349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dirty="0"/>
              <a:t>Test d’aptitude</a:t>
            </a:r>
          </a:p>
        </p:txBody>
      </p:sp>
      <p:sp>
        <p:nvSpPr>
          <p:cNvPr id="8" name="Subtitle 2">
            <a:extLst>
              <a:ext uri="{FF2B5EF4-FFF2-40B4-BE49-F238E27FC236}">
                <a16:creationId xmlns:a16="http://schemas.microsoft.com/office/drawing/2014/main" id="{8365A299-7067-41F3-96D1-6126C68ADEA1}"/>
              </a:ext>
            </a:extLst>
          </p:cNvPr>
          <p:cNvSpPr txBox="1">
            <a:spLocks/>
          </p:cNvSpPr>
          <p:nvPr/>
        </p:nvSpPr>
        <p:spPr>
          <a:xfrm>
            <a:off x="1011715" y="2348094"/>
            <a:ext cx="10494499" cy="4509906"/>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spcBef>
                <a:spcPts val="1800"/>
              </a:spcBef>
              <a:buClr>
                <a:srgbClr val="4A66AC"/>
              </a:buClr>
              <a:buSzPct val="125000"/>
              <a:buFont typeface="Wingdings" panose="05000000000000000000" pitchFamily="2" charset="2"/>
              <a:buChar char="v"/>
            </a:pPr>
            <a:endParaRPr lang="en-US" b="1" dirty="0"/>
          </a:p>
        </p:txBody>
      </p:sp>
      <p:sp>
        <p:nvSpPr>
          <p:cNvPr id="6"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953265" y="2286716"/>
            <a:ext cx="7912829" cy="3907895"/>
          </a:xfrm>
        </p:spPr>
        <p:txBody>
          <a:bodyPr>
            <a:noAutofit/>
          </a:bodyPr>
          <a:lstStyle/>
          <a:p>
            <a:pPr lvl="0">
              <a:buClr>
                <a:srgbClr val="4A66AC"/>
              </a:buClr>
              <a:buSzPct val="100000"/>
            </a:pPr>
            <a:r>
              <a:rPr lang="fr-CA" sz="2200" dirty="0" smtClean="0"/>
              <a:t> Le </a:t>
            </a:r>
            <a:r>
              <a:rPr lang="fr-CA" sz="2200" dirty="0"/>
              <a:t>Ministère a établi un programme de test périodique d’aptitudes, administré par l’Institut de Management de la Qualité de soins de Santé (IQMH)</a:t>
            </a:r>
          </a:p>
          <a:p>
            <a:pPr marL="342900" lvl="0" indent="-342900">
              <a:buClr>
                <a:srgbClr val="4A66AC"/>
              </a:buClr>
              <a:buSzPct val="100000"/>
              <a:buFont typeface="Wingdings" panose="05000000000000000000" pitchFamily="2" charset="2"/>
              <a:buChar char="v"/>
            </a:pPr>
            <a:r>
              <a:rPr lang="fr-CA" sz="2200" dirty="0"/>
              <a:t>Votre site recevra périodiquement des échantillons à l’aveugle, pour tester et retourner aux fins d’évaluation</a:t>
            </a:r>
          </a:p>
        </p:txBody>
      </p:sp>
      <p:sp>
        <p:nvSpPr>
          <p:cNvPr id="9" name="Subtitle 2">
            <a:extLst>
              <a:ext uri="{FF2B5EF4-FFF2-40B4-BE49-F238E27FC236}">
                <a16:creationId xmlns:a16="http://schemas.microsoft.com/office/drawing/2014/main" id="{8365A299-7067-41F3-96D1-6126C68ADEA1}"/>
              </a:ext>
            </a:extLst>
          </p:cNvPr>
          <p:cNvSpPr txBox="1">
            <a:spLocks/>
          </p:cNvSpPr>
          <p:nvPr/>
        </p:nvSpPr>
        <p:spPr>
          <a:xfrm>
            <a:off x="926370" y="4043799"/>
            <a:ext cx="10390675" cy="3907895"/>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Clr>
                <a:srgbClr val="4A66AC"/>
              </a:buClr>
              <a:buSzPct val="100000"/>
              <a:buFont typeface="Wingdings" panose="05000000000000000000" pitchFamily="2" charset="2"/>
              <a:buChar char="v"/>
            </a:pPr>
            <a:r>
              <a:rPr lang="fr-CA" sz="2200" dirty="0"/>
              <a:t>Toute personne qui effectue des dépistages de </a:t>
            </a:r>
            <a:r>
              <a:rPr lang="fr-CA" sz="2200" dirty="0" err="1"/>
              <a:t>client-es</a:t>
            </a:r>
            <a:r>
              <a:rPr lang="fr-CA" sz="2200" dirty="0"/>
              <a:t> devrait participer à ce programme; la personne qui effectue le dépistage avec les échantillons de l’IQMH change chaque fois</a:t>
            </a:r>
          </a:p>
          <a:p>
            <a:pPr marL="342900" indent="-342900">
              <a:buClr>
                <a:srgbClr val="4A66AC"/>
              </a:buClr>
              <a:buSzPct val="100000"/>
              <a:buFont typeface="Wingdings" panose="05000000000000000000" pitchFamily="2" charset="2"/>
              <a:buChar char="v"/>
            </a:pPr>
            <a:r>
              <a:rPr lang="fr-CA" sz="2200" dirty="0"/>
              <a:t>Lorsque les résultats ont été analysés, ils seront accessibles par le biais du portail </a:t>
            </a:r>
            <a:r>
              <a:rPr lang="fr-CA" sz="2200" dirty="0" err="1"/>
              <a:t>Qview</a:t>
            </a:r>
            <a:r>
              <a:rPr lang="fr-CA" sz="2200" dirty="0"/>
              <a:t> que gère l’IQMH. Votre responsable de l’assurance de la qualité y aura accès</a:t>
            </a:r>
          </a:p>
          <a:p>
            <a:pPr marL="342900" indent="-342900">
              <a:buClr>
                <a:srgbClr val="4A66AC"/>
              </a:buClr>
              <a:buSzPct val="100000"/>
              <a:buFont typeface="Wingdings" panose="05000000000000000000" pitchFamily="2" charset="2"/>
              <a:buChar char="v"/>
            </a:pPr>
            <a:r>
              <a:rPr lang="fr-CA" sz="2200" dirty="0"/>
              <a:t>Le Ministère surveille également les conclusions de ces tests, pour que les erreurs fassent l’objet d’une investigation et que des mesures correctives soient prises si nécessaire</a:t>
            </a:r>
          </a:p>
        </p:txBody>
      </p:sp>
      <p:sp>
        <p:nvSpPr>
          <p:cNvPr id="10" name="Arrow: Pentagon 10">
            <a:extLst>
              <a:ext uri="{FF2B5EF4-FFF2-40B4-BE49-F238E27FC236}">
                <a16:creationId xmlns:a16="http://schemas.microsoft.com/office/drawing/2014/main" id="{67E3D7D9-9BEE-3844-B71B-B7BCC43E94F9}"/>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Box 11">
            <a:extLst>
              <a:ext uri="{FF2B5EF4-FFF2-40B4-BE49-F238E27FC236}">
                <a16:creationId xmlns:a16="http://schemas.microsoft.com/office/drawing/2014/main" id="{5AEF7855-5EAB-594E-8145-D767FAF3F7EC}"/>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pic>
        <p:nvPicPr>
          <p:cNvPr id="4" name="Picture 3"/>
          <p:cNvPicPr>
            <a:picLocks noChangeAspect="1"/>
          </p:cNvPicPr>
          <p:nvPr/>
        </p:nvPicPr>
        <p:blipFill rotWithShape="1">
          <a:blip r:embed="rId3">
            <a:extLst>
              <a:ext uri="{28A0092B-C50C-407E-A947-70E740481C1C}">
                <a14:useLocalDpi xmlns:a14="http://schemas.microsoft.com/office/drawing/2010/main" val="0"/>
              </a:ext>
            </a:extLst>
          </a:blip>
          <a:srcRect r="79872" b="26152"/>
          <a:stretch/>
        </p:blipFill>
        <p:spPr>
          <a:xfrm>
            <a:off x="9115172" y="1598477"/>
            <a:ext cx="1571026" cy="1659074"/>
          </a:xfrm>
          <a:prstGeom prst="rect">
            <a:avLst/>
          </a:prstGeom>
        </p:spPr>
      </p:pic>
    </p:spTree>
    <p:extLst>
      <p:ext uri="{BB962C8B-B14F-4D97-AF65-F5344CB8AC3E}">
        <p14:creationId xmlns:p14="http://schemas.microsoft.com/office/powerpoint/2010/main" val="27948700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777239" y="1596760"/>
            <a:ext cx="10876879" cy="762392"/>
          </a:xfrm>
        </p:spPr>
        <p:txBody>
          <a:bodyPr>
            <a:noAutofit/>
          </a:bodyPr>
          <a:lstStyle/>
          <a:p>
            <a:pPr>
              <a:spcAft>
                <a:spcPts val="1800"/>
              </a:spcAft>
              <a:buClr>
                <a:srgbClr val="4A66AC"/>
              </a:buClr>
            </a:pPr>
            <a:r>
              <a:rPr lang="fr-CA" sz="3600" dirty="0"/>
              <a:t>Pourquoi l’assurance de la qualité est-elle importante?</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392228" y="2575720"/>
            <a:ext cx="9654139" cy="3675888"/>
          </a:xfrm>
        </p:spPr>
        <p:txBody>
          <a:bodyPr>
            <a:normAutofit fontScale="92500"/>
          </a:bodyPr>
          <a:lstStyle/>
          <a:p>
            <a:pPr marL="800100" lvl="1" indent="-342900" algn="l">
              <a:spcBef>
                <a:spcPts val="1200"/>
              </a:spcBef>
              <a:buClr>
                <a:srgbClr val="4A66AC"/>
              </a:buClr>
              <a:buFont typeface="Wingdings" panose="05000000000000000000" pitchFamily="2" charset="2"/>
              <a:buChar char="v"/>
            </a:pPr>
            <a:r>
              <a:rPr lang="fr-CA" sz="2400" dirty="0"/>
              <a:t>Permet de fournir à vos </a:t>
            </a:r>
            <a:r>
              <a:rPr lang="fr-CA" sz="2400" dirty="0" err="1"/>
              <a:t>client-es</a:t>
            </a:r>
            <a:r>
              <a:rPr lang="fr-CA" sz="2400" dirty="0"/>
              <a:t> des résultats exacts et des soins de grande qualité</a:t>
            </a:r>
          </a:p>
          <a:p>
            <a:pPr marL="800100" lvl="1" indent="-342900" algn="l">
              <a:spcBef>
                <a:spcPts val="1200"/>
              </a:spcBef>
              <a:buClr>
                <a:srgbClr val="4A66AC"/>
              </a:buClr>
              <a:buFont typeface="Wingdings" panose="05000000000000000000" pitchFamily="2" charset="2"/>
              <a:buChar char="v"/>
            </a:pPr>
            <a:r>
              <a:rPr lang="fr-CA" sz="2400" dirty="0"/>
              <a:t>Assure que </a:t>
            </a:r>
            <a:r>
              <a:rPr lang="fr-CA" sz="2400" u="sng" dirty="0"/>
              <a:t>votre site</a:t>
            </a:r>
            <a:r>
              <a:rPr lang="fr-CA" sz="2400" dirty="0"/>
              <a:t> est capable de réaliser un dépistage exact –  et est nécessaire pour maintenir l’approbation du dépistage dans votre site</a:t>
            </a:r>
          </a:p>
          <a:p>
            <a:pPr marL="800100" lvl="1" indent="-342900" algn="l">
              <a:spcBef>
                <a:spcPts val="1200"/>
              </a:spcBef>
              <a:buClr>
                <a:srgbClr val="4A66AC"/>
              </a:buClr>
              <a:buFont typeface="Wingdings" panose="05000000000000000000" pitchFamily="2" charset="2"/>
              <a:buChar char="v"/>
            </a:pPr>
            <a:r>
              <a:rPr lang="fr-CA" sz="2400" dirty="0"/>
              <a:t>Assure que tous les sites de l’Ontario donnent des résultats constants</a:t>
            </a:r>
          </a:p>
          <a:p>
            <a:pPr marL="800100" lvl="1" indent="-342900" algn="l">
              <a:spcBef>
                <a:spcPts val="1200"/>
              </a:spcBef>
              <a:buClr>
                <a:srgbClr val="4A66AC"/>
              </a:buClr>
              <a:buFont typeface="Wingdings" panose="05000000000000000000" pitchFamily="2" charset="2"/>
              <a:buChar char="v"/>
            </a:pPr>
            <a:r>
              <a:rPr lang="fr-CA" sz="2400" dirty="0"/>
              <a:t>Permet au Ministère de surveiller la fiabilité des trousses qu’il achète</a:t>
            </a:r>
          </a:p>
          <a:p>
            <a:pPr lvl="1" algn="l">
              <a:spcBef>
                <a:spcPts val="1200"/>
              </a:spcBef>
              <a:buClr>
                <a:srgbClr val="4A66AC"/>
              </a:buClr>
            </a:pPr>
            <a:endParaRPr lang="fr-CA" sz="800" dirty="0"/>
          </a:p>
          <a:p>
            <a:pPr lvl="1" algn="l">
              <a:spcBef>
                <a:spcPts val="1200"/>
              </a:spcBef>
              <a:buClr>
                <a:srgbClr val="4A66AC"/>
              </a:buClr>
            </a:pPr>
            <a:r>
              <a:rPr lang="fr-CA" sz="2400" dirty="0"/>
              <a:t>Tous les laboratoires de l’Ontario procèdent à l’assurance de la qualité en vertu d’une obligation juridique; ces procédures ont été adaptées par le Ministère pour les sites de dépistage au point de service.</a:t>
            </a:r>
          </a:p>
        </p:txBody>
      </p:sp>
      <p:sp>
        <p:nvSpPr>
          <p:cNvPr id="8" name="AutoShape 3"/>
          <p:cNvSpPr>
            <a:spLocks noChangeAspect="1" noChangeArrowheads="1" noTextEdit="1"/>
          </p:cNvSpPr>
          <p:nvPr/>
        </p:nvSpPr>
        <p:spPr bwMode="auto">
          <a:xfrm>
            <a:off x="10280650" y="1038225"/>
            <a:ext cx="1911350" cy="185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CA"/>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a:ext>
            </a:extLst>
          </a:blip>
          <a:srcRect/>
          <a:stretch>
            <a:fillRect/>
          </a:stretch>
        </p:blipFill>
        <p:spPr bwMode="auto">
          <a:xfrm>
            <a:off x="10280650" y="1038225"/>
            <a:ext cx="1922463" cy="1865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13" name="Group 12"/>
          <p:cNvGrpSpPr/>
          <p:nvPr/>
        </p:nvGrpSpPr>
        <p:grpSpPr>
          <a:xfrm>
            <a:off x="9928298" y="3060834"/>
            <a:ext cx="1584960" cy="1609344"/>
            <a:chOff x="9671304" y="2926080"/>
            <a:chExt cx="1584960" cy="1609344"/>
          </a:xfrm>
        </p:grpSpPr>
        <p:pic>
          <p:nvPicPr>
            <p:cNvPr id="9" name="Picture 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9671304" y="3017520"/>
              <a:ext cx="1517904" cy="1517904"/>
            </a:xfrm>
            <a:prstGeom prst="rect">
              <a:avLst/>
            </a:prstGeom>
          </p:spPr>
        </p:pic>
        <p:pic>
          <p:nvPicPr>
            <p:cNvPr id="10" name="Picture 9"/>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863328" y="2926080"/>
              <a:ext cx="1392936" cy="1392936"/>
            </a:xfrm>
            <a:prstGeom prst="rect">
              <a:avLst/>
            </a:prstGeom>
          </p:spPr>
        </p:pic>
      </p:grpSp>
      <p:sp>
        <p:nvSpPr>
          <p:cNvPr id="15" name="Arrow: Pentagon 10">
            <a:extLst>
              <a:ext uri="{FF2B5EF4-FFF2-40B4-BE49-F238E27FC236}">
                <a16:creationId xmlns:a16="http://schemas.microsoft.com/office/drawing/2014/main" id="{27AD1EB7-3828-7E43-AAF8-2F8506F96014}"/>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1">
            <a:extLst>
              <a:ext uri="{FF2B5EF4-FFF2-40B4-BE49-F238E27FC236}">
                <a16:creationId xmlns:a16="http://schemas.microsoft.com/office/drawing/2014/main" id="{4D88D64F-CE57-6B45-962C-07E5B2C90C82}"/>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31079697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662608" y="1216209"/>
            <a:ext cx="10866784" cy="702365"/>
          </a:xfrm>
        </p:spPr>
        <p:txBody>
          <a:bodyPr>
            <a:noAutofit/>
          </a:bodyPr>
          <a:lstStyle/>
          <a:p>
            <a:pPr>
              <a:spcAft>
                <a:spcPts val="1800"/>
              </a:spcAft>
              <a:buClr>
                <a:srgbClr val="4A66AC"/>
              </a:buClr>
            </a:pPr>
            <a:r>
              <a:rPr lang="fr-CA" sz="3800" dirty="0"/>
              <a:t>Sommaires des registres et de la documentation que l’on doit tenir</a:t>
            </a:r>
          </a:p>
        </p:txBody>
      </p:sp>
      <p:sp>
        <p:nvSpPr>
          <p:cNvPr id="10" name="Subtitle 2">
            <a:extLst>
              <a:ext uri="{FF2B5EF4-FFF2-40B4-BE49-F238E27FC236}">
                <a16:creationId xmlns:a16="http://schemas.microsoft.com/office/drawing/2014/main" id="{13940674-2485-41EB-A48E-2977C8356B94}"/>
              </a:ext>
            </a:extLst>
          </p:cNvPr>
          <p:cNvSpPr txBox="1">
            <a:spLocks/>
          </p:cNvSpPr>
          <p:nvPr/>
        </p:nvSpPr>
        <p:spPr>
          <a:xfrm>
            <a:off x="662608" y="1915332"/>
            <a:ext cx="11241567" cy="494266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600"/>
              </a:spcBef>
              <a:buClr>
                <a:srgbClr val="4A66AC"/>
              </a:buClr>
              <a:buSzPct val="125000"/>
            </a:pPr>
            <a:r>
              <a:rPr lang="fr-CA" dirty="0"/>
              <a:t>Outils quotidiens que tout le personnel utilise et côtoie régulièrement</a:t>
            </a:r>
            <a:endParaRPr lang="fr-CA" sz="2000" dirty="0"/>
          </a:p>
          <a:p>
            <a:pPr marL="517525" indent="-517525">
              <a:lnSpc>
                <a:spcPct val="100000"/>
              </a:lnSpc>
              <a:spcBef>
                <a:spcPts val="600"/>
              </a:spcBef>
              <a:buClr>
                <a:srgbClr val="4A66AC"/>
              </a:buClr>
              <a:buSzPct val="125000"/>
              <a:buFont typeface="Wingdings" panose="05000000000000000000" pitchFamily="2" charset="2"/>
              <a:buChar char="v"/>
            </a:pPr>
            <a:r>
              <a:rPr lang="fr-CA" sz="2000" dirty="0"/>
              <a:t>Registre quotidien des dépistages rapides du VIH</a:t>
            </a:r>
          </a:p>
          <a:p>
            <a:pPr marL="517525" indent="-517525">
              <a:lnSpc>
                <a:spcPct val="100000"/>
              </a:lnSpc>
              <a:spcBef>
                <a:spcPts val="600"/>
              </a:spcBef>
              <a:buClr>
                <a:srgbClr val="4A66AC"/>
              </a:buClr>
              <a:buSzPct val="125000"/>
              <a:buFont typeface="Wingdings" panose="05000000000000000000" pitchFamily="2" charset="2"/>
              <a:buChar char="v"/>
            </a:pPr>
            <a:r>
              <a:rPr lang="fr-CA" sz="2000" dirty="0"/>
              <a:t>Registre de la surveillance de l’environnement</a:t>
            </a:r>
          </a:p>
          <a:p>
            <a:pPr>
              <a:lnSpc>
                <a:spcPct val="100000"/>
              </a:lnSpc>
              <a:spcBef>
                <a:spcPts val="1800"/>
              </a:spcBef>
              <a:buClr>
                <a:srgbClr val="4A66AC"/>
              </a:buClr>
              <a:buSzPct val="125000"/>
            </a:pPr>
            <a:r>
              <a:rPr lang="fr-CA" dirty="0"/>
              <a:t>Sommaire mensuel généralement produit par le/la responsable de l’assurance de la qualité de votre site</a:t>
            </a:r>
          </a:p>
          <a:p>
            <a:pPr>
              <a:lnSpc>
                <a:spcPct val="100000"/>
              </a:lnSpc>
              <a:spcBef>
                <a:spcPts val="1800"/>
              </a:spcBef>
              <a:buClr>
                <a:srgbClr val="4A66AC"/>
              </a:buClr>
              <a:buSzPct val="125000"/>
            </a:pPr>
            <a:r>
              <a:rPr lang="fr-CA" dirty="0"/>
              <a:t>Registres à tenir au fil des activités</a:t>
            </a:r>
          </a:p>
          <a:p>
            <a:pPr marL="517525" indent="-517525">
              <a:lnSpc>
                <a:spcPct val="100000"/>
              </a:lnSpc>
              <a:spcBef>
                <a:spcPts val="600"/>
              </a:spcBef>
              <a:buClr>
                <a:srgbClr val="4A66AC"/>
              </a:buClr>
              <a:buSzPct val="125000"/>
              <a:buFont typeface="Wingdings" panose="05000000000000000000" pitchFamily="2" charset="2"/>
              <a:buChar char="v"/>
            </a:pPr>
            <a:r>
              <a:rPr lang="fr-CA" sz="2000" dirty="0"/>
              <a:t>Registre du contrôle de la qualité</a:t>
            </a:r>
          </a:p>
          <a:p>
            <a:pPr marL="517525" indent="-517525">
              <a:lnSpc>
                <a:spcPct val="100000"/>
              </a:lnSpc>
              <a:spcBef>
                <a:spcPts val="600"/>
              </a:spcBef>
              <a:buClr>
                <a:srgbClr val="4A66AC"/>
              </a:buClr>
              <a:buSzPct val="125000"/>
              <a:buFont typeface="Wingdings" panose="05000000000000000000" pitchFamily="2" charset="2"/>
              <a:buChar char="v"/>
            </a:pPr>
            <a:r>
              <a:rPr lang="fr-CA" sz="2000" dirty="0"/>
              <a:t>Registre des incidents</a:t>
            </a:r>
          </a:p>
          <a:p>
            <a:pPr marL="517525" indent="-517525">
              <a:lnSpc>
                <a:spcPct val="100000"/>
              </a:lnSpc>
              <a:spcBef>
                <a:spcPts val="600"/>
              </a:spcBef>
              <a:buClr>
                <a:srgbClr val="4A66AC"/>
              </a:buClr>
              <a:buSzPct val="125000"/>
              <a:buFont typeface="Wingdings" panose="05000000000000000000" pitchFamily="2" charset="2"/>
              <a:buChar char="v"/>
            </a:pPr>
            <a:r>
              <a:rPr lang="fr-CA" sz="2000" dirty="0"/>
              <a:t>Dossiers des tests d’aptitudes</a:t>
            </a:r>
          </a:p>
          <a:p>
            <a:pPr marL="517525" indent="-517525">
              <a:lnSpc>
                <a:spcPct val="100000"/>
              </a:lnSpc>
              <a:spcBef>
                <a:spcPts val="600"/>
              </a:spcBef>
              <a:buClr>
                <a:srgbClr val="4A66AC"/>
              </a:buClr>
              <a:buSzPct val="125000"/>
              <a:buFont typeface="Wingdings" panose="05000000000000000000" pitchFamily="2" charset="2"/>
              <a:buChar char="v"/>
            </a:pPr>
            <a:r>
              <a:rPr lang="fr-CA" sz="2000" dirty="0"/>
              <a:t>Dossiers de formation et de certification des conseiller(-ère)s</a:t>
            </a:r>
          </a:p>
        </p:txBody>
      </p:sp>
      <p:sp>
        <p:nvSpPr>
          <p:cNvPr id="14" name="TextBox 13"/>
          <p:cNvSpPr txBox="1"/>
          <p:nvPr/>
        </p:nvSpPr>
        <p:spPr>
          <a:xfrm>
            <a:off x="8390114" y="4146296"/>
            <a:ext cx="2214365" cy="1754326"/>
          </a:xfrm>
          <a:prstGeom prst="rect">
            <a:avLst/>
          </a:prstGeom>
          <a:noFill/>
        </p:spPr>
        <p:txBody>
          <a:bodyPr wrap="square" rtlCol="0">
            <a:spAutoFit/>
          </a:bodyPr>
          <a:lstStyle/>
          <a:p>
            <a:pPr algn="ctr"/>
            <a:r>
              <a:rPr lang="fr-CA" b="1" dirty="0">
                <a:solidFill>
                  <a:srgbClr val="4A66AC"/>
                </a:solidFill>
              </a:rPr>
              <a:t>Si une investigation est menée dans votre site, ces documents pourraient </a:t>
            </a:r>
            <a:r>
              <a:rPr lang="fr-CA" b="1">
                <a:solidFill>
                  <a:srgbClr val="4A66AC"/>
                </a:solidFill>
              </a:rPr>
              <a:t>être demandés</a:t>
            </a:r>
            <a:endParaRPr lang="fr-CA" b="1" dirty="0">
              <a:solidFill>
                <a:srgbClr val="4A66AC"/>
              </a:solidFill>
            </a:endParaRPr>
          </a:p>
        </p:txBody>
      </p:sp>
      <p:cxnSp>
        <p:nvCxnSpPr>
          <p:cNvPr id="6" name="Straight Arrow Connector 5"/>
          <p:cNvCxnSpPr/>
          <p:nvPr/>
        </p:nvCxnSpPr>
        <p:spPr>
          <a:xfrm flipH="1" flipV="1">
            <a:off x="5221705" y="4283243"/>
            <a:ext cx="1528011" cy="457199"/>
          </a:xfrm>
          <a:prstGeom prst="straightConnector1">
            <a:avLst/>
          </a:prstGeom>
          <a:ln w="57150">
            <a:tailEnd type="triangle"/>
          </a:ln>
        </p:spPr>
        <p:style>
          <a:lnRef idx="1">
            <a:schemeClr val="accent1"/>
          </a:lnRef>
          <a:fillRef idx="0">
            <a:schemeClr val="accent1"/>
          </a:fillRef>
          <a:effectRef idx="0">
            <a:schemeClr val="accent1"/>
          </a:effectRef>
          <a:fontRef idx="minor">
            <a:schemeClr val="tx1"/>
          </a:fontRef>
        </p:style>
      </p:cxnSp>
      <p:sp>
        <p:nvSpPr>
          <p:cNvPr id="4" name="TextBox 3"/>
          <p:cNvSpPr txBox="1"/>
          <p:nvPr/>
        </p:nvSpPr>
        <p:spPr>
          <a:xfrm>
            <a:off x="521208" y="6158243"/>
            <a:ext cx="11777472" cy="615553"/>
          </a:xfrm>
          <a:prstGeom prst="rect">
            <a:avLst/>
          </a:prstGeom>
          <a:noFill/>
        </p:spPr>
        <p:txBody>
          <a:bodyPr wrap="square" rtlCol="0">
            <a:spAutoFit/>
          </a:bodyPr>
          <a:lstStyle/>
          <a:p>
            <a:r>
              <a:rPr lang="fr-CA" sz="1600" b="1" dirty="0">
                <a:solidFill>
                  <a:srgbClr val="4A66AC"/>
                </a:solidFill>
              </a:rPr>
              <a:t>Une brève description de chaque document est contenue dans votre documentation; tous ces documents sont conservés 10 ans</a:t>
            </a:r>
          </a:p>
          <a:p>
            <a:endParaRPr lang="fr-CA" dirty="0"/>
          </a:p>
        </p:txBody>
      </p:sp>
      <p:pic>
        <p:nvPicPr>
          <p:cNvPr id="8" name="Picture 7"/>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769768" y="3874169"/>
            <a:ext cx="1676400" cy="1676400"/>
          </a:xfrm>
          <a:prstGeom prst="rect">
            <a:avLst/>
          </a:prstGeom>
        </p:spPr>
      </p:pic>
      <p:sp>
        <p:nvSpPr>
          <p:cNvPr id="13" name="Arrow: Pentagon 10">
            <a:extLst>
              <a:ext uri="{FF2B5EF4-FFF2-40B4-BE49-F238E27FC236}">
                <a16:creationId xmlns:a16="http://schemas.microsoft.com/office/drawing/2014/main" id="{130A4F4C-493C-394C-A765-9AD4AE226F87}"/>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1">
            <a:extLst>
              <a:ext uri="{FF2B5EF4-FFF2-40B4-BE49-F238E27FC236}">
                <a16:creationId xmlns:a16="http://schemas.microsoft.com/office/drawing/2014/main" id="{DA746CDC-D02E-964A-89B8-2817D051359D}"/>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254205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fontScale="90000"/>
          </a:bodyPr>
          <a:lstStyle/>
          <a:p>
            <a:pPr>
              <a:spcAft>
                <a:spcPts val="1800"/>
              </a:spcAft>
              <a:buClr>
                <a:srgbClr val="4A66AC"/>
              </a:buClr>
            </a:pPr>
            <a:r>
              <a:rPr lang="fr-CA" dirty="0"/>
              <a:t>L’assurance de la qualité, c’est la responsabilité de tout le monde!</a:t>
            </a:r>
          </a:p>
        </p:txBody>
      </p:sp>
      <p:sp>
        <p:nvSpPr>
          <p:cNvPr id="7" name="Pie 6"/>
          <p:cNvSpPr/>
          <p:nvPr/>
        </p:nvSpPr>
        <p:spPr>
          <a:xfrm>
            <a:off x="3355848" y="2185416"/>
            <a:ext cx="4956048" cy="4590288"/>
          </a:xfrm>
          <a:prstGeom prst="pie">
            <a:avLst>
              <a:gd name="adj1" fmla="val 10800000"/>
              <a:gd name="adj2" fmla="val 16200000"/>
            </a:avLst>
          </a:prstGeom>
          <a:solidFill>
            <a:srgbClr val="4A66AC"/>
          </a:solidFill>
          <a:ln>
            <a:solidFill>
              <a:srgbClr val="4A66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10" name="Pie 9"/>
          <p:cNvSpPr/>
          <p:nvPr/>
        </p:nvSpPr>
        <p:spPr>
          <a:xfrm rot="10800000">
            <a:off x="3361944" y="2182368"/>
            <a:ext cx="4956048" cy="4590288"/>
          </a:xfrm>
          <a:prstGeom prst="pie">
            <a:avLst>
              <a:gd name="adj1" fmla="val 10800000"/>
              <a:gd name="adj2" fmla="val 16200000"/>
            </a:avLst>
          </a:prstGeom>
          <a:solidFill>
            <a:srgbClr val="4A66AC"/>
          </a:solidFill>
          <a:ln>
            <a:solidFill>
              <a:srgbClr val="4A66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sp>
        <p:nvSpPr>
          <p:cNvPr id="8" name="Oval 7"/>
          <p:cNvSpPr/>
          <p:nvPr/>
        </p:nvSpPr>
        <p:spPr>
          <a:xfrm>
            <a:off x="3355848" y="2185416"/>
            <a:ext cx="4956048" cy="4581144"/>
          </a:xfrm>
          <a:prstGeom prst="ellipse">
            <a:avLst/>
          </a:prstGeom>
          <a:noFill/>
          <a:ln w="38100">
            <a:solidFill>
              <a:srgbClr val="4A66A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pic>
        <p:nvPicPr>
          <p:cNvPr id="9" name="Picture 8"/>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324600" y="2587752"/>
            <a:ext cx="1402080" cy="1402080"/>
          </a:xfrm>
          <a:prstGeom prst="rect">
            <a:avLst/>
          </a:prstGeom>
        </p:spPr>
      </p:pic>
      <p:sp>
        <p:nvSpPr>
          <p:cNvPr id="13" name="Oval 12"/>
          <p:cNvSpPr/>
          <p:nvPr/>
        </p:nvSpPr>
        <p:spPr>
          <a:xfrm>
            <a:off x="4544568" y="2734056"/>
            <a:ext cx="502920" cy="557784"/>
          </a:xfrm>
          <a:prstGeom prst="ellipse">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4" name="Block Arc 13"/>
          <p:cNvSpPr/>
          <p:nvPr/>
        </p:nvSpPr>
        <p:spPr>
          <a:xfrm>
            <a:off x="4242816" y="3374136"/>
            <a:ext cx="1078992" cy="941832"/>
          </a:xfrm>
          <a:prstGeom prst="blockArc">
            <a:avLst>
              <a:gd name="adj1" fmla="val 10800000"/>
              <a:gd name="adj2" fmla="val 0"/>
              <a:gd name="adj3" fmla="val 5583"/>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solidFill>
                <a:schemeClr val="tx1"/>
              </a:solidFill>
            </a:endParaRPr>
          </a:p>
        </p:txBody>
      </p:sp>
      <p:pic>
        <p:nvPicPr>
          <p:cNvPr id="15" name="Picture 14"/>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4084320" y="4572000"/>
            <a:ext cx="1591056" cy="1591056"/>
          </a:xfrm>
          <a:prstGeom prst="rect">
            <a:avLst/>
          </a:prstGeom>
        </p:spPr>
      </p:pic>
      <p:pic>
        <p:nvPicPr>
          <p:cNvPr id="20" name="Picture 19"/>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6213514" y="4583510"/>
            <a:ext cx="1806766" cy="1889816"/>
          </a:xfrm>
          <a:prstGeom prst="rect">
            <a:avLst/>
          </a:prstGeom>
        </p:spPr>
      </p:pic>
      <p:sp>
        <p:nvSpPr>
          <p:cNvPr id="21" name="TextBox 20"/>
          <p:cNvSpPr txBox="1"/>
          <p:nvPr/>
        </p:nvSpPr>
        <p:spPr>
          <a:xfrm>
            <a:off x="495758" y="2555913"/>
            <a:ext cx="3514381" cy="1200329"/>
          </a:xfrm>
          <a:prstGeom prst="rect">
            <a:avLst/>
          </a:prstGeom>
          <a:noFill/>
        </p:spPr>
        <p:txBody>
          <a:bodyPr wrap="square" rtlCol="0">
            <a:spAutoFit/>
          </a:bodyPr>
          <a:lstStyle/>
          <a:p>
            <a:pPr algn="ctr"/>
            <a:r>
              <a:rPr lang="fr-CA" sz="2400" dirty="0"/>
              <a:t>Les conseiller(-ère)s en dépistage de votre site (comme vous)</a:t>
            </a:r>
          </a:p>
        </p:txBody>
      </p:sp>
      <p:sp>
        <p:nvSpPr>
          <p:cNvPr id="22" name="TextBox 21"/>
          <p:cNvSpPr txBox="1"/>
          <p:nvPr/>
        </p:nvSpPr>
        <p:spPr>
          <a:xfrm>
            <a:off x="8100159" y="2356009"/>
            <a:ext cx="3514381" cy="2215991"/>
          </a:xfrm>
          <a:prstGeom prst="rect">
            <a:avLst/>
          </a:prstGeom>
          <a:noFill/>
        </p:spPr>
        <p:txBody>
          <a:bodyPr wrap="square" rtlCol="0">
            <a:spAutoFit/>
          </a:bodyPr>
          <a:lstStyle/>
          <a:p>
            <a:pPr algn="ctr"/>
            <a:r>
              <a:rPr lang="fr-CA" sz="2400" dirty="0"/>
              <a:t>Le/la responsable de l’assurance de la qualité de votre site</a:t>
            </a:r>
          </a:p>
          <a:p>
            <a:pPr algn="r"/>
            <a:r>
              <a:rPr lang="fr-CA" sz="2200" dirty="0"/>
              <a:t>(ce peut être </a:t>
            </a:r>
            <a:r>
              <a:rPr lang="fr-CA" sz="2200" dirty="0" err="1"/>
              <a:t>un-e</a:t>
            </a:r>
            <a:r>
              <a:rPr lang="fr-CA" sz="2200" dirty="0"/>
              <a:t> </a:t>
            </a:r>
            <a:r>
              <a:rPr lang="fr-CA" sz="2200" dirty="0" err="1"/>
              <a:t>superviseur-e</a:t>
            </a:r>
            <a:r>
              <a:rPr lang="fr-CA" sz="2200" dirty="0"/>
              <a:t> ou une autre personne désignée)</a:t>
            </a:r>
          </a:p>
        </p:txBody>
      </p:sp>
      <p:sp>
        <p:nvSpPr>
          <p:cNvPr id="23" name="TextBox 22"/>
          <p:cNvSpPr txBox="1"/>
          <p:nvPr/>
        </p:nvSpPr>
        <p:spPr>
          <a:xfrm>
            <a:off x="317652" y="5286260"/>
            <a:ext cx="3514381" cy="830997"/>
          </a:xfrm>
          <a:prstGeom prst="rect">
            <a:avLst/>
          </a:prstGeom>
          <a:noFill/>
        </p:spPr>
        <p:txBody>
          <a:bodyPr wrap="square" rtlCol="0">
            <a:spAutoFit/>
          </a:bodyPr>
          <a:lstStyle/>
          <a:p>
            <a:pPr algn="ctr"/>
            <a:r>
              <a:rPr lang="fr-CA" sz="2400" dirty="0"/>
              <a:t>Le fabricant, </a:t>
            </a:r>
          </a:p>
          <a:p>
            <a:pPr algn="ctr"/>
            <a:r>
              <a:rPr lang="fr-CA" sz="2400" dirty="0" err="1"/>
              <a:t>bioLytical</a:t>
            </a:r>
            <a:r>
              <a:rPr lang="fr-CA" sz="2400" dirty="0"/>
              <a:t> </a:t>
            </a:r>
            <a:r>
              <a:rPr lang="fr-CA" sz="2400" dirty="0" err="1"/>
              <a:t>Laboratories</a:t>
            </a:r>
            <a:r>
              <a:rPr lang="fr-CA" sz="2400" dirty="0"/>
              <a:t> Inc.</a:t>
            </a:r>
          </a:p>
        </p:txBody>
      </p:sp>
      <p:sp>
        <p:nvSpPr>
          <p:cNvPr id="25" name="TextBox 24"/>
          <p:cNvSpPr txBox="1"/>
          <p:nvPr/>
        </p:nvSpPr>
        <p:spPr>
          <a:xfrm>
            <a:off x="8027623" y="5383576"/>
            <a:ext cx="3514381" cy="830997"/>
          </a:xfrm>
          <a:prstGeom prst="rect">
            <a:avLst/>
          </a:prstGeom>
          <a:noFill/>
        </p:spPr>
        <p:txBody>
          <a:bodyPr wrap="square" rtlCol="0">
            <a:spAutoFit/>
          </a:bodyPr>
          <a:lstStyle/>
          <a:p>
            <a:pPr algn="ctr"/>
            <a:r>
              <a:rPr lang="fr-CA" sz="2400" dirty="0"/>
              <a:t>Le ministère de la Santé et des Soins de longue durée</a:t>
            </a:r>
          </a:p>
        </p:txBody>
      </p:sp>
      <p:sp>
        <p:nvSpPr>
          <p:cNvPr id="17" name="Arrow: Pentagon 10">
            <a:extLst>
              <a:ext uri="{FF2B5EF4-FFF2-40B4-BE49-F238E27FC236}">
                <a16:creationId xmlns:a16="http://schemas.microsoft.com/office/drawing/2014/main" id="{6ADF93CC-5604-6345-83A5-BB0D157DB252}"/>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1">
            <a:extLst>
              <a:ext uri="{FF2B5EF4-FFF2-40B4-BE49-F238E27FC236}">
                <a16:creationId xmlns:a16="http://schemas.microsoft.com/office/drawing/2014/main" id="{5109FD76-2F12-3F41-9575-A9611353261F}"/>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2049054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dirty="0"/>
              <a:t>L’assurance de la qualité concerne : </a:t>
            </a:r>
            <a:endParaRPr lang="en-CA" dirty="0"/>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914400" y="2405016"/>
            <a:ext cx="7452360" cy="3346560"/>
          </a:xfrm>
        </p:spPr>
        <p:txBody>
          <a:bodyPr>
            <a:normAutofit fontScale="92500"/>
          </a:bodyPr>
          <a:lstStyle/>
          <a:p>
            <a:pPr marL="342900" indent="-342900">
              <a:spcBef>
                <a:spcPts val="1800"/>
              </a:spcBef>
              <a:buClr>
                <a:srgbClr val="4A66AC"/>
              </a:buClr>
              <a:buFont typeface="Wingdings" panose="05000000000000000000" pitchFamily="2" charset="2"/>
              <a:buChar char="v"/>
            </a:pPr>
            <a:r>
              <a:rPr lang="fr-CA" dirty="0"/>
              <a:t>La formation du personnel et la mise à jour de ses compétences</a:t>
            </a:r>
            <a:endParaRPr lang="en-US" dirty="0"/>
          </a:p>
          <a:p>
            <a:pPr marL="342900" lvl="0" indent="-342900">
              <a:spcBef>
                <a:spcPts val="1800"/>
              </a:spcBef>
              <a:buClr>
                <a:srgbClr val="4A66AC"/>
              </a:buClr>
              <a:buFont typeface="Wingdings" panose="05000000000000000000" pitchFamily="2" charset="2"/>
              <a:buChar char="v"/>
            </a:pPr>
            <a:r>
              <a:rPr lang="fr-CA" dirty="0"/>
              <a:t>La surveillance de la façon dont les trousses de test sont commandées, reçues, entreposées et utilisées </a:t>
            </a:r>
            <a:endParaRPr lang="en-US" dirty="0"/>
          </a:p>
          <a:p>
            <a:pPr marL="342900" lvl="0" indent="-342900">
              <a:spcBef>
                <a:spcPts val="1800"/>
              </a:spcBef>
              <a:buClr>
                <a:srgbClr val="4A66AC"/>
              </a:buClr>
              <a:buFont typeface="Wingdings" panose="05000000000000000000" pitchFamily="2" charset="2"/>
              <a:buChar char="v"/>
            </a:pPr>
            <a:r>
              <a:rPr lang="fr-CA" dirty="0"/>
              <a:t>L’évaluation périodique des trousses de test pour s’assurer qu’elles fonctionnent correctement </a:t>
            </a:r>
            <a:endParaRPr lang="en-US" dirty="0"/>
          </a:p>
          <a:p>
            <a:pPr marL="342900" lvl="0" indent="-342900">
              <a:spcBef>
                <a:spcPts val="1800"/>
              </a:spcBef>
              <a:buClr>
                <a:srgbClr val="4A66AC"/>
              </a:buClr>
              <a:buFont typeface="Wingdings" panose="05000000000000000000" pitchFamily="2" charset="2"/>
              <a:buChar char="v"/>
            </a:pPr>
            <a:r>
              <a:rPr lang="fr-CA" dirty="0"/>
              <a:t>L’évaluation périodique des aptitudes du personnel et des procédures de votre site pour assurer des résultats corrects </a:t>
            </a:r>
            <a:endParaRPr lang="en-US" dirty="0"/>
          </a:p>
          <a:p>
            <a:pPr>
              <a:buClr>
                <a:srgbClr val="4A66AC"/>
              </a:buClr>
            </a:pPr>
            <a:endParaRPr lang="en-CA" dirty="0"/>
          </a:p>
        </p:txBody>
      </p:sp>
      <p:sp>
        <p:nvSpPr>
          <p:cNvPr id="4" name="TextBox 3"/>
          <p:cNvSpPr txBox="1"/>
          <p:nvPr/>
        </p:nvSpPr>
        <p:spPr>
          <a:xfrm>
            <a:off x="8659368" y="5074920"/>
            <a:ext cx="2898648" cy="1655518"/>
          </a:xfrm>
          <a:prstGeom prst="rect">
            <a:avLst/>
          </a:prstGeom>
          <a:noFill/>
        </p:spPr>
        <p:txBody>
          <a:bodyPr wrap="square" rtlCol="0">
            <a:spAutoFit/>
          </a:bodyPr>
          <a:lstStyle/>
          <a:p>
            <a:pPr algn="ctr">
              <a:lnSpc>
                <a:spcPct val="107000"/>
              </a:lnSpc>
              <a:spcAft>
                <a:spcPts val="800"/>
              </a:spcAft>
            </a:pPr>
            <a:r>
              <a:rPr lang="fr-CA" sz="2400" b="1" dirty="0">
                <a:solidFill>
                  <a:srgbClr val="4A66AC"/>
                </a:solidFill>
                <a:latin typeface="Calibri" panose="020F0502020204030204" pitchFamily="34" charset="0"/>
                <a:ea typeface="Calibri" panose="020F0502020204030204" pitchFamily="34" charset="0"/>
                <a:cs typeface="Times New Roman" panose="02020603050405020304" pitchFamily="18" charset="0"/>
              </a:rPr>
              <a:t>Une minutieuse tenue de dossiers est essentielle en tout temps!</a:t>
            </a:r>
            <a:endParaRPr lang="fr-CA" sz="24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5" name="Picture 4"/>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805672" y="2310626"/>
            <a:ext cx="2624328" cy="2773438"/>
          </a:xfrm>
          <a:prstGeom prst="rect">
            <a:avLst/>
          </a:prstGeom>
        </p:spPr>
      </p:pic>
      <p:sp>
        <p:nvSpPr>
          <p:cNvPr id="8" name="Arrow: Pentagon 10">
            <a:extLst>
              <a:ext uri="{FF2B5EF4-FFF2-40B4-BE49-F238E27FC236}">
                <a16:creationId xmlns:a16="http://schemas.microsoft.com/office/drawing/2014/main" id="{BDF7E4D8-A7A1-5941-98F4-353CFA3B4779}"/>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C10BBB6F-027E-E34F-8118-E45F88A2F84E}"/>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4092898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433139" y="2041357"/>
            <a:ext cx="11831053" cy="4022559"/>
            <a:chOff x="360947" y="2041357"/>
            <a:chExt cx="11831053" cy="4022559"/>
          </a:xfrm>
        </p:grpSpPr>
        <p:pic>
          <p:nvPicPr>
            <p:cNvPr id="3" name="Picture 2"/>
            <p:cNvPicPr>
              <a:picLocks noChangeAspect="1"/>
            </p:cNvPicPr>
            <p:nvPr/>
          </p:nvPicPr>
          <p:blipFill rotWithShape="1">
            <a:blip r:embed="rId3" cstate="hqprint">
              <a:extLst>
                <a:ext uri="{28A0092B-C50C-407E-A947-70E740481C1C}">
                  <a14:useLocalDpi xmlns:a14="http://schemas.microsoft.com/office/drawing/2010/main" val="0"/>
                </a:ext>
              </a:extLst>
            </a:blip>
            <a:srcRect/>
            <a:stretch/>
          </p:blipFill>
          <p:spPr>
            <a:xfrm>
              <a:off x="2101376" y="2045368"/>
              <a:ext cx="10090624" cy="4018548"/>
            </a:xfrm>
            <a:prstGeom prst="rect">
              <a:avLst/>
            </a:prstGeom>
          </p:spPr>
        </p:pic>
        <p:pic>
          <p:nvPicPr>
            <p:cNvPr id="18" name="Picture 17"/>
            <p:cNvPicPr>
              <a:picLocks noChangeAspect="1"/>
            </p:cNvPicPr>
            <p:nvPr/>
          </p:nvPicPr>
          <p:blipFill rotWithShape="1">
            <a:blip r:embed="rId3" cstate="hqprint">
              <a:extLst>
                <a:ext uri="{28A0092B-C50C-407E-A947-70E740481C1C}">
                  <a14:useLocalDpi xmlns:a14="http://schemas.microsoft.com/office/drawing/2010/main" val="0"/>
                </a:ext>
              </a:extLst>
            </a:blip>
            <a:srcRect l="10335" r="63314"/>
            <a:stretch/>
          </p:blipFill>
          <p:spPr>
            <a:xfrm>
              <a:off x="360947" y="2041357"/>
              <a:ext cx="2658979" cy="4018548"/>
            </a:xfrm>
            <a:prstGeom prst="rect">
              <a:avLst/>
            </a:prstGeom>
          </p:spPr>
        </p:pic>
      </p:grpSp>
      <p:sp>
        <p:nvSpPr>
          <p:cNvPr id="5" name="Rectangle 4"/>
          <p:cNvSpPr/>
          <p:nvPr/>
        </p:nvSpPr>
        <p:spPr>
          <a:xfrm>
            <a:off x="433137" y="5281863"/>
            <a:ext cx="11273589" cy="90236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6" name="Rectangle 5"/>
          <p:cNvSpPr/>
          <p:nvPr/>
        </p:nvSpPr>
        <p:spPr>
          <a:xfrm>
            <a:off x="809851" y="3774147"/>
            <a:ext cx="2033336" cy="2279404"/>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4" name="Rectangle 23"/>
          <p:cNvSpPr/>
          <p:nvPr/>
        </p:nvSpPr>
        <p:spPr>
          <a:xfrm>
            <a:off x="3202409" y="3783755"/>
            <a:ext cx="2791326" cy="2284172"/>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6" name="Rectangle 25"/>
          <p:cNvSpPr/>
          <p:nvPr/>
        </p:nvSpPr>
        <p:spPr>
          <a:xfrm>
            <a:off x="6128490" y="3766977"/>
            <a:ext cx="2598821" cy="230095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27" name="Rectangle 26"/>
          <p:cNvSpPr/>
          <p:nvPr/>
        </p:nvSpPr>
        <p:spPr>
          <a:xfrm>
            <a:off x="8861767" y="3753071"/>
            <a:ext cx="2658979" cy="2300480"/>
          </a:xfrm>
          <a:prstGeom prst="rect">
            <a:avLst/>
          </a:prstGeom>
          <a:solidFill>
            <a:schemeClr val="bg1"/>
          </a:solidFill>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16" name="TextBox 15"/>
          <p:cNvSpPr txBox="1"/>
          <p:nvPr/>
        </p:nvSpPr>
        <p:spPr>
          <a:xfrm>
            <a:off x="782053" y="6241354"/>
            <a:ext cx="8566484" cy="646331"/>
          </a:xfrm>
          <a:prstGeom prst="rect">
            <a:avLst/>
          </a:prstGeom>
          <a:noFill/>
        </p:spPr>
        <p:txBody>
          <a:bodyPr wrap="square" rtlCol="0">
            <a:spAutoFit/>
          </a:bodyPr>
          <a:lstStyle/>
          <a:p>
            <a:r>
              <a:rPr lang="fr-CA" dirty="0"/>
              <a:t>Voir le site Web du Programme ontarien de dépistage du VIH, pour un tableau complet des responsabilités</a:t>
            </a:r>
          </a:p>
        </p:txBody>
      </p:sp>
      <p:sp>
        <p:nvSpPr>
          <p:cNvPr id="19" name="Title 18"/>
          <p:cNvSpPr>
            <a:spLocks noGrp="1"/>
          </p:cNvSpPr>
          <p:nvPr>
            <p:ph type="ctrTitle"/>
          </p:nvPr>
        </p:nvSpPr>
        <p:spPr>
          <a:xfrm>
            <a:off x="782053" y="1063687"/>
            <a:ext cx="2249906" cy="1029994"/>
          </a:xfrm>
        </p:spPr>
        <p:txBody>
          <a:bodyPr>
            <a:normAutofit/>
          </a:bodyPr>
          <a:lstStyle/>
          <a:p>
            <a:r>
              <a:rPr lang="fr-CA" sz="2800" dirty="0"/>
              <a:t>Le fabricant        </a:t>
            </a:r>
          </a:p>
        </p:txBody>
      </p:sp>
      <p:sp>
        <p:nvSpPr>
          <p:cNvPr id="28" name="Title 18"/>
          <p:cNvSpPr txBox="1">
            <a:spLocks/>
          </p:cNvSpPr>
          <p:nvPr/>
        </p:nvSpPr>
        <p:spPr>
          <a:xfrm>
            <a:off x="3461084" y="1071708"/>
            <a:ext cx="2249906" cy="1029994"/>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800" kern="1200">
                <a:solidFill>
                  <a:schemeClr val="tx1"/>
                </a:solidFill>
                <a:latin typeface="+mj-lt"/>
                <a:ea typeface="+mj-ea"/>
                <a:cs typeface="+mj-cs"/>
              </a:defRPr>
            </a:lvl1pPr>
          </a:lstStyle>
          <a:p>
            <a:r>
              <a:rPr lang="fr-CA" sz="2800" dirty="0"/>
              <a:t>Le ministère</a:t>
            </a:r>
          </a:p>
        </p:txBody>
      </p:sp>
      <p:sp>
        <p:nvSpPr>
          <p:cNvPr id="29" name="Title 18"/>
          <p:cNvSpPr txBox="1">
            <a:spLocks/>
          </p:cNvSpPr>
          <p:nvPr/>
        </p:nvSpPr>
        <p:spPr>
          <a:xfrm>
            <a:off x="5859377" y="1115823"/>
            <a:ext cx="2658979" cy="102999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a:solidFill>
                  <a:schemeClr val="tx1"/>
                </a:solidFill>
                <a:latin typeface="+mj-lt"/>
                <a:ea typeface="+mj-ea"/>
                <a:cs typeface="+mj-cs"/>
              </a:defRPr>
            </a:lvl1pPr>
          </a:lstStyle>
          <a:p>
            <a:pPr algn="ctr"/>
            <a:r>
              <a:rPr lang="fr-CA" sz="2400" dirty="0"/>
              <a:t>Le/la </a:t>
            </a:r>
            <a:r>
              <a:rPr lang="fr-CA" sz="2400" dirty="0" err="1"/>
              <a:t>superviseur-e</a:t>
            </a:r>
            <a:r>
              <a:rPr lang="fr-CA" sz="2400" dirty="0"/>
              <a:t> du site ou responsable de l’AQ</a:t>
            </a:r>
          </a:p>
        </p:txBody>
      </p:sp>
      <p:sp>
        <p:nvSpPr>
          <p:cNvPr id="30" name="Title 18"/>
          <p:cNvSpPr txBox="1">
            <a:spLocks/>
          </p:cNvSpPr>
          <p:nvPr/>
        </p:nvSpPr>
        <p:spPr>
          <a:xfrm>
            <a:off x="8638673" y="1135876"/>
            <a:ext cx="2735177" cy="1029994"/>
          </a:xfrm>
          <a:prstGeom prst="rect">
            <a:avLst/>
          </a:prstGeom>
        </p:spPr>
        <p:txBody>
          <a:bodyPr vert="horz" lIns="91440" tIns="45720" rIns="91440" bIns="45720" rtlCol="0" anchor="b">
            <a:noAutofit/>
          </a:bodyPr>
          <a:lstStyle>
            <a:lvl1pPr algn="l" defTabSz="914400" rtl="0" eaLnBrk="1" latinLnBrk="0" hangingPunct="1">
              <a:lnSpc>
                <a:spcPct val="90000"/>
              </a:lnSpc>
              <a:spcBef>
                <a:spcPct val="0"/>
              </a:spcBef>
              <a:buNone/>
              <a:defRPr sz="4800" kern="1200">
                <a:solidFill>
                  <a:schemeClr val="tx1"/>
                </a:solidFill>
                <a:latin typeface="+mj-lt"/>
                <a:ea typeface="+mj-ea"/>
                <a:cs typeface="+mj-cs"/>
              </a:defRPr>
            </a:lvl1pPr>
          </a:lstStyle>
          <a:p>
            <a:pPr algn="ctr"/>
            <a:r>
              <a:rPr lang="fr-CA" sz="2400" dirty="0"/>
              <a:t>Les conseiller(-ère)s en dépistage </a:t>
            </a:r>
          </a:p>
        </p:txBody>
      </p:sp>
      <p:sp>
        <p:nvSpPr>
          <p:cNvPr id="31" name="TextBox 30"/>
          <p:cNvSpPr txBox="1"/>
          <p:nvPr/>
        </p:nvSpPr>
        <p:spPr>
          <a:xfrm>
            <a:off x="914402" y="3848079"/>
            <a:ext cx="2045369" cy="1754326"/>
          </a:xfrm>
          <a:prstGeom prst="rect">
            <a:avLst/>
          </a:prstGeom>
          <a:noFill/>
        </p:spPr>
        <p:txBody>
          <a:bodyPr wrap="square" rtlCol="0">
            <a:spAutoFit/>
          </a:bodyPr>
          <a:lstStyle/>
          <a:p>
            <a:pPr marL="168275" indent="-168275">
              <a:buFont typeface="Wingdings" panose="05000000000000000000" pitchFamily="2" charset="2"/>
              <a:buChar char="§"/>
            </a:pPr>
            <a:r>
              <a:rPr lang="fr-CA" sz="1200" dirty="0"/>
              <a:t>Tests initiaux de qualité des trousses et des contrôles</a:t>
            </a:r>
          </a:p>
          <a:p>
            <a:pPr marL="168275" indent="-168275">
              <a:buFont typeface="Wingdings" panose="05000000000000000000" pitchFamily="2" charset="2"/>
              <a:buChar char="§"/>
            </a:pPr>
            <a:r>
              <a:rPr lang="fr-CA" sz="1200" dirty="0"/>
              <a:t>Fournit le Certificat d’analyse de chaque numéro de lot de trousses </a:t>
            </a:r>
          </a:p>
          <a:p>
            <a:pPr marL="168275" indent="-168275">
              <a:buFont typeface="Wingdings" panose="05000000000000000000" pitchFamily="2" charset="2"/>
              <a:buChar char="§"/>
            </a:pPr>
            <a:r>
              <a:rPr lang="fr-CA" sz="1200" dirty="0"/>
              <a:t>Répond à toute préoccupation quant au fonctionnement du test</a:t>
            </a:r>
          </a:p>
        </p:txBody>
      </p:sp>
      <p:sp>
        <p:nvSpPr>
          <p:cNvPr id="32" name="TextBox 31"/>
          <p:cNvSpPr txBox="1"/>
          <p:nvPr/>
        </p:nvSpPr>
        <p:spPr>
          <a:xfrm>
            <a:off x="3187988" y="3840089"/>
            <a:ext cx="2947737" cy="2123658"/>
          </a:xfrm>
          <a:prstGeom prst="rect">
            <a:avLst/>
          </a:prstGeom>
          <a:noFill/>
        </p:spPr>
        <p:txBody>
          <a:bodyPr wrap="square" rtlCol="0">
            <a:spAutoFit/>
          </a:bodyPr>
          <a:lstStyle/>
          <a:p>
            <a:pPr marL="168275" indent="-168275">
              <a:buFont typeface="Wingdings" panose="05000000000000000000" pitchFamily="2" charset="2"/>
              <a:buChar char="§"/>
            </a:pPr>
            <a:r>
              <a:rPr lang="fr-CA" sz="1200" dirty="0"/>
              <a:t>Produit des ressources pour la formation et des directives sur l’assurance de la qualité</a:t>
            </a:r>
          </a:p>
          <a:p>
            <a:pPr marL="168275" indent="-168275">
              <a:buFont typeface="Wingdings" panose="05000000000000000000" pitchFamily="2" charset="2"/>
              <a:buChar char="§"/>
            </a:pPr>
            <a:r>
              <a:rPr lang="fr-CA" sz="1200" dirty="0"/>
              <a:t>Premier contact pour les problèmes de qualité / liaison avec toutes les parties (fabricant, pharmacie du gouvernement)</a:t>
            </a:r>
          </a:p>
          <a:p>
            <a:pPr marL="168275" indent="-168275">
              <a:buFont typeface="Wingdings" panose="05000000000000000000" pitchFamily="2" charset="2"/>
              <a:buChar char="§"/>
            </a:pPr>
            <a:r>
              <a:rPr lang="fr-CA" sz="1200" dirty="0"/>
              <a:t>Soutien technique pour les investigations</a:t>
            </a:r>
          </a:p>
          <a:p>
            <a:pPr marL="168275" indent="-168275">
              <a:buFont typeface="Wingdings" panose="05000000000000000000" pitchFamily="2" charset="2"/>
              <a:buChar char="§"/>
            </a:pPr>
            <a:r>
              <a:rPr lang="fr-CA" sz="1200" dirty="0"/>
              <a:t>Sondage annuel des tendances du dépistage</a:t>
            </a:r>
          </a:p>
          <a:p>
            <a:pPr marL="168275" indent="-168275">
              <a:buFont typeface="Wingdings" panose="05000000000000000000" pitchFamily="2" charset="2"/>
              <a:buChar char="§"/>
            </a:pPr>
            <a:r>
              <a:rPr lang="fr-CA" sz="1200" dirty="0"/>
              <a:t>Examen périodique des sites</a:t>
            </a:r>
          </a:p>
          <a:p>
            <a:pPr marL="168275" indent="-168275">
              <a:buFont typeface="Wingdings" panose="05000000000000000000" pitchFamily="2" charset="2"/>
              <a:buChar char="§"/>
            </a:pPr>
            <a:endParaRPr lang="fr-CA" sz="1200" dirty="0"/>
          </a:p>
        </p:txBody>
      </p:sp>
      <p:sp>
        <p:nvSpPr>
          <p:cNvPr id="33" name="TextBox 32"/>
          <p:cNvSpPr txBox="1"/>
          <p:nvPr/>
        </p:nvSpPr>
        <p:spPr>
          <a:xfrm>
            <a:off x="6077580" y="3898356"/>
            <a:ext cx="2735177" cy="1938992"/>
          </a:xfrm>
          <a:prstGeom prst="rect">
            <a:avLst/>
          </a:prstGeom>
          <a:noFill/>
        </p:spPr>
        <p:txBody>
          <a:bodyPr wrap="square" rtlCol="0">
            <a:spAutoFit/>
          </a:bodyPr>
          <a:lstStyle/>
          <a:p>
            <a:pPr marL="168275" indent="-168275">
              <a:buFont typeface="Wingdings" panose="05000000000000000000" pitchFamily="2" charset="2"/>
              <a:buChar char="§"/>
            </a:pPr>
            <a:r>
              <a:rPr lang="fr-CA" sz="1200" dirty="0"/>
              <a:t>Assure la formation et la certification de tout le personnel</a:t>
            </a:r>
          </a:p>
          <a:p>
            <a:pPr marL="168275" indent="-168275">
              <a:buFont typeface="Wingdings" panose="05000000000000000000" pitchFamily="2" charset="2"/>
              <a:buChar char="§"/>
            </a:pPr>
            <a:r>
              <a:rPr lang="fr-CA" sz="1200" dirty="0"/>
              <a:t>Supervise les pratiques d’assurance de la qualité du site; examine et approuve les registres internes; prend des mesures correctives au besoin</a:t>
            </a:r>
          </a:p>
          <a:p>
            <a:pPr marL="168275" indent="-168275">
              <a:buFont typeface="Wingdings" panose="05000000000000000000" pitchFamily="2" charset="2"/>
              <a:buChar char="§"/>
            </a:pPr>
            <a:r>
              <a:rPr lang="fr-CA" sz="1200" dirty="0"/>
              <a:t>Assure que le site participe à une gestion efficace de l’inventaire</a:t>
            </a:r>
          </a:p>
          <a:p>
            <a:pPr marL="168275" indent="-168275">
              <a:buFont typeface="Wingdings" panose="05000000000000000000" pitchFamily="2" charset="2"/>
              <a:buChar char="§"/>
            </a:pPr>
            <a:r>
              <a:rPr lang="fr-CA" sz="1200" dirty="0"/>
              <a:t>Supervise les examens d’incidents</a:t>
            </a:r>
          </a:p>
          <a:p>
            <a:pPr marL="168275" indent="-168275">
              <a:buFont typeface="Wingdings" panose="05000000000000000000" pitchFamily="2" charset="2"/>
              <a:buChar char="§"/>
            </a:pPr>
            <a:endParaRPr lang="fr-CA" sz="1200" dirty="0"/>
          </a:p>
        </p:txBody>
      </p:sp>
      <p:sp>
        <p:nvSpPr>
          <p:cNvPr id="34" name="TextBox 33"/>
          <p:cNvSpPr txBox="1"/>
          <p:nvPr/>
        </p:nvSpPr>
        <p:spPr>
          <a:xfrm>
            <a:off x="8812757" y="3892551"/>
            <a:ext cx="2727154" cy="2123658"/>
          </a:xfrm>
          <a:prstGeom prst="rect">
            <a:avLst/>
          </a:prstGeom>
          <a:noFill/>
        </p:spPr>
        <p:txBody>
          <a:bodyPr wrap="square" rtlCol="0">
            <a:spAutoFit/>
          </a:bodyPr>
          <a:lstStyle/>
          <a:p>
            <a:pPr marL="168275" indent="-168275">
              <a:buFont typeface="Wingdings" panose="05000000000000000000" pitchFamily="2" charset="2"/>
              <a:buChar char="§"/>
            </a:pPr>
            <a:r>
              <a:rPr lang="fr-CA" sz="1200" dirty="0"/>
              <a:t>Participent à la formation, à la certification et aux tests d’aptitudes</a:t>
            </a:r>
          </a:p>
          <a:p>
            <a:pPr marL="168275" indent="-168275">
              <a:buFont typeface="Wingdings" panose="05000000000000000000" pitchFamily="2" charset="2"/>
              <a:buChar char="§"/>
            </a:pPr>
            <a:r>
              <a:rPr lang="fr-CA" sz="1200" dirty="0"/>
              <a:t>Effectuent les tests de qualité avec les contrôle positifs/négatifs, la consignation de la température et des commandes de trousses, sur demande</a:t>
            </a:r>
          </a:p>
          <a:p>
            <a:pPr marL="168275" indent="-168275">
              <a:buFont typeface="Wingdings" panose="05000000000000000000" pitchFamily="2" charset="2"/>
              <a:buChar char="§"/>
            </a:pPr>
            <a:r>
              <a:rPr lang="fr-CA" sz="1200" dirty="0"/>
              <a:t>Maintiennent le registre quotidien avec exactitude</a:t>
            </a:r>
          </a:p>
          <a:p>
            <a:pPr marL="168275" indent="-168275">
              <a:buFont typeface="Wingdings" panose="05000000000000000000" pitchFamily="2" charset="2"/>
              <a:buChar char="§"/>
            </a:pPr>
            <a:r>
              <a:rPr lang="fr-CA" sz="1200" dirty="0"/>
              <a:t>Participent aux examens d’incidents</a:t>
            </a:r>
          </a:p>
          <a:p>
            <a:pPr marL="168275" indent="-168275">
              <a:buFont typeface="Wingdings" panose="05000000000000000000" pitchFamily="2" charset="2"/>
              <a:buChar char="§"/>
            </a:pPr>
            <a:endParaRPr lang="fr-CA" sz="1200" dirty="0"/>
          </a:p>
        </p:txBody>
      </p:sp>
      <p:sp>
        <p:nvSpPr>
          <p:cNvPr id="23" name="Arrow: Pentagon 10">
            <a:extLst>
              <a:ext uri="{FF2B5EF4-FFF2-40B4-BE49-F238E27FC236}">
                <a16:creationId xmlns:a16="http://schemas.microsoft.com/office/drawing/2014/main" id="{7AB68BB6-8F8A-F64A-9FB4-62FB921E8DDC}"/>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11">
            <a:extLst>
              <a:ext uri="{FF2B5EF4-FFF2-40B4-BE49-F238E27FC236}">
                <a16:creationId xmlns:a16="http://schemas.microsoft.com/office/drawing/2014/main" id="{D85C74C3-24DF-964E-9CE0-F0FC8F2872D8}"/>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5829948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477079" y="1221856"/>
            <a:ext cx="11311746" cy="1029994"/>
          </a:xfrm>
        </p:spPr>
        <p:txBody>
          <a:bodyPr>
            <a:noAutofit/>
          </a:bodyPr>
          <a:lstStyle/>
          <a:p>
            <a:pPr>
              <a:spcAft>
                <a:spcPts val="1800"/>
              </a:spcAft>
              <a:buClr>
                <a:srgbClr val="4A66AC"/>
              </a:buClr>
            </a:pPr>
            <a:r>
              <a:rPr lang="gd-GB" sz="3800" dirty="0"/>
              <a:t>Formation et mise à jour des compétences du personnel</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753034" y="2329711"/>
            <a:ext cx="8810514" cy="3565479"/>
          </a:xfrm>
        </p:spPr>
        <p:txBody>
          <a:bodyPr>
            <a:normAutofit fontScale="92500" lnSpcReduction="10000"/>
          </a:bodyPr>
          <a:lstStyle/>
          <a:p>
            <a:pPr lvl="0">
              <a:spcBef>
                <a:spcPts val="1800"/>
              </a:spcBef>
              <a:buClr>
                <a:srgbClr val="4A66AC"/>
              </a:buClr>
            </a:pPr>
            <a:r>
              <a:rPr lang="gd-GB" b="1" dirty="0"/>
              <a:t>Vos responsabilités</a:t>
            </a:r>
          </a:p>
          <a:p>
            <a:pPr marL="342900" lvl="0" indent="-342900">
              <a:spcBef>
                <a:spcPts val="1800"/>
              </a:spcBef>
              <a:buClr>
                <a:srgbClr val="4A66AC"/>
              </a:buClr>
              <a:buSzPct val="150000"/>
              <a:buFont typeface="Wingdings" panose="05000000000000000000" pitchFamily="2" charset="2"/>
              <a:buChar char="ü"/>
            </a:pPr>
            <a:r>
              <a:rPr lang="gd-GB" sz="2000" dirty="0"/>
              <a:t>Suivre la formation des nouveaux/nouvelles employé-es, y compris les modules de formation, la formation pratique et le mentorat dans votre site, etc.</a:t>
            </a:r>
          </a:p>
          <a:p>
            <a:pPr marL="342900" indent="-342900">
              <a:spcBef>
                <a:spcPts val="1800"/>
              </a:spcBef>
              <a:buClr>
                <a:srgbClr val="4A66AC"/>
              </a:buClr>
              <a:buSzPct val="150000"/>
              <a:buFont typeface="Wingdings" panose="05000000000000000000" pitchFamily="2" charset="2"/>
              <a:buChar char="ü"/>
            </a:pPr>
            <a:r>
              <a:rPr lang="gd-GB" sz="2000" dirty="0"/>
              <a:t>Une fois votre formation terminée, faire un test de certification pour être pleinement qualifi-eé à titre de conseiller-ère/préposé-e au test</a:t>
            </a:r>
          </a:p>
          <a:p>
            <a:pPr marL="342900" indent="-342900">
              <a:spcBef>
                <a:spcPts val="1800"/>
              </a:spcBef>
              <a:buClr>
                <a:srgbClr val="4A66AC"/>
              </a:buClr>
              <a:buSzPct val="150000"/>
              <a:buFont typeface="Wingdings" panose="05000000000000000000" pitchFamily="2" charset="2"/>
              <a:buChar char="ü"/>
            </a:pPr>
            <a:r>
              <a:rPr lang="gd-GB" sz="2000" dirty="0"/>
              <a:t>Participer à toute formation d’appoint annuellement ou après toute absence prolongée. Les formations d’appoint annuelles sont recommandées, en particulier pour les sites à faible volume</a:t>
            </a:r>
          </a:p>
          <a:p>
            <a:pPr marL="342900" indent="-342900">
              <a:spcBef>
                <a:spcPts val="1800"/>
              </a:spcBef>
              <a:buClr>
                <a:srgbClr val="4A66AC"/>
              </a:buClr>
              <a:buSzPct val="150000"/>
              <a:buFont typeface="Wingdings" panose="05000000000000000000" pitchFamily="2" charset="2"/>
              <a:buChar char="ü"/>
            </a:pPr>
            <a:r>
              <a:rPr lang="gd-GB" sz="2000" dirty="0"/>
              <a:t>Obtenir les confirmations de votre formation et les soumettre pour consignation dans votre dossier aux ressources humaines</a:t>
            </a:r>
            <a:endParaRPr lang="gd-GB" dirty="0"/>
          </a:p>
        </p:txBody>
      </p:sp>
      <p:pic>
        <p:nvPicPr>
          <p:cNvPr id="6" name="Picture 5"/>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630436" y="2742948"/>
            <a:ext cx="2158388" cy="2158388"/>
          </a:xfrm>
          <a:prstGeom prst="rect">
            <a:avLst/>
          </a:prstGeom>
        </p:spPr>
      </p:pic>
      <p:sp>
        <p:nvSpPr>
          <p:cNvPr id="4" name="TextBox 3"/>
          <p:cNvSpPr txBox="1"/>
          <p:nvPr/>
        </p:nvSpPr>
        <p:spPr>
          <a:xfrm>
            <a:off x="5852160" y="5934670"/>
            <a:ext cx="5992009" cy="1200329"/>
          </a:xfrm>
          <a:prstGeom prst="rect">
            <a:avLst/>
          </a:prstGeom>
          <a:noFill/>
        </p:spPr>
        <p:txBody>
          <a:bodyPr wrap="square" rtlCol="0">
            <a:spAutoFit/>
          </a:bodyPr>
          <a:lstStyle/>
          <a:p>
            <a:pPr lvl="0" algn="r">
              <a:spcBef>
                <a:spcPts val="1800"/>
              </a:spcBef>
              <a:buClr>
                <a:srgbClr val="4A66AC"/>
              </a:buClr>
              <a:buSzPct val="150000"/>
            </a:pPr>
            <a:r>
              <a:rPr lang="gd-GB" b="1" dirty="0">
                <a:solidFill>
                  <a:srgbClr val="4A66AC"/>
                </a:solidFill>
              </a:rPr>
              <a:t>Votre site et le/la responsable de l’assurance de la qualité ont la responsabilité d’assurer que vous avez reçu une formation appropriée. </a:t>
            </a:r>
          </a:p>
          <a:p>
            <a:endParaRPr lang="gd-GB" dirty="0"/>
          </a:p>
        </p:txBody>
      </p:sp>
      <p:sp>
        <p:nvSpPr>
          <p:cNvPr id="8" name="Arrow: Pentagon 10">
            <a:extLst>
              <a:ext uri="{FF2B5EF4-FFF2-40B4-BE49-F238E27FC236}">
                <a16:creationId xmlns:a16="http://schemas.microsoft.com/office/drawing/2014/main" id="{1524A1B5-FDD5-E848-AC29-6DFE4A702B50}"/>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6D88A790-CE66-5446-999A-704B1C48ECC8}"/>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3931983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01147" y="1221856"/>
            <a:ext cx="10494499" cy="1029994"/>
          </a:xfrm>
        </p:spPr>
        <p:txBody>
          <a:bodyPr>
            <a:normAutofit/>
          </a:bodyPr>
          <a:lstStyle/>
          <a:p>
            <a:pPr>
              <a:spcAft>
                <a:spcPts val="1800"/>
              </a:spcAft>
              <a:buClr>
                <a:srgbClr val="4A66AC"/>
              </a:buClr>
            </a:pPr>
            <a:r>
              <a:rPr lang="fr-CA" dirty="0"/>
              <a:t>Test de certification</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739782" y="2329711"/>
            <a:ext cx="8810514" cy="4239531"/>
          </a:xfrm>
        </p:spPr>
        <p:txBody>
          <a:bodyPr>
            <a:normAutofit fontScale="77500" lnSpcReduction="20000"/>
          </a:bodyPr>
          <a:lstStyle/>
          <a:p>
            <a:pPr lvl="0">
              <a:lnSpc>
                <a:spcPct val="110000"/>
              </a:lnSpc>
              <a:spcBef>
                <a:spcPts val="1800"/>
              </a:spcBef>
              <a:buClr>
                <a:srgbClr val="4A66AC"/>
              </a:buClr>
              <a:buSzPct val="150000"/>
            </a:pPr>
            <a:r>
              <a:rPr lang="fr-CA" sz="2200" dirty="0"/>
              <a:t>Les sites de dépistage du VIH en Ontario peuvent commander des ensembles de test de certification, pour les nouveaux conseillers et nouvelles conseillères en dépistage du VIH. Une fois terminée votre formation, vous passerez cette épreuve.</a:t>
            </a:r>
          </a:p>
          <a:p>
            <a:pPr lvl="0">
              <a:lnSpc>
                <a:spcPct val="110000"/>
              </a:lnSpc>
              <a:spcBef>
                <a:spcPts val="1800"/>
              </a:spcBef>
              <a:buClr>
                <a:srgbClr val="4A66AC"/>
              </a:buClr>
              <a:buSzPct val="150000"/>
            </a:pPr>
            <a:r>
              <a:rPr lang="fr-CA" sz="2200" b="1" dirty="0"/>
              <a:t>Ce qui se passe :</a:t>
            </a:r>
          </a:p>
          <a:p>
            <a:pPr marL="457200" indent="-457200">
              <a:lnSpc>
                <a:spcPct val="110000"/>
              </a:lnSpc>
              <a:spcBef>
                <a:spcPts val="1800"/>
              </a:spcBef>
              <a:buClr>
                <a:srgbClr val="4A66AC"/>
              </a:buClr>
              <a:buSzPct val="150000"/>
              <a:buFont typeface="+mj-lt"/>
              <a:buAutoNum type="arabicPeriod"/>
            </a:pPr>
            <a:r>
              <a:rPr lang="fr-CA" sz="2200" dirty="0"/>
              <a:t>Vous recevrez un ensemble d’échantillons pour y effectuer le dépistage du VIH. L’ensemble est préparé par l’Institut de Management de la Qualité de soins de Santé (IQMH). Ni vous ni aucune autre personne de votre site ne saura ce que devraient être les résultats de ces dépistages.</a:t>
            </a:r>
          </a:p>
          <a:p>
            <a:pPr marL="457200" lvl="0" indent="-457200">
              <a:lnSpc>
                <a:spcPct val="110000"/>
              </a:lnSpc>
              <a:spcBef>
                <a:spcPts val="1800"/>
              </a:spcBef>
              <a:buClr>
                <a:srgbClr val="4A66AC"/>
              </a:buClr>
              <a:buSzPct val="150000"/>
              <a:buFont typeface="+mj-lt"/>
              <a:buAutoNum type="arabicPeriod"/>
            </a:pPr>
            <a:r>
              <a:rPr lang="fr-CA" sz="2200" dirty="0"/>
              <a:t>Vous procéderez au dépistage sur les échantillons en suivant les consignes dans le colis et les retournerez à l’IQMH. </a:t>
            </a:r>
          </a:p>
          <a:p>
            <a:pPr marL="457200" lvl="0" indent="-457200">
              <a:lnSpc>
                <a:spcPct val="110000"/>
              </a:lnSpc>
              <a:spcBef>
                <a:spcPts val="1800"/>
              </a:spcBef>
              <a:buClr>
                <a:srgbClr val="4A66AC"/>
              </a:buClr>
              <a:buSzPct val="150000"/>
              <a:buFont typeface="+mj-lt"/>
              <a:buAutoNum type="arabicPeriod"/>
            </a:pPr>
            <a:r>
              <a:rPr lang="fr-CA" sz="2200" dirty="0"/>
              <a:t>Les résultats du test seront accessibles aux administrateur(-</a:t>
            </a:r>
            <a:r>
              <a:rPr lang="fr-CA" sz="2200" dirty="0" err="1"/>
              <a:t>trice</a:t>
            </a:r>
            <a:r>
              <a:rPr lang="fr-CA" sz="2200" dirty="0"/>
              <a:t>)s de votre site et par le biais du Ministère. Si vos conclusions sont acceptables, vous serez alors </a:t>
            </a:r>
            <a:r>
              <a:rPr lang="fr-CA" sz="2200" dirty="0" err="1"/>
              <a:t>certifié-e</a:t>
            </a:r>
            <a:r>
              <a:rPr lang="fr-CA" sz="2200" dirty="0"/>
              <a:t> comme </a:t>
            </a:r>
            <a:br>
              <a:rPr lang="fr-CA" sz="2200" dirty="0"/>
            </a:br>
            <a:r>
              <a:rPr lang="fr-CA" sz="2200" dirty="0"/>
              <a:t>conseiller(-ère) en dépistage du VIH.</a:t>
            </a:r>
          </a:p>
          <a:p>
            <a:pPr lvl="0">
              <a:spcBef>
                <a:spcPts val="1800"/>
              </a:spcBef>
              <a:buClr>
                <a:srgbClr val="4A66AC"/>
              </a:buClr>
              <a:buSzPct val="150000"/>
            </a:pPr>
            <a:endParaRPr lang="fr-CA" sz="2000" dirty="0"/>
          </a:p>
          <a:p>
            <a:pPr>
              <a:buClr>
                <a:srgbClr val="4A66AC"/>
              </a:buClr>
            </a:pPr>
            <a:endParaRPr lang="fr-CA" dirty="0"/>
          </a:p>
        </p:txBody>
      </p:sp>
      <p:pic>
        <p:nvPicPr>
          <p:cNvPr id="5" name="Picture 4"/>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447904" y="2178424"/>
            <a:ext cx="2744096" cy="2744096"/>
          </a:xfrm>
          <a:prstGeom prst="rect">
            <a:avLst/>
          </a:prstGeom>
        </p:spPr>
      </p:pic>
      <p:sp>
        <p:nvSpPr>
          <p:cNvPr id="7" name="Arrow: Pentagon 10">
            <a:extLst>
              <a:ext uri="{FF2B5EF4-FFF2-40B4-BE49-F238E27FC236}">
                <a16:creationId xmlns:a16="http://schemas.microsoft.com/office/drawing/2014/main" id="{9E171FB1-8422-1B4B-BF69-1325D459AFCB}"/>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11">
            <a:extLst>
              <a:ext uri="{FF2B5EF4-FFF2-40B4-BE49-F238E27FC236}">
                <a16:creationId xmlns:a16="http://schemas.microsoft.com/office/drawing/2014/main" id="{E9A9386E-CC18-6A42-9D79-0146567C3997}"/>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1782032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a:t>Stocks et inventaire</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753034" y="2329710"/>
            <a:ext cx="8993394" cy="4404577"/>
          </a:xfrm>
        </p:spPr>
        <p:txBody>
          <a:bodyPr>
            <a:normAutofit/>
          </a:bodyPr>
          <a:lstStyle/>
          <a:p>
            <a:pPr lvl="0">
              <a:spcBef>
                <a:spcPts val="1800"/>
              </a:spcBef>
              <a:buClr>
                <a:srgbClr val="4A66AC"/>
              </a:buClr>
              <a:buSzPct val="150000"/>
            </a:pPr>
            <a:r>
              <a:rPr lang="fr-CA" sz="2000" dirty="0"/>
              <a:t>Divers types de matériel sont commandés de diverses sources :</a:t>
            </a:r>
          </a:p>
          <a:p>
            <a:pPr lvl="1" algn="l">
              <a:lnSpc>
                <a:spcPct val="100000"/>
              </a:lnSpc>
              <a:spcBef>
                <a:spcPts val="2400"/>
              </a:spcBef>
              <a:buClr>
                <a:srgbClr val="4A66AC"/>
              </a:buClr>
              <a:buSzPct val="150000"/>
            </a:pPr>
            <a:r>
              <a:rPr lang="fr-CA" b="1" dirty="0"/>
              <a:t>Portail du Système d’inventaire </a:t>
            </a:r>
            <a:r>
              <a:rPr lang="fr-CA" dirty="0"/>
              <a:t>(</a:t>
            </a:r>
            <a:r>
              <a:rPr lang="fr-CA" dirty="0">
                <a:hlinkClick r:id="rId3"/>
              </a:rPr>
              <a:t>www.HIVPOCT.ca</a:t>
            </a:r>
            <a:r>
              <a:rPr lang="fr-CA" dirty="0"/>
              <a:t>) – Trousses de dépistage, contrôles de la qualité positifs/négatifs, et trousses de certification</a:t>
            </a:r>
          </a:p>
          <a:p>
            <a:pPr lvl="1" algn="l">
              <a:lnSpc>
                <a:spcPct val="100000"/>
              </a:lnSpc>
              <a:spcBef>
                <a:spcPts val="2400"/>
              </a:spcBef>
              <a:buClr>
                <a:srgbClr val="4A66AC"/>
              </a:buClr>
              <a:buSzPct val="150000"/>
            </a:pPr>
            <a:r>
              <a:rPr lang="fr-CA" b="1" dirty="0"/>
              <a:t>Bureau de lutte contre le VIH/sida </a:t>
            </a:r>
            <a:r>
              <a:rPr lang="fr-CA" dirty="0"/>
              <a:t>– Pipettes à capillaire additionnelles, pipettes à bulbes, et autocollants de suivi pour prioriser et référer des échantillons au Laboratoire de santé publique</a:t>
            </a:r>
          </a:p>
          <a:p>
            <a:pPr lvl="1" algn="l">
              <a:lnSpc>
                <a:spcPct val="100000"/>
              </a:lnSpc>
              <a:spcBef>
                <a:spcPts val="2400"/>
              </a:spcBef>
              <a:buClr>
                <a:srgbClr val="4A66AC"/>
              </a:buClr>
              <a:buSzPct val="150000"/>
            </a:pPr>
            <a:r>
              <a:rPr lang="fr-CA" b="1" dirty="0"/>
              <a:t>Laboratoire de santé publique de l’Ontario (LSPO) </a:t>
            </a:r>
            <a:r>
              <a:rPr lang="fr-CA" dirty="0"/>
              <a:t>– </a:t>
            </a:r>
            <a:r>
              <a:rPr lang="fr-CA" dirty="0">
                <a:hlinkClick r:id="rId4"/>
              </a:rPr>
              <a:t>Réquisition de sérologie standard pour le VIH </a:t>
            </a:r>
            <a:r>
              <a:rPr lang="fr-CA" dirty="0"/>
              <a:t>(en ligne) et Réquisition de sérologie anonyme pour le VIH (par téléphone) </a:t>
            </a:r>
          </a:p>
          <a:p>
            <a:pPr lvl="1" algn="l">
              <a:lnSpc>
                <a:spcPct val="100000"/>
              </a:lnSpc>
              <a:spcBef>
                <a:spcPts val="2400"/>
              </a:spcBef>
              <a:buClr>
                <a:srgbClr val="4A66AC"/>
              </a:buClr>
              <a:buSzPct val="150000"/>
            </a:pPr>
            <a:endParaRPr lang="fr-CA" dirty="0"/>
          </a:p>
          <a:p>
            <a:pPr lvl="0">
              <a:spcBef>
                <a:spcPts val="1800"/>
              </a:spcBef>
              <a:buClr>
                <a:srgbClr val="4A66AC"/>
              </a:buClr>
              <a:buSzPct val="150000"/>
            </a:pPr>
            <a:endParaRPr lang="fr-CA" sz="2000" dirty="0"/>
          </a:p>
          <a:p>
            <a:pPr>
              <a:buClr>
                <a:srgbClr val="4A66AC"/>
              </a:buClr>
            </a:pPr>
            <a:endParaRPr lang="fr-CA" dirty="0"/>
          </a:p>
        </p:txBody>
      </p:sp>
      <p:sp>
        <p:nvSpPr>
          <p:cNvPr id="6" name="TextBox 5"/>
          <p:cNvSpPr txBox="1"/>
          <p:nvPr/>
        </p:nvSpPr>
        <p:spPr>
          <a:xfrm>
            <a:off x="9746428" y="4508992"/>
            <a:ext cx="2086983" cy="2062103"/>
          </a:xfrm>
          <a:prstGeom prst="rect">
            <a:avLst/>
          </a:prstGeom>
          <a:noFill/>
        </p:spPr>
        <p:txBody>
          <a:bodyPr wrap="square" rtlCol="0">
            <a:spAutoFit/>
          </a:bodyPr>
          <a:lstStyle/>
          <a:p>
            <a:pPr algn="ctr">
              <a:spcAft>
                <a:spcPts val="1200"/>
              </a:spcAft>
            </a:pPr>
            <a:r>
              <a:rPr lang="fr-CA" sz="1600" b="1" dirty="0">
                <a:solidFill>
                  <a:srgbClr val="4A66AC"/>
                </a:solidFill>
              </a:rPr>
              <a:t>Nous parlerons plus en détails des réquisitions de sérologie et des étiquettes de suivi, dans le module portant sur la Réquisition de test.</a:t>
            </a:r>
          </a:p>
        </p:txBody>
      </p:sp>
      <p:pic>
        <p:nvPicPr>
          <p:cNvPr id="5" name="Picture 4"/>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777805" y="2088521"/>
            <a:ext cx="2109395" cy="2109395"/>
          </a:xfrm>
          <a:prstGeom prst="rect">
            <a:avLst/>
          </a:prstGeom>
        </p:spPr>
      </p:pic>
      <p:sp>
        <p:nvSpPr>
          <p:cNvPr id="8" name="Arrow: Pentagon 10">
            <a:extLst>
              <a:ext uri="{FF2B5EF4-FFF2-40B4-BE49-F238E27FC236}">
                <a16:creationId xmlns:a16="http://schemas.microsoft.com/office/drawing/2014/main" id="{7CF08AAA-BDB6-2741-BD4D-66402AF89A54}"/>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A8E8308F-DD66-9E47-8ED6-20897666FE7C}"/>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2050247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14636-9D80-4715-BE49-B94F50E6C43C}"/>
              </a:ext>
            </a:extLst>
          </p:cNvPr>
          <p:cNvSpPr>
            <a:spLocks noGrp="1"/>
          </p:cNvSpPr>
          <p:nvPr>
            <p:ph type="ctrTitle"/>
          </p:nvPr>
        </p:nvSpPr>
        <p:spPr>
          <a:xfrm>
            <a:off x="914399" y="1221856"/>
            <a:ext cx="10494499" cy="1029994"/>
          </a:xfrm>
        </p:spPr>
        <p:txBody>
          <a:bodyPr>
            <a:normAutofit/>
          </a:bodyPr>
          <a:lstStyle/>
          <a:p>
            <a:pPr>
              <a:spcAft>
                <a:spcPts val="1800"/>
              </a:spcAft>
              <a:buClr>
                <a:srgbClr val="4A66AC"/>
              </a:buClr>
            </a:pPr>
            <a:r>
              <a:rPr lang="fr-CA" dirty="0"/>
              <a:t>Stocks et inventaire</a:t>
            </a:r>
          </a:p>
        </p:txBody>
      </p:sp>
      <p:sp>
        <p:nvSpPr>
          <p:cNvPr id="3" name="Subtitle 2">
            <a:extLst>
              <a:ext uri="{FF2B5EF4-FFF2-40B4-BE49-F238E27FC236}">
                <a16:creationId xmlns:a16="http://schemas.microsoft.com/office/drawing/2014/main" id="{8365A299-7067-41F3-96D1-6126C68ADEA1}"/>
              </a:ext>
            </a:extLst>
          </p:cNvPr>
          <p:cNvSpPr>
            <a:spLocks noGrp="1"/>
          </p:cNvSpPr>
          <p:nvPr>
            <p:ph type="subTitle" idx="1"/>
          </p:nvPr>
        </p:nvSpPr>
        <p:spPr>
          <a:xfrm>
            <a:off x="753034" y="2329710"/>
            <a:ext cx="8993394" cy="4404577"/>
          </a:xfrm>
        </p:spPr>
        <p:txBody>
          <a:bodyPr>
            <a:normAutofit fontScale="85000" lnSpcReduction="10000"/>
          </a:bodyPr>
          <a:lstStyle/>
          <a:p>
            <a:pPr lvl="0">
              <a:spcBef>
                <a:spcPts val="1800"/>
              </a:spcBef>
              <a:buClr>
                <a:srgbClr val="4A66AC"/>
              </a:buClr>
              <a:buSzPct val="150000"/>
            </a:pPr>
            <a:r>
              <a:rPr lang="fr-CA" sz="2000" dirty="0"/>
              <a:t>Le maintien du matériel et l’assurance de sa qualité est une des principales tâches de votre responsable de l’assurance de la qualité. Cependant, il est utile que vous aussi connaissiez comment ces stocks sont gérés. Alertez la personne responsable si vous observez du matériel endommagé ou de faibles réserves de trousses ou de contrôles de qualité positifs/négatifs.</a:t>
            </a:r>
          </a:p>
          <a:p>
            <a:pPr lvl="0">
              <a:spcBef>
                <a:spcPts val="1800"/>
              </a:spcBef>
              <a:buClr>
                <a:srgbClr val="4A66AC"/>
              </a:buClr>
              <a:buSzPct val="150000"/>
            </a:pPr>
            <a:r>
              <a:rPr lang="fr-CA" sz="2000" dirty="0"/>
              <a:t>Votre site a un nom sécurisé et un mot de passe pour le portail </a:t>
            </a:r>
            <a:r>
              <a:rPr lang="fr-CA" sz="2000" dirty="0">
                <a:hlinkClick r:id="rId3"/>
              </a:rPr>
              <a:t>www.HIVPOCT.ca</a:t>
            </a:r>
            <a:r>
              <a:rPr lang="fr-CA" sz="2000" dirty="0"/>
              <a:t>, qui est utilisé pour gérer votre inventaire. Le portail permet à votre site de </a:t>
            </a:r>
            <a:r>
              <a:rPr lang="fr-CA" sz="2200" dirty="0"/>
              <a:t>:</a:t>
            </a:r>
          </a:p>
          <a:p>
            <a:pPr marL="914400" lvl="1" indent="-457200" algn="l">
              <a:spcBef>
                <a:spcPts val="1800"/>
              </a:spcBef>
              <a:buClr>
                <a:srgbClr val="4A66AC"/>
              </a:buClr>
              <a:buSzPct val="150000"/>
              <a:buFont typeface="+mj-lt"/>
              <a:buAutoNum type="arabicPeriod"/>
            </a:pPr>
            <a:r>
              <a:rPr lang="fr-CA" dirty="0"/>
              <a:t>Commander du matériel (trousses, contrôles de la qualité, trousses de certification).</a:t>
            </a:r>
          </a:p>
          <a:p>
            <a:pPr marL="914400" lvl="1" indent="-457200" algn="l">
              <a:spcBef>
                <a:spcPts val="1800"/>
              </a:spcBef>
              <a:buClr>
                <a:srgbClr val="4A66AC"/>
              </a:buClr>
              <a:buSzPct val="150000"/>
              <a:buFont typeface="+mj-lt"/>
              <a:buAutoNum type="arabicPeriod"/>
            </a:pPr>
            <a:r>
              <a:rPr lang="fr-CA" dirty="0"/>
              <a:t>Confirmer l’envoi de nouvelles trousses de dépistage à votre site (mais pas pour confirmer l’envoi de contrôles ou de trousses de certification).</a:t>
            </a:r>
          </a:p>
          <a:p>
            <a:pPr marL="914400" lvl="1" indent="-457200" algn="l">
              <a:spcBef>
                <a:spcPts val="1800"/>
              </a:spcBef>
              <a:buClr>
                <a:srgbClr val="4A66AC"/>
              </a:buClr>
              <a:buSzPct val="150000"/>
              <a:buFont typeface="+mj-lt"/>
              <a:buAutoNum type="arabicPeriod"/>
            </a:pPr>
            <a:r>
              <a:rPr lang="fr-CA" dirty="0"/>
              <a:t>Indiquer l’utilisation de trousses avant d’en commander de nouvelles. L’information est colligée dans le sommaire mensuel que prépare votre responsable de l’assurance </a:t>
            </a:r>
            <a:r>
              <a:rPr lang="fr-CA" dirty="0" err="1"/>
              <a:t>dela</a:t>
            </a:r>
            <a:r>
              <a:rPr lang="fr-CA" dirty="0"/>
              <a:t>  qualité.</a:t>
            </a:r>
          </a:p>
          <a:p>
            <a:pPr marL="914400" lvl="1" indent="-457200" algn="l">
              <a:spcBef>
                <a:spcPts val="1800"/>
              </a:spcBef>
              <a:buClr>
                <a:srgbClr val="4A66AC"/>
              </a:buClr>
              <a:buSzPct val="150000"/>
              <a:buFont typeface="+mj-lt"/>
              <a:buAutoNum type="arabicPeriod"/>
            </a:pPr>
            <a:r>
              <a:rPr lang="fr-CA" dirty="0"/>
              <a:t>Examiner les rapports de commandes antérieures/actuelles et l’utilisation des trousses.</a:t>
            </a:r>
          </a:p>
          <a:p>
            <a:pPr lvl="0">
              <a:spcBef>
                <a:spcPts val="1800"/>
              </a:spcBef>
              <a:buClr>
                <a:srgbClr val="4A66AC"/>
              </a:buClr>
              <a:buSzPct val="150000"/>
            </a:pPr>
            <a:endParaRPr lang="fr-CA" sz="2000" dirty="0"/>
          </a:p>
          <a:p>
            <a:pPr>
              <a:buClr>
                <a:srgbClr val="4A66AC"/>
              </a:buClr>
            </a:pPr>
            <a:endParaRPr lang="fr-CA" dirty="0"/>
          </a:p>
        </p:txBody>
      </p:sp>
      <p:pic>
        <p:nvPicPr>
          <p:cNvPr id="4" name="Picture 3"/>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10053020" y="1474477"/>
            <a:ext cx="1710466" cy="1710466"/>
          </a:xfrm>
          <a:prstGeom prst="rect">
            <a:avLst/>
          </a:prstGeom>
        </p:spPr>
      </p:pic>
      <p:sp>
        <p:nvSpPr>
          <p:cNvPr id="6" name="TextBox 5"/>
          <p:cNvSpPr txBox="1"/>
          <p:nvPr/>
        </p:nvSpPr>
        <p:spPr>
          <a:xfrm>
            <a:off x="9864761" y="3184943"/>
            <a:ext cx="2086983" cy="3693319"/>
          </a:xfrm>
          <a:prstGeom prst="rect">
            <a:avLst/>
          </a:prstGeom>
          <a:noFill/>
        </p:spPr>
        <p:txBody>
          <a:bodyPr wrap="square" rtlCol="0">
            <a:spAutoFit/>
          </a:bodyPr>
          <a:lstStyle/>
          <a:p>
            <a:pPr algn="ctr">
              <a:spcAft>
                <a:spcPts val="1200"/>
              </a:spcAft>
            </a:pPr>
            <a:r>
              <a:rPr lang="fr-CA" sz="1600" b="1" dirty="0">
                <a:solidFill>
                  <a:srgbClr val="4A66AC"/>
                </a:solidFill>
              </a:rPr>
              <a:t>Les rapports d’utilisation des trousses aident le Ministère à calculer combien de trousses sont nécessaires et à consigner tout problème ou erreur qui peut se produire.</a:t>
            </a:r>
          </a:p>
          <a:p>
            <a:pPr algn="ctr"/>
            <a:r>
              <a:rPr lang="fr-CA" sz="1600" b="1" dirty="0">
                <a:solidFill>
                  <a:srgbClr val="4A66AC"/>
                </a:solidFill>
              </a:rPr>
              <a:t>Les résultats non valides devraient être déclarés comme des trousses endommagées.</a:t>
            </a:r>
          </a:p>
        </p:txBody>
      </p:sp>
      <p:sp>
        <p:nvSpPr>
          <p:cNvPr id="8" name="Arrow: Pentagon 10">
            <a:extLst>
              <a:ext uri="{FF2B5EF4-FFF2-40B4-BE49-F238E27FC236}">
                <a16:creationId xmlns:a16="http://schemas.microsoft.com/office/drawing/2014/main" id="{B5FF1ABA-8045-5B4D-9574-E2FB9BFF6538}"/>
              </a:ext>
            </a:extLst>
          </p:cNvPr>
          <p:cNvSpPr/>
          <p:nvPr/>
        </p:nvSpPr>
        <p:spPr>
          <a:xfrm>
            <a:off x="214505" y="180848"/>
            <a:ext cx="6433181" cy="702365"/>
          </a:xfrm>
          <a:prstGeom prst="homePlat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11">
            <a:extLst>
              <a:ext uri="{FF2B5EF4-FFF2-40B4-BE49-F238E27FC236}">
                <a16:creationId xmlns:a16="http://schemas.microsoft.com/office/drawing/2014/main" id="{A2CEE9BD-DC3E-FF4D-B91D-E5B1E8BBD952}"/>
              </a:ext>
            </a:extLst>
          </p:cNvPr>
          <p:cNvSpPr txBox="1"/>
          <p:nvPr/>
        </p:nvSpPr>
        <p:spPr>
          <a:xfrm>
            <a:off x="214507" y="331976"/>
            <a:ext cx="6433181" cy="400110"/>
          </a:xfrm>
          <a:prstGeom prst="rect">
            <a:avLst/>
          </a:prstGeom>
          <a:noFill/>
        </p:spPr>
        <p:txBody>
          <a:bodyPr wrap="square" rtlCol="0">
            <a:spAutoFit/>
          </a:bodyPr>
          <a:lstStyle/>
          <a:p>
            <a:r>
              <a:rPr lang="fr-CA" sz="2000" b="1" dirty="0">
                <a:solidFill>
                  <a:schemeClr val="bg1"/>
                </a:solidFill>
              </a:rPr>
              <a:t>MODULE : Assurance de la qualité et gestion de l’inventaire</a:t>
            </a:r>
          </a:p>
        </p:txBody>
      </p:sp>
    </p:spTree>
    <p:extLst>
      <p:ext uri="{BB962C8B-B14F-4D97-AF65-F5344CB8AC3E}">
        <p14:creationId xmlns:p14="http://schemas.microsoft.com/office/powerpoint/2010/main" val="2715493200"/>
      </p:ext>
    </p:extLst>
  </p:cSld>
  <p:clrMapOvr>
    <a:masterClrMapping/>
  </p:clrMapOvr>
</p:sld>
</file>

<file path=ppt/theme/theme1.xml><?xml version="1.0" encoding="utf-8"?>
<a:theme xmlns:a="http://schemas.openxmlformats.org/drawingml/2006/main" name="Office Them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7396</TotalTime>
  <Words>3009</Words>
  <Application>Microsoft Office PowerPoint</Application>
  <PresentationFormat>Widescreen</PresentationFormat>
  <Paragraphs>242</Paragraphs>
  <Slides>20</Slides>
  <Notes>20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20</vt:i4>
      </vt:variant>
    </vt:vector>
  </HeadingPairs>
  <TitlesOfParts>
    <vt:vector size="27" baseType="lpstr">
      <vt:lpstr>Arial</vt:lpstr>
      <vt:lpstr>Calibri</vt:lpstr>
      <vt:lpstr>Calibri Light</vt:lpstr>
      <vt:lpstr>Times New Roman</vt:lpstr>
      <vt:lpstr>Wingdings</vt:lpstr>
      <vt:lpstr>Office Theme</vt:lpstr>
      <vt:lpstr>Custom Design</vt:lpstr>
      <vt:lpstr>À la fin de cette unité, vous serez en mesure de :</vt:lpstr>
      <vt:lpstr>Pourquoi l’assurance de la qualité est-elle importante?</vt:lpstr>
      <vt:lpstr>L’assurance de la qualité, c’est la responsabilité de tout le monde!</vt:lpstr>
      <vt:lpstr>L’assurance de la qualité concerne : </vt:lpstr>
      <vt:lpstr>Le fabricant        </vt:lpstr>
      <vt:lpstr>Formation et mise à jour des compétences du personnel</vt:lpstr>
      <vt:lpstr>Test de certification</vt:lpstr>
      <vt:lpstr>Stocks et inventaire</vt:lpstr>
      <vt:lpstr>Stocks et inventaire</vt:lpstr>
      <vt:lpstr>Les trousses de dépistage – Réception d’une commande</vt:lpstr>
      <vt:lpstr>Les trousses de dépistage – Entreposage</vt:lpstr>
      <vt:lpstr>Évaluer les trousses avec les contrôles de la qualité positifs/négatifs</vt:lpstr>
      <vt:lpstr>Évaluer les trousses avec les contrôles positifs/négatifs</vt:lpstr>
      <vt:lpstr>Que faire si un test de contrôle de qualité positif/négatif échoue?</vt:lpstr>
      <vt:lpstr>Si deux tests de contrôle de la qualité échouent :</vt:lpstr>
      <vt:lpstr>Les trousses de dépistage – L’utilisation</vt:lpstr>
      <vt:lpstr>Les trousses de dépistage – L’utilisation</vt:lpstr>
      <vt:lpstr>Évaluer les processus de test dans votre site</vt:lpstr>
      <vt:lpstr>Test d’aptitude</vt:lpstr>
      <vt:lpstr>Sommaires des registres et de la documentation que l’on doit tenir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Lori Lyons</dc:creator>
  <cp:lastModifiedBy>Lori Lyons</cp:lastModifiedBy>
  <cp:revision>469</cp:revision>
  <cp:lastPrinted>2018-12-20T17:07:35Z</cp:lastPrinted>
  <dcterms:created xsi:type="dcterms:W3CDTF">2018-11-08T12:57:55Z</dcterms:created>
  <dcterms:modified xsi:type="dcterms:W3CDTF">2019-09-04T19:20:07Z</dcterms:modified>
</cp:coreProperties>
</file>