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handoutMasterIdLst>
    <p:handoutMasterId r:id="rId17"/>
  </p:handoutMasterIdLst>
  <p:sldIdLst>
    <p:sldId id="270" r:id="rId3"/>
    <p:sldId id="272" r:id="rId4"/>
    <p:sldId id="273" r:id="rId5"/>
    <p:sldId id="274" r:id="rId6"/>
    <p:sldId id="285" r:id="rId7"/>
    <p:sldId id="277" r:id="rId8"/>
    <p:sldId id="276" r:id="rId9"/>
    <p:sldId id="275" r:id="rId10"/>
    <p:sldId id="278" r:id="rId11"/>
    <p:sldId id="284" r:id="rId12"/>
    <p:sldId id="288" r:id="rId13"/>
    <p:sldId id="283" r:id="rId14"/>
    <p:sldId id="286" r:id="rId15"/>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66AC"/>
    <a:srgbClr val="E0EDFC"/>
    <a:srgbClr val="629DD1"/>
    <a:srgbClr val="99CCFF"/>
    <a:srgbClr val="000000"/>
    <a:srgbClr val="6D1524"/>
    <a:srgbClr val="660033"/>
    <a:srgbClr val="70C041"/>
    <a:srgbClr val="EC5D57"/>
    <a:srgbClr val="E794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86259" autoAdjust="0"/>
  </p:normalViewPr>
  <p:slideViewPr>
    <p:cSldViewPr snapToGrid="0">
      <p:cViewPr varScale="1">
        <p:scale>
          <a:sx n="90" d="100"/>
          <a:sy n="90" d="100"/>
        </p:scale>
        <p:origin x="156" y="84"/>
      </p:cViewPr>
      <p:guideLst/>
    </p:cSldViewPr>
  </p:slideViewPr>
  <p:outlineViewPr>
    <p:cViewPr>
      <p:scale>
        <a:sx n="33" d="100"/>
        <a:sy n="33" d="100"/>
      </p:scale>
      <p:origin x="0" y="-258"/>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1957"/>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5265014" y="0"/>
            <a:ext cx="4029282" cy="351957"/>
          </a:xfrm>
          <a:prstGeom prst="rect">
            <a:avLst/>
          </a:prstGeom>
        </p:spPr>
        <p:txBody>
          <a:bodyPr vert="horz" lIns="91440" tIns="45720" rIns="91440" bIns="45720" rtlCol="0"/>
          <a:lstStyle>
            <a:lvl1pPr algn="r">
              <a:defRPr sz="1200"/>
            </a:lvl1pPr>
          </a:lstStyle>
          <a:p>
            <a:fld id="{E00C7199-D358-4670-8A56-041B269CF419}" type="datetimeFigureOut">
              <a:rPr lang="en-CA" smtClean="0"/>
              <a:t>2019-09-11</a:t>
            </a:fld>
            <a:endParaRPr lang="en-CA" dirty="0"/>
          </a:p>
        </p:txBody>
      </p:sp>
      <p:sp>
        <p:nvSpPr>
          <p:cNvPr id="4" name="Footer Placeholder 3"/>
          <p:cNvSpPr>
            <a:spLocks noGrp="1"/>
          </p:cNvSpPr>
          <p:nvPr>
            <p:ph type="ftr" sz="quarter" idx="2"/>
          </p:nvPr>
        </p:nvSpPr>
        <p:spPr>
          <a:xfrm>
            <a:off x="1" y="6658444"/>
            <a:ext cx="4029282" cy="351957"/>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5265014" y="6658444"/>
            <a:ext cx="4029282" cy="351957"/>
          </a:xfrm>
          <a:prstGeom prst="rect">
            <a:avLst/>
          </a:prstGeom>
        </p:spPr>
        <p:txBody>
          <a:bodyPr vert="horz" lIns="91440" tIns="45720" rIns="91440" bIns="45720" rtlCol="0" anchor="b"/>
          <a:lstStyle>
            <a:lvl1pPr algn="r">
              <a:defRPr sz="1200"/>
            </a:lvl1pPr>
          </a:lstStyle>
          <a:p>
            <a:fld id="{FA20C67C-A065-48F6-8822-442DE805868B}" type="slidenum">
              <a:rPr lang="en-CA" smtClean="0"/>
              <a:t>‹#›</a:t>
            </a:fld>
            <a:endParaRPr lang="en-CA" dirty="0"/>
          </a:p>
        </p:txBody>
      </p:sp>
    </p:spTree>
    <p:extLst>
      <p:ext uri="{BB962C8B-B14F-4D97-AF65-F5344CB8AC3E}">
        <p14:creationId xmlns:p14="http://schemas.microsoft.com/office/powerpoint/2010/main" val="2470372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86DCAE68-4989-488F-8171-AAA970B76E21}" type="datetimeFigureOut">
              <a:rPr lang="en-CA" smtClean="0"/>
              <a:t>2019-09-11</a:t>
            </a:fld>
            <a:endParaRPr lang="en-CA"/>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6659563"/>
            <a:ext cx="4029075" cy="35083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265738" y="6659563"/>
            <a:ext cx="4029075" cy="350837"/>
          </a:xfrm>
          <a:prstGeom prst="rect">
            <a:avLst/>
          </a:prstGeom>
        </p:spPr>
        <p:txBody>
          <a:bodyPr vert="horz" lIns="91440" tIns="45720" rIns="91440" bIns="45720" rtlCol="0" anchor="b"/>
          <a:lstStyle>
            <a:lvl1pPr algn="r">
              <a:defRPr sz="1200"/>
            </a:lvl1pPr>
          </a:lstStyle>
          <a:p>
            <a:fld id="{7BF95C07-2F40-43EE-A2AA-4D9F9EED63F6}" type="slidenum">
              <a:rPr lang="en-CA" smtClean="0"/>
              <a:t>‹#›</a:t>
            </a:fld>
            <a:endParaRPr lang="en-CA"/>
          </a:p>
        </p:txBody>
      </p:sp>
    </p:spTree>
    <p:extLst>
      <p:ext uri="{BB962C8B-B14F-4D97-AF65-F5344CB8AC3E}">
        <p14:creationId xmlns:p14="http://schemas.microsoft.com/office/powerpoint/2010/main" val="240281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Examinez les objectifs d’apprentissage avec les stagiaires.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a:t>
            </a:fld>
            <a:endParaRPr lang="en-CA" dirty="0"/>
          </a:p>
        </p:txBody>
      </p:sp>
    </p:spTree>
    <p:extLst>
      <p:ext uri="{BB962C8B-B14F-4D97-AF65-F5344CB8AC3E}">
        <p14:creationId xmlns:p14="http://schemas.microsoft.com/office/powerpoint/2010/main" val="320253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10</a:t>
            </a:fld>
            <a:endParaRPr lang="en-CA" dirty="0"/>
          </a:p>
        </p:txBody>
      </p:sp>
    </p:spTree>
    <p:extLst>
      <p:ext uri="{BB962C8B-B14F-4D97-AF65-F5344CB8AC3E}">
        <p14:creationId xmlns:p14="http://schemas.microsoft.com/office/powerpoint/2010/main" val="29365152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11</a:t>
            </a:fld>
            <a:endParaRPr lang="en-CA" dirty="0"/>
          </a:p>
        </p:txBody>
      </p:sp>
    </p:spTree>
    <p:extLst>
      <p:ext uri="{BB962C8B-B14F-4D97-AF65-F5344CB8AC3E}">
        <p14:creationId xmlns:p14="http://schemas.microsoft.com/office/powerpoint/2010/main" val="41066311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Si vous ne l’avez pas fait dans les unités précédentes, ceci pourrait être une bonne occasion de parler de l’accès aux services et des références possibles dans votre région.</a:t>
            </a:r>
          </a:p>
        </p:txBody>
      </p:sp>
      <p:sp>
        <p:nvSpPr>
          <p:cNvPr id="4" name="Slide Number Placeholder 3"/>
          <p:cNvSpPr>
            <a:spLocks noGrp="1"/>
          </p:cNvSpPr>
          <p:nvPr>
            <p:ph type="sldNum" sz="quarter" idx="10"/>
          </p:nvPr>
        </p:nvSpPr>
        <p:spPr/>
        <p:txBody>
          <a:bodyPr/>
          <a:lstStyle/>
          <a:p>
            <a:fld id="{7BF95C07-2F40-43EE-A2AA-4D9F9EED63F6}" type="slidenum">
              <a:rPr lang="en-CA" smtClean="0"/>
              <a:t>12</a:t>
            </a:fld>
            <a:endParaRPr lang="en-CA" dirty="0"/>
          </a:p>
        </p:txBody>
      </p:sp>
    </p:spTree>
    <p:extLst>
      <p:ext uri="{BB962C8B-B14F-4D97-AF65-F5344CB8AC3E}">
        <p14:creationId xmlns:p14="http://schemas.microsoft.com/office/powerpoint/2010/main" val="21054852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Informez vos stagiaires des processus internes de soins personnels offerts dans votre site.</a:t>
            </a:r>
          </a:p>
        </p:txBody>
      </p:sp>
      <p:sp>
        <p:nvSpPr>
          <p:cNvPr id="4" name="Slide Number Placeholder 3"/>
          <p:cNvSpPr>
            <a:spLocks noGrp="1"/>
          </p:cNvSpPr>
          <p:nvPr>
            <p:ph type="sldNum" sz="quarter" idx="10"/>
          </p:nvPr>
        </p:nvSpPr>
        <p:spPr/>
        <p:txBody>
          <a:bodyPr/>
          <a:lstStyle/>
          <a:p>
            <a:fld id="{7BF95C07-2F40-43EE-A2AA-4D9F9EED63F6}" type="slidenum">
              <a:rPr lang="en-CA" smtClean="0"/>
              <a:t>13</a:t>
            </a:fld>
            <a:endParaRPr lang="en-CA" dirty="0"/>
          </a:p>
        </p:txBody>
      </p:sp>
    </p:spTree>
    <p:extLst>
      <p:ext uri="{BB962C8B-B14F-4D97-AF65-F5344CB8AC3E}">
        <p14:creationId xmlns:p14="http://schemas.microsoft.com/office/powerpoint/2010/main" val="4130253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a:t>
            </a:fld>
            <a:endParaRPr lang="en-CA" dirty="0"/>
          </a:p>
        </p:txBody>
      </p:sp>
    </p:spTree>
    <p:extLst>
      <p:ext uri="{BB962C8B-B14F-4D97-AF65-F5344CB8AC3E}">
        <p14:creationId xmlns:p14="http://schemas.microsoft.com/office/powerpoint/2010/main" val="2515477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3</a:t>
            </a:fld>
            <a:endParaRPr lang="en-CA" dirty="0"/>
          </a:p>
        </p:txBody>
      </p:sp>
    </p:spTree>
    <p:extLst>
      <p:ext uri="{BB962C8B-B14F-4D97-AF65-F5344CB8AC3E}">
        <p14:creationId xmlns:p14="http://schemas.microsoft.com/office/powerpoint/2010/main" val="2316322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Assurez-vous que les stagiaires comprennent comment relier les client-es à des fournisseur(-euse)s de soins pour le VIH dans votre région. </a:t>
            </a:r>
            <a:r>
              <a:rPr lang="fr-CA" sz="1200" kern="1200">
                <a:solidFill>
                  <a:schemeClr val="tx1"/>
                </a:solidFill>
                <a:effectLst/>
                <a:latin typeface="+mn-lt"/>
                <a:ea typeface="+mn-ea"/>
                <a:cs typeface="+mn-cs"/>
              </a:rPr>
              <a:t>Peut-on faire soi-même l’appel pour prendre rendez-vous pour le ou la client-e? Quelle est la période d’attente? En cas de période d’attente, peut-on offrir d’autres services et soutiens aux client-es?</a:t>
            </a:r>
            <a:endParaRPr lang="en-US"/>
          </a:p>
        </p:txBody>
      </p:sp>
      <p:sp>
        <p:nvSpPr>
          <p:cNvPr id="4" name="Slide Number Placeholder 3"/>
          <p:cNvSpPr>
            <a:spLocks noGrp="1"/>
          </p:cNvSpPr>
          <p:nvPr>
            <p:ph type="sldNum" sz="quarter" idx="10"/>
          </p:nvPr>
        </p:nvSpPr>
        <p:spPr/>
        <p:txBody>
          <a:bodyPr/>
          <a:lstStyle/>
          <a:p>
            <a:fld id="{7BF95C07-2F40-43EE-A2AA-4D9F9EED63F6}" type="slidenum">
              <a:rPr lang="en-CA" smtClean="0"/>
              <a:t>4</a:t>
            </a:fld>
            <a:endParaRPr lang="en-CA" dirty="0"/>
          </a:p>
        </p:txBody>
      </p:sp>
    </p:spTree>
    <p:extLst>
      <p:ext uri="{BB962C8B-B14F-4D97-AF65-F5344CB8AC3E}">
        <p14:creationId xmlns:p14="http://schemas.microsoft.com/office/powerpoint/2010/main" val="631338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Si cela est possible dans votre région, conseillez aux stagiaires d’amorcer le processus d’arrimage dès l’annonce d’un résultat réactif au DPS.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5</a:t>
            </a:fld>
            <a:endParaRPr lang="en-CA" dirty="0"/>
          </a:p>
        </p:txBody>
      </p:sp>
    </p:spTree>
    <p:extLst>
      <p:ext uri="{BB962C8B-B14F-4D97-AF65-F5344CB8AC3E}">
        <p14:creationId xmlns:p14="http://schemas.microsoft.com/office/powerpoint/2010/main" val="3581360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Si les stagiaires n’ont pas encore reçu de formation sur la phlébotomie, indiquez-leur la procédure à suivre pour qu’un-e collègue effectue le dépistage standard. </a:t>
            </a:r>
            <a:br>
              <a:rPr lang="en-US"/>
            </a:br>
            <a:r>
              <a:rPr lang="en-US"/>
              <a:t>Dites-leur que vous parlerez plus en détail des documents à remplir dans le module de formation sur la déclaration. </a:t>
            </a:r>
          </a:p>
          <a:p>
            <a:r>
              <a:rPr lang="en-US"/>
              <a:t>(Si l’échéancier sur dix jours ci-dessus ne correspond pas à votre expérience, clarifiez ce point et proposez un échéancier adéquat.)</a:t>
            </a:r>
          </a:p>
        </p:txBody>
      </p:sp>
      <p:sp>
        <p:nvSpPr>
          <p:cNvPr id="4" name="Slide Number Placeholder 3"/>
          <p:cNvSpPr>
            <a:spLocks noGrp="1"/>
          </p:cNvSpPr>
          <p:nvPr>
            <p:ph type="sldNum" sz="quarter" idx="10"/>
          </p:nvPr>
        </p:nvSpPr>
        <p:spPr/>
        <p:txBody>
          <a:bodyPr/>
          <a:lstStyle/>
          <a:p>
            <a:fld id="{7BF95C07-2F40-43EE-A2AA-4D9F9EED63F6}" type="slidenum">
              <a:rPr lang="en-CA" smtClean="0"/>
              <a:t>6</a:t>
            </a:fld>
            <a:endParaRPr lang="en-CA" dirty="0"/>
          </a:p>
        </p:txBody>
      </p:sp>
    </p:spTree>
    <p:extLst>
      <p:ext uri="{BB962C8B-B14F-4D97-AF65-F5344CB8AC3E}">
        <p14:creationId xmlns:p14="http://schemas.microsoft.com/office/powerpoint/2010/main" val="34230029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7</a:t>
            </a:fld>
            <a:endParaRPr lang="en-CA" dirty="0"/>
          </a:p>
        </p:txBody>
      </p:sp>
    </p:spTree>
    <p:extLst>
      <p:ext uri="{BB962C8B-B14F-4D97-AF65-F5344CB8AC3E}">
        <p14:creationId xmlns:p14="http://schemas.microsoft.com/office/powerpoint/2010/main" val="590235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8</a:t>
            </a:fld>
            <a:endParaRPr lang="en-CA" dirty="0"/>
          </a:p>
        </p:txBody>
      </p:sp>
    </p:spTree>
    <p:extLst>
      <p:ext uri="{BB962C8B-B14F-4D97-AF65-F5344CB8AC3E}">
        <p14:creationId xmlns:p14="http://schemas.microsoft.com/office/powerpoint/2010/main" val="4188159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9</a:t>
            </a:fld>
            <a:endParaRPr lang="en-CA" dirty="0"/>
          </a:p>
        </p:txBody>
      </p:sp>
    </p:spTree>
    <p:extLst>
      <p:ext uri="{BB962C8B-B14F-4D97-AF65-F5344CB8AC3E}">
        <p14:creationId xmlns:p14="http://schemas.microsoft.com/office/powerpoint/2010/main" val="556625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4A03A-3E22-46AE-9FBB-365DEB5BDAFB}"/>
              </a:ext>
            </a:extLst>
          </p:cNvPr>
          <p:cNvSpPr>
            <a:spLocks noGrp="1"/>
          </p:cNvSpPr>
          <p:nvPr>
            <p:ph type="ctrTitle"/>
          </p:nvPr>
        </p:nvSpPr>
        <p:spPr>
          <a:xfrm>
            <a:off x="914400" y="883213"/>
            <a:ext cx="7413674" cy="1029994"/>
          </a:xfrm>
        </p:spPr>
        <p:txBody>
          <a:bodyPr anchor="b">
            <a:normAutofit/>
          </a:bodyPr>
          <a:lstStyle>
            <a:lvl1pPr algn="l">
              <a:defRPr sz="4800"/>
            </a:lvl1pPr>
          </a:lstStyle>
          <a:p>
            <a:r>
              <a:rPr lang="en-US" dirty="0"/>
              <a:t>Click to edit Master title style</a:t>
            </a:r>
          </a:p>
        </p:txBody>
      </p:sp>
      <p:sp>
        <p:nvSpPr>
          <p:cNvPr id="3" name="Subtitle 2">
            <a:extLst>
              <a:ext uri="{FF2B5EF4-FFF2-40B4-BE49-F238E27FC236}">
                <a16:creationId xmlns:a16="http://schemas.microsoft.com/office/drawing/2014/main" id="{6C02B063-1127-4A03-8466-05E6F6359421}"/>
              </a:ext>
            </a:extLst>
          </p:cNvPr>
          <p:cNvSpPr>
            <a:spLocks noGrp="1"/>
          </p:cNvSpPr>
          <p:nvPr>
            <p:ph type="subTitle" idx="1"/>
          </p:nvPr>
        </p:nvSpPr>
        <p:spPr>
          <a:xfrm>
            <a:off x="914400" y="239956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Slide Number Placeholder 5">
            <a:extLst>
              <a:ext uri="{FF2B5EF4-FFF2-40B4-BE49-F238E27FC236}">
                <a16:creationId xmlns:a16="http://schemas.microsoft.com/office/drawing/2014/main" id="{42E1F206-CD0A-4FBE-9080-31FDD460F302}"/>
              </a:ext>
            </a:extLst>
          </p:cNvPr>
          <p:cNvSpPr>
            <a:spLocks noGrp="1"/>
          </p:cNvSpPr>
          <p:nvPr>
            <p:ph type="sldNum" sz="quarter" idx="12"/>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481029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6E007-E3E9-44BF-9315-6BFEACE997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D34246-2D11-414F-8533-CB752261F3F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458DA8-7A0F-4243-9C18-F0BEE5B866AF}"/>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5" name="Footer Placeholder 4">
            <a:extLst>
              <a:ext uri="{FF2B5EF4-FFF2-40B4-BE49-F238E27FC236}">
                <a16:creationId xmlns:a16="http://schemas.microsoft.com/office/drawing/2014/main" id="{DD586CBF-D714-4ED8-AEB8-3AE0BBABFCE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2CCF5AC3-562C-4F53-AEAD-82866667D0E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438653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1DBBC0-368B-4409-B55C-A231B0D80F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54C708-BCA3-475F-BD7F-8B2185D9A8F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C9-F095-4BFB-8CFB-56F1BAF837DA}"/>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5" name="Footer Placeholder 4">
            <a:extLst>
              <a:ext uri="{FF2B5EF4-FFF2-40B4-BE49-F238E27FC236}">
                <a16:creationId xmlns:a16="http://schemas.microsoft.com/office/drawing/2014/main" id="{F48B6ACA-C34A-48CF-A958-2572BE52BE0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53826EC-ACAF-4E98-B6C9-45833529F84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290238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344C9-E53A-477C-BC04-A52DC81A9F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EE7B56-2F63-49DD-9420-4FF1561D1C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942992-DC22-4235-A3F3-E37893247C7E}"/>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5" name="Footer Placeholder 4">
            <a:extLst>
              <a:ext uri="{FF2B5EF4-FFF2-40B4-BE49-F238E27FC236}">
                <a16:creationId xmlns:a16="http://schemas.microsoft.com/office/drawing/2014/main" id="{63353440-6D79-4051-86FC-DC036FA4C65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DA2667D-DCBD-4D7E-A987-9222C7DF5204}"/>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006920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93983-3F4A-4288-B8D5-B05FCDF3DA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22ACD6-A600-4F95-B588-9A7FD7DDF44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9EB168-4F39-44A0-AFA6-2D6080C156D1}"/>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5" name="Footer Placeholder 4">
            <a:extLst>
              <a:ext uri="{FF2B5EF4-FFF2-40B4-BE49-F238E27FC236}">
                <a16:creationId xmlns:a16="http://schemas.microsoft.com/office/drawing/2014/main" id="{535CD87F-CB56-4E6F-8062-ED88BEBF17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44AEF78-777C-45E3-8A41-55C3456A3DB8}"/>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449706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3AB0B-F0B5-4EA6-A65E-7F7AF7D98D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34EC96-D816-4415-9F5A-CE89331C38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895E0EB-8AB2-4842-AC00-3F40AC64687F}"/>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5" name="Footer Placeholder 4">
            <a:extLst>
              <a:ext uri="{FF2B5EF4-FFF2-40B4-BE49-F238E27FC236}">
                <a16:creationId xmlns:a16="http://schemas.microsoft.com/office/drawing/2014/main" id="{9171592F-800F-4A6B-BDFB-9638454E22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B695667-C8EA-489C-995F-D0260765C1CC}"/>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1001725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DE52E-EB2D-4954-BF10-A27F7DC651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BC3778-506E-4B5A-AD86-EC817D91D7D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228277-78E4-4ED9-B902-12788E1BA9C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D75BAF-E9E4-49D1-81DA-1B19D5710066}"/>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6" name="Footer Placeholder 5">
            <a:extLst>
              <a:ext uri="{FF2B5EF4-FFF2-40B4-BE49-F238E27FC236}">
                <a16:creationId xmlns:a16="http://schemas.microsoft.com/office/drawing/2014/main" id="{6CA10D88-6934-4176-85CD-04C0912A458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406552E-B673-4584-B989-A7A462C9271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191033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ABE81-610A-4F69-95CE-EF54D83125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3C0F4C-44B1-43DF-BE0D-8ED0279E68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785E3B0-DBD1-4A40-85E4-E8692F2B51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AF8A6E-472E-45D9-8A8A-315DC81FE6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9FF0179-DDBA-4A4B-BD92-660E958637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DB03E9-E7F0-43CE-B008-610EA652C55B}"/>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8" name="Footer Placeholder 7">
            <a:extLst>
              <a:ext uri="{FF2B5EF4-FFF2-40B4-BE49-F238E27FC236}">
                <a16:creationId xmlns:a16="http://schemas.microsoft.com/office/drawing/2014/main" id="{BAA5DF28-1F97-4C21-BFC5-A344C4F59CB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226070F-0620-4A06-A5F1-AF3D9A122061}"/>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984959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F290C-D613-4F3B-A9A9-527CA4AAAF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0404EE-8C33-4E49-9D6F-CBF74A8EAB67}"/>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4" name="Footer Placeholder 3">
            <a:extLst>
              <a:ext uri="{FF2B5EF4-FFF2-40B4-BE49-F238E27FC236}">
                <a16:creationId xmlns:a16="http://schemas.microsoft.com/office/drawing/2014/main" id="{087D9BE8-EB85-4597-A9E9-17F2425ECB5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B8AD6D1-E7BE-4829-9656-5BB980CC1366}"/>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7979546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33CEE7-1828-42BF-9E87-BC90565736B3}"/>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3" name="Footer Placeholder 2">
            <a:extLst>
              <a:ext uri="{FF2B5EF4-FFF2-40B4-BE49-F238E27FC236}">
                <a16:creationId xmlns:a16="http://schemas.microsoft.com/office/drawing/2014/main" id="{CE548FB8-599C-4398-84E0-E2185A5BFA9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0BA1960-6D46-44C3-B637-0FA2C379D908}"/>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8598374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4A89-4053-4690-B0E4-594D953B15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6DDDDB-1649-440D-9018-DF86FDD633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BC2D36-EF2F-4B79-84D1-348E37D56F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EEFEBD-F8B2-449A-A3D0-C7FBB4E8B7E9}"/>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6" name="Footer Placeholder 5">
            <a:extLst>
              <a:ext uri="{FF2B5EF4-FFF2-40B4-BE49-F238E27FC236}">
                <a16:creationId xmlns:a16="http://schemas.microsoft.com/office/drawing/2014/main" id="{D80FC237-2892-4971-8707-2F10479F659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4B8E59-7C30-413E-9DB7-88BD415E3C1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3357967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5146C-EA56-433D-B55F-968E52B700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9ED3EA-093E-4BD7-90FE-007AA82000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E59EE7-1BB1-45BF-9C1A-0399A52D740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5" name="Footer Placeholder 4">
            <a:extLst>
              <a:ext uri="{FF2B5EF4-FFF2-40B4-BE49-F238E27FC236}">
                <a16:creationId xmlns:a16="http://schemas.microsoft.com/office/drawing/2014/main" id="{38131F90-38D2-4369-B233-69B8A3498F9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562AFC96-CB65-451E-8A65-7EDCB454C754}"/>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15911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DAD5B-A520-4680-954C-07E4254CD5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8D990F-40C9-4598-AB1B-DECEC7E69E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44088EA-FE13-45CA-AA82-DA6C2908A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26A230-673C-44A2-BC0E-DE6982697DCD}"/>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6" name="Footer Placeholder 5">
            <a:extLst>
              <a:ext uri="{FF2B5EF4-FFF2-40B4-BE49-F238E27FC236}">
                <a16:creationId xmlns:a16="http://schemas.microsoft.com/office/drawing/2014/main" id="{D3E29900-DD73-4120-B25E-89A65A06BDC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6BFFB32-4F67-4A5E-9CE0-7A567C2B11E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9359873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9306F-8CFD-490E-BAF7-995E3F82DA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7F0E7C-D10E-4E5B-A3F9-C582E41F78D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83A819-8B2A-4232-96AB-02D5AAC8AA76}"/>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5" name="Footer Placeholder 4">
            <a:extLst>
              <a:ext uri="{FF2B5EF4-FFF2-40B4-BE49-F238E27FC236}">
                <a16:creationId xmlns:a16="http://schemas.microsoft.com/office/drawing/2014/main" id="{54AA0272-3281-437C-A541-D27E3E476A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7C23EB0-A0D7-4410-ADC4-2645A3CD8C7D}"/>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8560475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13022A-93EC-4A5C-8C47-C60DA579D07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D42E5A-DBA9-4543-9542-518B674B9E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697204-2B39-4888-92D4-34C38BDEFBEC}"/>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5" name="Footer Placeholder 4">
            <a:extLst>
              <a:ext uri="{FF2B5EF4-FFF2-40B4-BE49-F238E27FC236}">
                <a16:creationId xmlns:a16="http://schemas.microsoft.com/office/drawing/2014/main" id="{2F616917-0029-4A54-BE47-59AF96FC53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0BE1690-1CF6-41FC-AAF2-BAF2644CD2C0}"/>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65116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8D5CF-6155-4C0A-B383-C06015F646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AC92C9-AB7D-429B-8EDB-5776A8C36C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A6D54CB-07BE-4DB3-BE36-70114B508559}"/>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5" name="Footer Placeholder 4">
            <a:extLst>
              <a:ext uri="{FF2B5EF4-FFF2-40B4-BE49-F238E27FC236}">
                <a16:creationId xmlns:a16="http://schemas.microsoft.com/office/drawing/2014/main" id="{7DB14F3D-1A5C-44F4-B089-3AB0A252086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70569B6-C3CC-46B4-B672-0D45BBB6711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7491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72D38-AFDA-4046-A3FB-96D73299AC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2A1E93-8639-4E4E-AEC9-5AFA0E21F81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DE66EA-7626-4214-8CB8-460988C7429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8584A8-ACEC-4FFB-961C-9985505938B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6" name="Footer Placeholder 5">
            <a:extLst>
              <a:ext uri="{FF2B5EF4-FFF2-40B4-BE49-F238E27FC236}">
                <a16:creationId xmlns:a16="http://schemas.microsoft.com/office/drawing/2014/main" id="{45CC2722-95A1-488E-AB4F-8323C8944998}"/>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2F17789F-7F9A-46B0-A6B1-6F9B8B6C423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833303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53AD4-F378-4401-A225-D8E0057D09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6F4DAE-37B9-4471-9A83-E7446CB2E8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77DE149-951F-4F24-8BFD-BF3F4A4C98B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672CB1-7E95-4915-8990-249D5F8E37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046976D-E27F-4F3C-AFD6-F69F51E2B4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CB133B-7186-4D93-B0FB-894112844BCC}"/>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8" name="Footer Placeholder 7">
            <a:extLst>
              <a:ext uri="{FF2B5EF4-FFF2-40B4-BE49-F238E27FC236}">
                <a16:creationId xmlns:a16="http://schemas.microsoft.com/office/drawing/2014/main" id="{1A6D8D1D-AA51-4654-83A9-BA1E636DDEE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AFE4DE83-CE8D-4986-A625-E30E734E1BFD}"/>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438856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DA7AC-8A67-404A-A286-9530B4327D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E61078-F34D-46F0-AD35-8DA3953FA36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4" name="Footer Placeholder 3">
            <a:extLst>
              <a:ext uri="{FF2B5EF4-FFF2-40B4-BE49-F238E27FC236}">
                <a16:creationId xmlns:a16="http://schemas.microsoft.com/office/drawing/2014/main" id="{C561E696-0807-42ED-BE1B-8A2C7237D45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0588F6DC-F1C0-4C42-92E5-55188E57FA6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9686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85FF88-F5C6-4613-878E-670C3788EA46}"/>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3" name="Footer Placeholder 2">
            <a:extLst>
              <a:ext uri="{FF2B5EF4-FFF2-40B4-BE49-F238E27FC236}">
                <a16:creationId xmlns:a16="http://schemas.microsoft.com/office/drawing/2014/main" id="{1C7983DA-899D-4A58-946E-0E7FCF3ED2F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7E4C254-68D3-4877-837D-F245A790384E}"/>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1062957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87811-8363-4F01-941B-60D3DFA22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1B290E-AA4B-4FBA-9BEB-D9D985C670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5AAC57-3F05-4772-A6FC-E6EA18CFBE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3AA493-FE62-41F5-A6D3-28CABA5E398B}"/>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6" name="Footer Placeholder 5">
            <a:extLst>
              <a:ext uri="{FF2B5EF4-FFF2-40B4-BE49-F238E27FC236}">
                <a16:creationId xmlns:a16="http://schemas.microsoft.com/office/drawing/2014/main" id="{77FA7F15-87D1-4E01-BCBD-ACAD99B592B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E102DBB0-9FA6-44ED-8235-903281B79AB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114902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B338E-B560-43AD-B90C-1DED398E4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B0D2D3-83F7-47B6-93BC-33999248B2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FE62009-5F19-4574-AABD-8B4943316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ABEDB0-D348-4B5B-BFC7-01AACA98F2D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6" name="Footer Placeholder 5">
            <a:extLst>
              <a:ext uri="{FF2B5EF4-FFF2-40B4-BE49-F238E27FC236}">
                <a16:creationId xmlns:a16="http://schemas.microsoft.com/office/drawing/2014/main" id="{E9720053-CB67-457F-A6D3-B97BE0BC7D4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8A549017-E711-42E5-9488-C8C95EF97D2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29036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5000">
              <a:schemeClr val="accent1">
                <a:lumMod val="5000"/>
                <a:lumOff val="95000"/>
              </a:schemeClr>
            </a:gs>
            <a:gs pos="88000">
              <a:schemeClr val="accent1">
                <a:lumMod val="45000"/>
                <a:lumOff val="55000"/>
              </a:schemeClr>
            </a:gs>
            <a:gs pos="100000">
              <a:schemeClr val="accent1">
                <a:lumMod val="45000"/>
                <a:lumOff val="55000"/>
              </a:schemeClr>
            </a:gs>
            <a:gs pos="100000">
              <a:schemeClr val="accent1">
                <a:lumMod val="30000"/>
                <a:lumOff val="70000"/>
              </a:schemeClr>
            </a:gs>
          </a:gsLst>
          <a:lin ang="189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A3F648-457D-42F6-9B07-D030D124D2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F9ED09-A6B2-4B78-8450-F048CC0576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BB0A726D-4BF8-4BD4-8CD3-DD02CC327700}"/>
              </a:ext>
            </a:extLst>
          </p:cNvPr>
          <p:cNvSpPr txBox="1">
            <a:spLocks/>
          </p:cNvSpPr>
          <p:nvPr userDrawn="1"/>
        </p:nvSpPr>
        <p:spPr>
          <a:xfrm>
            <a:off x="6950784" y="66906"/>
            <a:ext cx="7315200" cy="365125"/>
          </a:xfrm>
          <a:prstGeom prst="rect">
            <a:avLst/>
          </a:prstGeom>
        </p:spPr>
        <p:txBody>
          <a:bodyPr/>
          <a:lstStyle>
            <a:defPPr>
              <a:defRPr lang="en-US"/>
            </a:defPPr>
            <a:lvl1pPr marL="0" algn="l" defTabSz="914400" rtl="0" eaLnBrk="1" latinLnBrk="0" hangingPunct="1">
              <a:defRPr sz="24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a:t>Programme de formation sur</a:t>
            </a:r>
            <a:br>
              <a:rPr lang="en-US" sz="2000"/>
            </a:br>
            <a:r>
              <a:rPr lang="en-US" sz="2000"/>
              <a:t>le test rapide du VIH au point de service</a:t>
            </a:r>
            <a:endParaRPr lang="en-US" sz="2000" dirty="0"/>
          </a:p>
        </p:txBody>
      </p:sp>
      <p:pic>
        <p:nvPicPr>
          <p:cNvPr id="8" name="Picture 7">
            <a:extLst>
              <a:ext uri="{FF2B5EF4-FFF2-40B4-BE49-F238E27FC236}">
                <a16:creationId xmlns:a16="http://schemas.microsoft.com/office/drawing/2014/main" id="{1B3D5A57-209D-43E2-A8DE-D6BA60AF4C6D}"/>
              </a:ext>
            </a:extLst>
          </p:cNvPr>
          <p:cNvPicPr>
            <a:picLocks noChangeAspect="1"/>
          </p:cNvPicPr>
          <p:nvPr userDrawn="1"/>
        </p:nvPicPr>
        <p:blipFill>
          <a:blip r:embed="rId13" cstate="hqprint">
            <a:extLst>
              <a:ext uri="{28A0092B-C50C-407E-A947-70E740481C1C}">
                <a14:useLocalDpi xmlns:a14="http://schemas.microsoft.com/office/drawing/2010/main" val="0"/>
              </a:ext>
            </a:extLst>
          </a:blip>
          <a:stretch>
            <a:fillRect/>
          </a:stretch>
        </p:blipFill>
        <p:spPr>
          <a:xfrm>
            <a:off x="11183817" y="99537"/>
            <a:ext cx="737381" cy="737381"/>
          </a:xfrm>
          <a:prstGeom prst="rect">
            <a:avLst/>
          </a:prstGeom>
        </p:spPr>
      </p:pic>
      <p:sp>
        <p:nvSpPr>
          <p:cNvPr id="9" name="Slide Number Placeholder 5">
            <a:extLst>
              <a:ext uri="{FF2B5EF4-FFF2-40B4-BE49-F238E27FC236}">
                <a16:creationId xmlns:a16="http://schemas.microsoft.com/office/drawing/2014/main" id="{2E8C6C0B-4AD0-4A2C-894E-705EECAE1761}"/>
              </a:ext>
            </a:extLst>
          </p:cNvPr>
          <p:cNvSpPr>
            <a:spLocks noGrp="1"/>
          </p:cNvSpPr>
          <p:nvPr>
            <p:ph type="sldNum" sz="quarter" idx="4"/>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956105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6AB31-6799-49C8-ADE4-7C3E67E8B6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237DC3-BA90-41B2-88B2-EF6EB10569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759F0B-1EBC-4D26-9958-A4405FA2E1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35D53-4F16-4ACE-8382-73FFCA8BCEED}" type="datetimeFigureOut">
              <a:rPr lang="en-US" smtClean="0"/>
              <a:t>9/11/2019</a:t>
            </a:fld>
            <a:endParaRPr lang="en-US" dirty="0"/>
          </a:p>
        </p:txBody>
      </p:sp>
      <p:sp>
        <p:nvSpPr>
          <p:cNvPr id="5" name="Footer Placeholder 4">
            <a:extLst>
              <a:ext uri="{FF2B5EF4-FFF2-40B4-BE49-F238E27FC236}">
                <a16:creationId xmlns:a16="http://schemas.microsoft.com/office/drawing/2014/main" id="{1BA7053D-A32D-4B47-9A99-B7536F88CA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2058D69-2407-4ABE-93AC-4CA10A82E7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605F0-248A-4479-A9E8-D44541D8653D}" type="slidenum">
              <a:rPr lang="en-US" smtClean="0"/>
              <a:t>‹#›</a:t>
            </a:fld>
            <a:endParaRPr lang="en-US" dirty="0"/>
          </a:p>
        </p:txBody>
      </p:sp>
    </p:spTree>
    <p:extLst>
      <p:ext uri="{BB962C8B-B14F-4D97-AF65-F5344CB8AC3E}">
        <p14:creationId xmlns:p14="http://schemas.microsoft.com/office/powerpoint/2010/main" val="994303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860834" cy="1029994"/>
          </a:xfrm>
        </p:spPr>
        <p:txBody>
          <a:bodyPr>
            <a:normAutofit fontScale="90000"/>
          </a:bodyPr>
          <a:lstStyle/>
          <a:p>
            <a:pPr>
              <a:spcAft>
                <a:spcPts val="1800"/>
              </a:spcAft>
              <a:buClr>
                <a:srgbClr val="4A66AC"/>
              </a:buClr>
            </a:pPr>
            <a:r>
              <a:rPr lang="fr-CA" dirty="0"/>
              <a:t>À la fin de </a:t>
            </a:r>
            <a:r>
              <a:rPr lang="fr-CA"/>
              <a:t>cette unité</a:t>
            </a:r>
            <a:r>
              <a:rPr lang="fr-CA" dirty="0"/>
              <a:t>, vous serez en mesure de :</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E7F87B47-126E-4B67-9A5E-3A12176B2C68}"/>
              </a:ext>
            </a:extLst>
          </p:cNvPr>
          <p:cNvSpPr txBox="1"/>
          <p:nvPr/>
        </p:nvSpPr>
        <p:spPr>
          <a:xfrm>
            <a:off x="303300" y="249186"/>
            <a:ext cx="4792682" cy="707886"/>
          </a:xfrm>
          <a:prstGeom prst="rect">
            <a:avLst/>
          </a:prstGeom>
          <a:noFill/>
        </p:spPr>
        <p:txBody>
          <a:bodyPr wrap="square" rtlCol="0">
            <a:spAutoFit/>
          </a:bodyPr>
          <a:lstStyle/>
          <a:p>
            <a:r>
              <a:rPr lang="en-US" sz="2000" b="1" dirty="0">
                <a:solidFill>
                  <a:schemeClr val="bg1"/>
                </a:solidFill>
              </a:rPr>
              <a:t>MODULE 3 : </a:t>
            </a:r>
            <a:r>
              <a:rPr lang="fr-CA" sz="2000" b="1" dirty="0">
                <a:solidFill>
                  <a:schemeClr val="bg1"/>
                </a:solidFill>
              </a:rPr>
              <a:t>Annoncer un résultat et </a:t>
            </a:r>
            <a:br>
              <a:rPr lang="fr-CA" sz="2000" b="1" dirty="0">
                <a:solidFill>
                  <a:schemeClr val="bg1"/>
                </a:solidFill>
              </a:rPr>
            </a:br>
            <a:r>
              <a:rPr lang="fr-CA" sz="2000" b="1" dirty="0">
                <a:solidFill>
                  <a:schemeClr val="bg1"/>
                </a:solidFill>
              </a:rPr>
              <a:t>fournir du soutien </a:t>
            </a:r>
            <a:endParaRPr lang="en-US" sz="2000" b="1" dirty="0">
              <a:solidFill>
                <a:schemeClr val="bg1"/>
              </a:solidFill>
            </a:endParaRPr>
          </a:p>
        </p:txBody>
      </p:sp>
      <p:sp>
        <p:nvSpPr>
          <p:cNvPr id="10" name="Subtitle 9"/>
          <p:cNvSpPr>
            <a:spLocks noGrp="1"/>
          </p:cNvSpPr>
          <p:nvPr>
            <p:ph type="subTitle" idx="1"/>
          </p:nvPr>
        </p:nvSpPr>
        <p:spPr>
          <a:xfrm>
            <a:off x="914399" y="2399568"/>
            <a:ext cx="9920178" cy="3744558"/>
          </a:xfrm>
        </p:spPr>
        <p:txBody>
          <a:bodyPr>
            <a:normAutofit/>
          </a:bodyPr>
          <a:lstStyle/>
          <a:p>
            <a:pPr marL="342900" lvl="0" indent="-342900">
              <a:spcBef>
                <a:spcPts val="1800"/>
              </a:spcBef>
              <a:buClr>
                <a:srgbClr val="4A66AC"/>
              </a:buClr>
              <a:buFont typeface="Wingdings" panose="05000000000000000000" pitchFamily="2" charset="2"/>
              <a:buChar char="v"/>
            </a:pPr>
            <a:r>
              <a:rPr lang="fr-CA" sz="2200" dirty="0"/>
              <a:t>Annoncer à </a:t>
            </a:r>
            <a:r>
              <a:rPr lang="fr-CA" sz="2200" dirty="0" err="1"/>
              <a:t>un-e</a:t>
            </a:r>
            <a:r>
              <a:rPr lang="fr-CA" sz="2200" dirty="0"/>
              <a:t> client </a:t>
            </a:r>
            <a:r>
              <a:rPr lang="fr-CA" sz="2200"/>
              <a:t>que le résultat de son </a:t>
            </a:r>
            <a:r>
              <a:rPr lang="fr-CA" sz="2200" dirty="0"/>
              <a:t>dépistage du VIH est réactif (ou positif)</a:t>
            </a:r>
          </a:p>
          <a:p>
            <a:pPr marL="342900" lvl="0" indent="-342900">
              <a:spcBef>
                <a:spcPts val="1800"/>
              </a:spcBef>
              <a:buClr>
                <a:srgbClr val="4A66AC"/>
              </a:buClr>
              <a:buFont typeface="Wingdings" panose="05000000000000000000" pitchFamily="2" charset="2"/>
              <a:buChar char="v"/>
            </a:pPr>
            <a:r>
              <a:rPr lang="fr-CA" sz="2200" dirty="0"/>
              <a:t>Fournir du soutien émotionnel et pratique aux </a:t>
            </a:r>
            <a:r>
              <a:rPr lang="fr-CA" sz="2200" dirty="0" err="1"/>
              <a:t>client-es</a:t>
            </a:r>
            <a:r>
              <a:rPr lang="fr-CA" sz="2200" dirty="0"/>
              <a:t> </a:t>
            </a:r>
            <a:r>
              <a:rPr lang="fr-CA" sz="2200"/>
              <a:t>qui apprennent </a:t>
            </a:r>
            <a:r>
              <a:rPr lang="fr-CA" sz="2200" dirty="0"/>
              <a:t>cette nouvelle et les aider </a:t>
            </a:r>
            <a:r>
              <a:rPr lang="fr-CA" sz="2200"/>
              <a:t>à passer à </a:t>
            </a:r>
            <a:r>
              <a:rPr lang="fr-CA" sz="2200" dirty="0"/>
              <a:t>la prochaine étape de leurs soins</a:t>
            </a:r>
          </a:p>
          <a:p>
            <a:pPr marL="342900" lvl="0" indent="-342900">
              <a:spcBef>
                <a:spcPts val="1800"/>
              </a:spcBef>
              <a:buClr>
                <a:srgbClr val="4A66AC"/>
              </a:buClr>
              <a:buFont typeface="Wingdings" panose="05000000000000000000" pitchFamily="2" charset="2"/>
              <a:buChar char="v"/>
            </a:pPr>
            <a:r>
              <a:rPr lang="fr-CA" sz="2200"/>
              <a:t>Parler de la notification et de la protection des partenaires avec les client-es </a:t>
            </a:r>
            <a:r>
              <a:rPr lang="fr-CA" sz="2200" dirty="0"/>
              <a:t>qui reçoivent un résultat positif</a:t>
            </a:r>
            <a:r>
              <a:rPr lang="fr-CA" sz="2200"/>
              <a:t>/réactif</a:t>
            </a:r>
            <a:endParaRPr lang="fr-CA" sz="2200" dirty="0"/>
          </a:p>
          <a:p>
            <a:pPr marL="342900" lvl="0" indent="-342900">
              <a:spcBef>
                <a:spcPts val="1800"/>
              </a:spcBef>
              <a:buClr>
                <a:srgbClr val="4A66AC"/>
              </a:buClr>
              <a:buFont typeface="Wingdings" panose="05000000000000000000" pitchFamily="2" charset="2"/>
              <a:buChar char="v"/>
            </a:pPr>
            <a:r>
              <a:rPr lang="fr-CA" sz="2200" dirty="0"/>
              <a:t>Annoncer un résultat non réactif; renforcer les messages de prévention et fournir de l’information sur d’autres services (PrEP, réduction des méfaits, santé </a:t>
            </a:r>
            <a:r>
              <a:rPr lang="fr-CA" sz="2200"/>
              <a:t>mentale), </a:t>
            </a:r>
            <a:r>
              <a:rPr lang="fr-CA" sz="2200" dirty="0"/>
              <a:t>au besoin</a:t>
            </a:r>
          </a:p>
        </p:txBody>
      </p:sp>
    </p:spTree>
    <p:extLst>
      <p:ext uri="{BB962C8B-B14F-4D97-AF65-F5344CB8AC3E}">
        <p14:creationId xmlns:p14="http://schemas.microsoft.com/office/powerpoint/2010/main" val="3788207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r>
              <a:rPr lang="fr-CA"/>
              <a:t>Dévoilement, droit pénal et santé publique</a:t>
            </a:r>
            <a:endParaRPr lang="fr-CA" dirty="0"/>
          </a:p>
        </p:txBody>
      </p:sp>
      <p:sp>
        <p:nvSpPr>
          <p:cNvPr id="10" name="Subtitle 9"/>
          <p:cNvSpPr>
            <a:spLocks noGrp="1"/>
          </p:cNvSpPr>
          <p:nvPr>
            <p:ph type="subTitle" idx="1"/>
          </p:nvPr>
        </p:nvSpPr>
        <p:spPr>
          <a:xfrm>
            <a:off x="1098697" y="2251850"/>
            <a:ext cx="9994605" cy="4196993"/>
          </a:xfrm>
        </p:spPr>
        <p:txBody>
          <a:bodyPr>
            <a:normAutofit fontScale="92500"/>
          </a:bodyPr>
          <a:lstStyle/>
          <a:p>
            <a:pPr marL="342900" indent="-342900">
              <a:lnSpc>
                <a:spcPct val="100000"/>
              </a:lnSpc>
              <a:buClr>
                <a:srgbClr val="4A66AC"/>
              </a:buClr>
              <a:buFont typeface="Wingdings" panose="05000000000000000000" pitchFamily="2" charset="2"/>
              <a:buChar char="v"/>
            </a:pPr>
            <a:r>
              <a:rPr lang="fr-CA" sz="2200" dirty="0"/>
              <a:t>E</a:t>
            </a:r>
            <a:r>
              <a:rPr lang="fr-CA" sz="2200"/>
              <a:t>n </a:t>
            </a:r>
            <a:r>
              <a:rPr lang="fr-CA" sz="2200" dirty="0"/>
              <a:t>2012</a:t>
            </a:r>
            <a:r>
              <a:rPr lang="fr-CA" sz="2200"/>
              <a:t>, la Cour suprême du Canada a tranché que les personnes séropositives au VIH ont l’obligation de dévoiler leur statut VIH à leurs partenaires sexuel-les avant toute activité comportant une </a:t>
            </a:r>
            <a:r>
              <a:rPr lang="fr-CA" sz="2200" i="1"/>
              <a:t>possibilité réaliste de transmission du VIH</a:t>
            </a:r>
            <a:r>
              <a:rPr lang="fr-CA" sz="2200"/>
              <a:t>   </a:t>
            </a:r>
            <a:endParaRPr lang="fr-CA" sz="2200" dirty="0"/>
          </a:p>
          <a:p>
            <a:pPr marL="342900" indent="-342900">
              <a:lnSpc>
                <a:spcPct val="100000"/>
              </a:lnSpc>
              <a:buClr>
                <a:srgbClr val="4A66AC"/>
              </a:buClr>
              <a:buFont typeface="Wingdings" panose="05000000000000000000" pitchFamily="2" charset="2"/>
              <a:buChar char="v"/>
            </a:pPr>
            <a:r>
              <a:rPr lang="fr-CA" sz="2200"/>
              <a:t>Le Gouvernement de l’Ontario a clarifié cette décision (pour les procureurs de la Couronne de la province) comme suit : </a:t>
            </a:r>
            <a:r>
              <a:rPr lang="fr-CA" sz="2200" i="1"/>
              <a:t>une personne vivant avec le VIH qui suit un traitement antirétroviral et qui a une charge virale de moins de 200 copies par millilitre de sang depuis au moins six mois n’est pas tenue de dévoiler son statut avant d’avoir des relations anales, vaginales ou orales, et ce, qu’elle utilise un condom ou non</a:t>
            </a:r>
            <a:endParaRPr lang="fr-CA" sz="2200" i="1" dirty="0"/>
          </a:p>
          <a:p>
            <a:pPr marL="342900" indent="-342900">
              <a:lnSpc>
                <a:spcPct val="100000"/>
              </a:lnSpc>
              <a:buClr>
                <a:srgbClr val="4A66AC"/>
              </a:buClr>
              <a:buFont typeface="Wingdings" panose="05000000000000000000" pitchFamily="2" charset="2"/>
              <a:buChar char="v"/>
            </a:pPr>
            <a:r>
              <a:rPr lang="fr-CA" sz="2200"/>
              <a:t>Les autorités de la santé publique ont une responsabilité à l’égard de leurs client-es séropositif(-ve)s au VIH et du grand public. Par les lois sur la santé publique, elles peuvent gérer les cas de VIH, obliger un individu à recevoir des soins et traitements et participer à la notification des partenaires</a:t>
            </a:r>
            <a:endParaRPr lang="fr-CA" sz="2100" dirty="0"/>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51DF994A-070F-4194-8948-131DB8B3CBB8}"/>
              </a:ext>
            </a:extLst>
          </p:cNvPr>
          <p:cNvSpPr txBox="1"/>
          <p:nvPr/>
        </p:nvSpPr>
        <p:spPr>
          <a:xfrm>
            <a:off x="296191" y="175327"/>
            <a:ext cx="4899007" cy="707886"/>
          </a:xfrm>
          <a:prstGeom prst="rect">
            <a:avLst/>
          </a:prstGeom>
          <a:noFill/>
        </p:spPr>
        <p:txBody>
          <a:bodyPr wrap="square" rtlCol="0">
            <a:spAutoFit/>
          </a:bodyPr>
          <a:lstStyle/>
          <a:p>
            <a:r>
              <a:rPr lang="en-US" sz="2000" b="1">
                <a:solidFill>
                  <a:schemeClr val="bg1"/>
                </a:solidFill>
              </a:rPr>
              <a:t>MODULE 3 : </a:t>
            </a:r>
            <a:r>
              <a:rPr lang="fr-CA" sz="2000" b="1">
                <a:solidFill>
                  <a:schemeClr val="bg1"/>
                </a:solidFill>
              </a:rPr>
              <a:t>Annoncer un résultat et </a:t>
            </a:r>
            <a:br>
              <a:rPr lang="fr-CA" sz="2000" b="1">
                <a:solidFill>
                  <a:schemeClr val="bg1"/>
                </a:solidFill>
              </a:rPr>
            </a:br>
            <a:r>
              <a:rPr lang="fr-CA" sz="2000" b="1">
                <a:solidFill>
                  <a:schemeClr val="bg1"/>
                </a:solidFill>
              </a:rPr>
              <a:t>fournir du soutien </a:t>
            </a:r>
            <a:endParaRPr lang="en-US" sz="2000" b="1" dirty="0">
              <a:solidFill>
                <a:schemeClr val="bg1"/>
              </a:solidFill>
            </a:endParaRPr>
          </a:p>
        </p:txBody>
      </p:sp>
    </p:spTree>
    <p:extLst>
      <p:ext uri="{BB962C8B-B14F-4D97-AF65-F5344CB8AC3E}">
        <p14:creationId xmlns:p14="http://schemas.microsoft.com/office/powerpoint/2010/main" val="2370376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r>
              <a:rPr lang="fr-CA"/>
              <a:t>Dévoilement, droit pénal et santé publique</a:t>
            </a:r>
            <a:endParaRPr lang="fr-CA" dirty="0"/>
          </a:p>
        </p:txBody>
      </p:sp>
      <p:sp>
        <p:nvSpPr>
          <p:cNvPr id="10" name="Subtitle 9"/>
          <p:cNvSpPr>
            <a:spLocks noGrp="1"/>
          </p:cNvSpPr>
          <p:nvPr>
            <p:ph type="subTitle" idx="1"/>
          </p:nvPr>
        </p:nvSpPr>
        <p:spPr>
          <a:xfrm>
            <a:off x="1098697" y="2349507"/>
            <a:ext cx="9994605" cy="4196993"/>
          </a:xfrm>
        </p:spPr>
        <p:txBody>
          <a:bodyPr>
            <a:normAutofit fontScale="92500" lnSpcReduction="10000"/>
          </a:bodyPr>
          <a:lstStyle/>
          <a:p>
            <a:pPr>
              <a:spcBef>
                <a:spcPts val="1800"/>
              </a:spcBef>
            </a:pPr>
            <a:r>
              <a:rPr lang="fr-CA"/>
              <a:t>Les conseiller(-ère)s en dépistage du VIH </a:t>
            </a:r>
            <a:r>
              <a:rPr lang="fr-CA" b="1">
                <a:solidFill>
                  <a:srgbClr val="4A66AC"/>
                </a:solidFill>
              </a:rPr>
              <a:t>ne devraient pas fournir d’avis juridique</a:t>
            </a:r>
            <a:r>
              <a:rPr lang="fr-CA"/>
              <a:t>. Toutefois, ils et elles peuvent :</a:t>
            </a:r>
            <a:endParaRPr lang="fr-CA" dirty="0"/>
          </a:p>
          <a:p>
            <a:pPr marL="342900" indent="-342900">
              <a:spcBef>
                <a:spcPts val="1800"/>
              </a:spcBef>
              <a:buClr>
                <a:srgbClr val="4A66AC"/>
              </a:buClr>
              <a:buFont typeface="Wingdings" panose="05000000000000000000" pitchFamily="2" charset="2"/>
              <a:buChar char="v"/>
            </a:pPr>
            <a:r>
              <a:rPr lang="fr-CA"/>
              <a:t>revenir sur des discussions antérieures concernant la prévention de la transmission du VIH</a:t>
            </a:r>
            <a:endParaRPr lang="fr-CA" dirty="0"/>
          </a:p>
          <a:p>
            <a:pPr marL="342900" indent="-342900">
              <a:spcBef>
                <a:spcPts val="1800"/>
              </a:spcBef>
              <a:buClr>
                <a:srgbClr val="4A66AC"/>
              </a:buClr>
              <a:buFont typeface="Wingdings" panose="05000000000000000000" pitchFamily="2" charset="2"/>
              <a:buChar char="v"/>
            </a:pPr>
            <a:r>
              <a:rPr lang="fr-CA"/>
              <a:t>discuter de changements aux comportements sexuels et de consommation de drogues (utilisation du condom, matériel stérile, activités à faible risque) qui peuvent protéger les partenaires</a:t>
            </a:r>
            <a:endParaRPr lang="fr-CA" dirty="0"/>
          </a:p>
          <a:p>
            <a:pPr marL="342900" indent="-342900">
              <a:spcBef>
                <a:spcPts val="1800"/>
              </a:spcBef>
              <a:buClr>
                <a:srgbClr val="4A66AC"/>
              </a:buClr>
              <a:buFont typeface="Wingdings" panose="05000000000000000000" pitchFamily="2" charset="2"/>
              <a:buChar char="v"/>
            </a:pPr>
            <a:r>
              <a:rPr lang="fr-CA"/>
              <a:t>rappeler aux client-es qu’avec un traitement régulier et soutenu, ils et elles peuvent réduire au fil du temps leur charge virale de VIH à un niveau indétectable et éliminer leur risque de transmission du VIH</a:t>
            </a:r>
            <a:endParaRPr lang="fr-CA" dirty="0"/>
          </a:p>
          <a:p>
            <a:pPr marL="342900" indent="-342900">
              <a:spcBef>
                <a:spcPts val="1800"/>
              </a:spcBef>
              <a:buClr>
                <a:srgbClr val="4A66AC"/>
              </a:buClr>
              <a:buFont typeface="Wingdings" panose="05000000000000000000" pitchFamily="2" charset="2"/>
              <a:buChar char="v"/>
            </a:pPr>
            <a:r>
              <a:rPr lang="fr-CA"/>
              <a:t>dire aux client-es de demander un avis juridique en cas de doute</a:t>
            </a:r>
            <a:endParaRPr lang="fr-CA" sz="2100" dirty="0"/>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AE7B72A4-EE37-43AF-8C53-688DBDB77F7F}"/>
              </a:ext>
            </a:extLst>
          </p:cNvPr>
          <p:cNvSpPr txBox="1"/>
          <p:nvPr/>
        </p:nvSpPr>
        <p:spPr>
          <a:xfrm>
            <a:off x="296191" y="175327"/>
            <a:ext cx="4899007" cy="707886"/>
          </a:xfrm>
          <a:prstGeom prst="rect">
            <a:avLst/>
          </a:prstGeom>
          <a:noFill/>
        </p:spPr>
        <p:txBody>
          <a:bodyPr wrap="square" rtlCol="0">
            <a:spAutoFit/>
          </a:bodyPr>
          <a:lstStyle/>
          <a:p>
            <a:r>
              <a:rPr lang="en-US" sz="2000" b="1">
                <a:solidFill>
                  <a:schemeClr val="bg1"/>
                </a:solidFill>
              </a:rPr>
              <a:t>MODULE 3 : </a:t>
            </a:r>
            <a:r>
              <a:rPr lang="fr-CA" sz="2000" b="1">
                <a:solidFill>
                  <a:schemeClr val="bg1"/>
                </a:solidFill>
              </a:rPr>
              <a:t>Annoncer un résultat et </a:t>
            </a:r>
            <a:br>
              <a:rPr lang="fr-CA" sz="2000" b="1">
                <a:solidFill>
                  <a:schemeClr val="bg1"/>
                </a:solidFill>
              </a:rPr>
            </a:br>
            <a:r>
              <a:rPr lang="fr-CA" sz="2000" b="1">
                <a:solidFill>
                  <a:schemeClr val="bg1"/>
                </a:solidFill>
              </a:rPr>
              <a:t>fournir du soutien </a:t>
            </a:r>
            <a:endParaRPr lang="en-US" sz="2000" b="1" dirty="0">
              <a:solidFill>
                <a:schemeClr val="bg1"/>
              </a:solidFill>
            </a:endParaRPr>
          </a:p>
        </p:txBody>
      </p:sp>
    </p:spTree>
    <p:extLst>
      <p:ext uri="{BB962C8B-B14F-4D97-AF65-F5344CB8AC3E}">
        <p14:creationId xmlns:p14="http://schemas.microsoft.com/office/powerpoint/2010/main" val="2750354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020889"/>
            <a:ext cx="10494499" cy="1029994"/>
          </a:xfrm>
        </p:spPr>
        <p:txBody>
          <a:bodyPr>
            <a:normAutofit fontScale="90000"/>
          </a:bodyPr>
          <a:lstStyle/>
          <a:p>
            <a:pPr>
              <a:spcAft>
                <a:spcPts val="1800"/>
              </a:spcAft>
              <a:buClr>
                <a:srgbClr val="4A66AC"/>
              </a:buClr>
            </a:pPr>
            <a:r>
              <a:rPr lang="fr-CA"/>
              <a:t>Lorsqu’un dépistage du VIH est non réactif</a:t>
            </a:r>
            <a:endParaRPr lang="fr-CA" dirty="0"/>
          </a:p>
        </p:txBody>
      </p:sp>
      <p:sp>
        <p:nvSpPr>
          <p:cNvPr id="10" name="Subtitle 9"/>
          <p:cNvSpPr>
            <a:spLocks noGrp="1"/>
          </p:cNvSpPr>
          <p:nvPr>
            <p:ph type="subTitle" idx="1"/>
          </p:nvPr>
        </p:nvSpPr>
        <p:spPr>
          <a:xfrm>
            <a:off x="930429" y="2188559"/>
            <a:ext cx="10462438" cy="4373372"/>
          </a:xfrm>
        </p:spPr>
        <p:txBody>
          <a:bodyPr>
            <a:normAutofit fontScale="92500"/>
          </a:bodyPr>
          <a:lstStyle/>
          <a:p>
            <a:pPr lvl="0">
              <a:spcBef>
                <a:spcPts val="1200"/>
              </a:spcBef>
              <a:buClr>
                <a:srgbClr val="4A66AC"/>
              </a:buClr>
            </a:pPr>
            <a:r>
              <a:rPr lang="fr-CA" sz="2200"/>
              <a:t>La plupart des résultats de dépistage que vous annoncerez seront des résultats non réactifs. </a:t>
            </a:r>
            <a:br>
              <a:rPr lang="fr-CA" sz="2200"/>
            </a:br>
            <a:r>
              <a:rPr lang="fr-CA" sz="2200"/>
              <a:t>Les points importants à aborder après un résultat non réactif incluent :</a:t>
            </a:r>
          </a:p>
          <a:p>
            <a:pPr marL="342900" indent="-342900">
              <a:spcBef>
                <a:spcPts val="1800"/>
              </a:spcBef>
              <a:buClr>
                <a:srgbClr val="4A66AC"/>
              </a:buClr>
              <a:buFont typeface="Wingdings" panose="05000000000000000000" pitchFamily="2" charset="2"/>
              <a:buChar char="v"/>
            </a:pPr>
            <a:r>
              <a:rPr lang="fr-CA" sz="2200"/>
              <a:t>La question de savoir si le/la client-e devrait revenir pour d’autres dépistages – dépistages de routine ou de suivi (approche 3-6-3), en cas d’exposition à risque élevé</a:t>
            </a:r>
          </a:p>
          <a:p>
            <a:pPr marL="342900" lvl="0" indent="-342900">
              <a:spcBef>
                <a:spcPts val="1800"/>
              </a:spcBef>
              <a:buClr>
                <a:srgbClr val="4A66AC"/>
              </a:buClr>
              <a:buFont typeface="Wingdings" panose="05000000000000000000" pitchFamily="2" charset="2"/>
              <a:buChar char="v"/>
            </a:pPr>
            <a:r>
              <a:rPr lang="fr-CA" sz="2200"/>
              <a:t>La référence à tout service que vous pourriez avoir identifié comme approprié, lors de l’évaluation du risque (réduction des méfaits, dépendance, </a:t>
            </a:r>
            <a:r>
              <a:rPr lang="fr-CA" sz="2200" dirty="0"/>
              <a:t>PrEP</a:t>
            </a:r>
            <a:r>
              <a:rPr lang="fr-CA" sz="2200"/>
              <a:t>, counseling sur la réduction du risque, etc.); et la fourniture d’informations pratiques (numéros de téléphone, sites Web, dépliants, ou référence active – entrer en contact avec un-e fournisseur(-euse) de services pour le ou la client-e, lorsque possible)</a:t>
            </a:r>
            <a:endParaRPr lang="fr-CA" sz="2200" dirty="0"/>
          </a:p>
          <a:p>
            <a:pPr marL="342900" indent="-342900">
              <a:spcBef>
                <a:spcPts val="1800"/>
              </a:spcBef>
              <a:buClr>
                <a:srgbClr val="4A66AC"/>
              </a:buClr>
              <a:buFont typeface="Wingdings" panose="05000000000000000000" pitchFamily="2" charset="2"/>
              <a:buChar char="v"/>
            </a:pPr>
            <a:r>
              <a:rPr lang="fr-CA" sz="2200"/>
              <a:t>Un retour sur toute suggestion de stratégie de protection abordée lors du counseling pré-test </a:t>
            </a:r>
          </a:p>
          <a:p>
            <a:pPr>
              <a:spcBef>
                <a:spcPts val="1800"/>
              </a:spcBef>
              <a:buClr>
                <a:srgbClr val="4A66AC"/>
              </a:buClr>
            </a:pPr>
            <a:r>
              <a:rPr lang="fr-CA" sz="2000" b="1">
                <a:solidFill>
                  <a:srgbClr val="4A66AC"/>
                </a:solidFill>
              </a:rPr>
              <a:t>Si la dernière exposition à risque élevé remonte à plus de trois mois, le/la client-e peut être certain-e qu’il/elle est séronégatif(-ve) (à moins d’avoir eu une autre exposition à risque élevé)</a:t>
            </a:r>
            <a:endParaRPr lang="fr-CA" sz="2000" b="1" dirty="0">
              <a:solidFill>
                <a:srgbClr val="4A66AC"/>
              </a:solidFill>
            </a:endParaRPr>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BDD5AB51-DACB-46B5-AF6B-68A3C8544FC7}"/>
              </a:ext>
            </a:extLst>
          </p:cNvPr>
          <p:cNvSpPr txBox="1"/>
          <p:nvPr/>
        </p:nvSpPr>
        <p:spPr>
          <a:xfrm>
            <a:off x="296191" y="175327"/>
            <a:ext cx="4899007" cy="707886"/>
          </a:xfrm>
          <a:prstGeom prst="rect">
            <a:avLst/>
          </a:prstGeom>
          <a:noFill/>
        </p:spPr>
        <p:txBody>
          <a:bodyPr wrap="square" rtlCol="0">
            <a:spAutoFit/>
          </a:bodyPr>
          <a:lstStyle/>
          <a:p>
            <a:r>
              <a:rPr lang="en-US" sz="2000" b="1">
                <a:solidFill>
                  <a:schemeClr val="bg1"/>
                </a:solidFill>
              </a:rPr>
              <a:t>MODULE 3 : </a:t>
            </a:r>
            <a:r>
              <a:rPr lang="fr-CA" sz="2000" b="1">
                <a:solidFill>
                  <a:schemeClr val="bg1"/>
                </a:solidFill>
              </a:rPr>
              <a:t>Annoncer un résultat et </a:t>
            </a:r>
            <a:br>
              <a:rPr lang="fr-CA" sz="2000" b="1">
                <a:solidFill>
                  <a:schemeClr val="bg1"/>
                </a:solidFill>
              </a:rPr>
            </a:br>
            <a:r>
              <a:rPr lang="fr-CA" sz="2000" b="1">
                <a:solidFill>
                  <a:schemeClr val="bg1"/>
                </a:solidFill>
              </a:rPr>
              <a:t>fournir du soutien </a:t>
            </a:r>
            <a:endParaRPr lang="en-US" sz="2000" b="1" dirty="0">
              <a:solidFill>
                <a:schemeClr val="bg1"/>
              </a:solidFill>
            </a:endParaRPr>
          </a:p>
        </p:txBody>
      </p:sp>
    </p:spTree>
    <p:extLst>
      <p:ext uri="{BB962C8B-B14F-4D97-AF65-F5344CB8AC3E}">
        <p14:creationId xmlns:p14="http://schemas.microsoft.com/office/powerpoint/2010/main" val="3692612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82501" y="1275019"/>
            <a:ext cx="10494499" cy="1029994"/>
          </a:xfrm>
        </p:spPr>
        <p:txBody>
          <a:bodyPr>
            <a:normAutofit/>
          </a:bodyPr>
          <a:lstStyle/>
          <a:p>
            <a:pPr>
              <a:spcAft>
                <a:spcPts val="1800"/>
              </a:spcAft>
              <a:buClr>
                <a:srgbClr val="4A66AC"/>
              </a:buClr>
            </a:pPr>
            <a:r>
              <a:rPr lang="fr-CA"/>
              <a:t>Soins personnels</a:t>
            </a:r>
            <a:endParaRPr lang="fr-CA" dirty="0"/>
          </a:p>
        </p:txBody>
      </p:sp>
      <p:sp>
        <p:nvSpPr>
          <p:cNvPr id="10" name="Subtitle 9"/>
          <p:cNvSpPr>
            <a:spLocks noGrp="1"/>
          </p:cNvSpPr>
          <p:nvPr>
            <p:ph type="subTitle" idx="1"/>
          </p:nvPr>
        </p:nvSpPr>
        <p:spPr>
          <a:xfrm>
            <a:off x="914399" y="2484628"/>
            <a:ext cx="8261499" cy="4373372"/>
          </a:xfrm>
        </p:spPr>
        <p:txBody>
          <a:bodyPr>
            <a:normAutofit/>
          </a:bodyPr>
          <a:lstStyle/>
          <a:p>
            <a:pPr lvl="0">
              <a:spcBef>
                <a:spcPts val="1200"/>
              </a:spcBef>
              <a:buClr>
                <a:srgbClr val="4A66AC"/>
              </a:buClr>
            </a:pPr>
            <a:r>
              <a:rPr lang="fr-CA"/>
              <a:t>Le counseling en dépistage du VIH peut être stressant; il peut être particulièrement difficile d’annoncer un résultat positif. Prenez le temps qu’il vous faut après un rendez-vous éprouvant.</a:t>
            </a:r>
          </a:p>
          <a:p>
            <a:pPr marL="342900" lvl="0" indent="-342900">
              <a:spcBef>
                <a:spcPts val="1200"/>
              </a:spcBef>
              <a:buClr>
                <a:srgbClr val="4A66AC"/>
              </a:buClr>
              <a:buFont typeface="Wingdings" panose="05000000000000000000" pitchFamily="2" charset="2"/>
              <a:buChar char="v"/>
            </a:pPr>
            <a:r>
              <a:rPr lang="fr-CA"/>
              <a:t>Identifiez des collègues ou d’autres personnes de votre milieu de travail qui pourraient vous fournir du soutien</a:t>
            </a:r>
          </a:p>
          <a:p>
            <a:pPr marL="342900" lvl="0" indent="-342900">
              <a:spcBef>
                <a:spcPts val="1200"/>
              </a:spcBef>
              <a:buClr>
                <a:srgbClr val="4A66AC"/>
              </a:buClr>
              <a:buFont typeface="Wingdings" panose="05000000000000000000" pitchFamily="2" charset="2"/>
              <a:buChar char="v"/>
            </a:pPr>
            <a:r>
              <a:rPr lang="fr-CA"/>
              <a:t>Renseignez-vous sur les processus internes de soins personnels dans votre site</a:t>
            </a:r>
            <a:endParaRPr lang="fr-CA" dirty="0"/>
          </a:p>
          <a:p>
            <a:pPr lvl="0">
              <a:spcBef>
                <a:spcPts val="2400"/>
              </a:spcBef>
              <a:buClr>
                <a:srgbClr val="4A66AC"/>
              </a:buClr>
            </a:pPr>
            <a:r>
              <a:rPr lang="fr-CA" sz="2000" b="1">
                <a:solidFill>
                  <a:srgbClr val="4A66AC"/>
                </a:solidFill>
              </a:rPr>
              <a:t>Des ressources additionnelles sur les soins personnels sont offertes dans votre guide des participant-es. </a:t>
            </a:r>
            <a:endParaRPr lang="fr-CA" sz="2000" b="1" dirty="0">
              <a:solidFill>
                <a:srgbClr val="4A66AC"/>
              </a:solidFill>
            </a:endParaRPr>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122734" y="2500423"/>
            <a:ext cx="2488020" cy="2985977"/>
          </a:xfrm>
          <a:prstGeom prst="rect">
            <a:avLst/>
          </a:prstGeom>
        </p:spPr>
      </p:pic>
      <p:sp>
        <p:nvSpPr>
          <p:cNvPr id="8" name="TextBox 7">
            <a:extLst>
              <a:ext uri="{FF2B5EF4-FFF2-40B4-BE49-F238E27FC236}">
                <a16:creationId xmlns:a16="http://schemas.microsoft.com/office/drawing/2014/main" id="{9D2D10F7-BDF5-4A11-899B-8C58280A2805}"/>
              </a:ext>
            </a:extLst>
          </p:cNvPr>
          <p:cNvSpPr txBox="1"/>
          <p:nvPr/>
        </p:nvSpPr>
        <p:spPr>
          <a:xfrm>
            <a:off x="296191" y="175327"/>
            <a:ext cx="4899007" cy="707886"/>
          </a:xfrm>
          <a:prstGeom prst="rect">
            <a:avLst/>
          </a:prstGeom>
          <a:noFill/>
        </p:spPr>
        <p:txBody>
          <a:bodyPr wrap="square" rtlCol="0">
            <a:spAutoFit/>
          </a:bodyPr>
          <a:lstStyle/>
          <a:p>
            <a:r>
              <a:rPr lang="en-US" sz="2000" b="1">
                <a:solidFill>
                  <a:schemeClr val="bg1"/>
                </a:solidFill>
              </a:rPr>
              <a:t>MODULE 3 : </a:t>
            </a:r>
            <a:r>
              <a:rPr lang="fr-CA" sz="2000" b="1">
                <a:solidFill>
                  <a:schemeClr val="bg1"/>
                </a:solidFill>
              </a:rPr>
              <a:t>Annoncer un résultat et </a:t>
            </a:r>
            <a:br>
              <a:rPr lang="fr-CA" sz="2000" b="1">
                <a:solidFill>
                  <a:schemeClr val="bg1"/>
                </a:solidFill>
              </a:rPr>
            </a:br>
            <a:r>
              <a:rPr lang="fr-CA" sz="2000" b="1">
                <a:solidFill>
                  <a:schemeClr val="bg1"/>
                </a:solidFill>
              </a:rPr>
              <a:t>fournir du soutien </a:t>
            </a:r>
            <a:endParaRPr lang="en-US" sz="2000" b="1" dirty="0">
              <a:solidFill>
                <a:schemeClr val="bg1"/>
              </a:solidFill>
            </a:endParaRPr>
          </a:p>
        </p:txBody>
      </p:sp>
    </p:spTree>
    <p:extLst>
      <p:ext uri="{BB962C8B-B14F-4D97-AF65-F5344CB8AC3E}">
        <p14:creationId xmlns:p14="http://schemas.microsoft.com/office/powerpoint/2010/main" val="407455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fr-CA" dirty="0"/>
              <a:t>Lorsqu’un résultat de dépistage du VIH est réactif (ou positif)</a:t>
            </a:r>
          </a:p>
        </p:txBody>
      </p:sp>
      <p:sp>
        <p:nvSpPr>
          <p:cNvPr id="10" name="Subtitle 9"/>
          <p:cNvSpPr>
            <a:spLocks noGrp="1"/>
          </p:cNvSpPr>
          <p:nvPr>
            <p:ph type="subTitle" idx="1"/>
          </p:nvPr>
        </p:nvSpPr>
        <p:spPr>
          <a:xfrm>
            <a:off x="914399" y="2856670"/>
            <a:ext cx="9920178" cy="4373372"/>
          </a:xfrm>
        </p:spPr>
        <p:txBody>
          <a:bodyPr>
            <a:normAutofit/>
          </a:bodyPr>
          <a:lstStyle/>
          <a:p>
            <a:pPr lvl="0">
              <a:spcBef>
                <a:spcPts val="1200"/>
              </a:spcBef>
              <a:buClr>
                <a:srgbClr val="4A66AC"/>
              </a:buClr>
            </a:pPr>
            <a:r>
              <a:rPr lang="fr-CA"/>
              <a:t>Réactions courantes d’une personne qui apprend </a:t>
            </a:r>
            <a:br>
              <a:rPr lang="fr-CA"/>
            </a:br>
            <a:r>
              <a:rPr lang="fr-CA"/>
              <a:t>que son résultat est réactif :</a:t>
            </a:r>
            <a:endParaRPr lang="fr-CA" dirty="0"/>
          </a:p>
          <a:p>
            <a:pPr marL="690563" lvl="0" indent="-457200">
              <a:spcBef>
                <a:spcPts val="800"/>
              </a:spcBef>
              <a:buClr>
                <a:srgbClr val="4A66AC"/>
              </a:buClr>
              <a:buFont typeface="Wingdings" panose="05000000000000000000" pitchFamily="2" charset="2"/>
              <a:buChar char="v"/>
              <a:tabLst>
                <a:tab pos="796925" algn="l"/>
              </a:tabLst>
            </a:pPr>
            <a:r>
              <a:rPr lang="fr-CA" sz="2000"/>
              <a:t>Incrédulité/choc</a:t>
            </a:r>
            <a:endParaRPr lang="fr-CA" sz="2000" dirty="0"/>
          </a:p>
          <a:p>
            <a:pPr marL="690563" lvl="0" indent="-457200">
              <a:spcBef>
                <a:spcPts val="800"/>
              </a:spcBef>
              <a:buClr>
                <a:srgbClr val="4A66AC"/>
              </a:buClr>
              <a:buFont typeface="Wingdings" panose="05000000000000000000" pitchFamily="2" charset="2"/>
              <a:buChar char="v"/>
              <a:tabLst>
                <a:tab pos="796925" algn="l"/>
              </a:tabLst>
            </a:pPr>
            <a:r>
              <a:rPr lang="fr-CA" sz="2000"/>
              <a:t>Colère envers la personne de qui elle croit avoir contracté l’infection</a:t>
            </a:r>
            <a:endParaRPr lang="fr-CA" sz="2000" dirty="0"/>
          </a:p>
          <a:p>
            <a:pPr marL="690563" lvl="0" indent="-457200">
              <a:spcBef>
                <a:spcPts val="800"/>
              </a:spcBef>
              <a:buClr>
                <a:srgbClr val="4A66AC"/>
              </a:buClr>
              <a:buFont typeface="Wingdings" panose="05000000000000000000" pitchFamily="2" charset="2"/>
              <a:buChar char="v"/>
              <a:tabLst>
                <a:tab pos="796925" algn="l"/>
              </a:tabLst>
            </a:pPr>
            <a:r>
              <a:rPr lang="fr-CA" sz="2000"/>
              <a:t>Colère envers la personne qui annonce le résultat (vous)</a:t>
            </a:r>
            <a:endParaRPr lang="fr-CA" sz="2000" dirty="0"/>
          </a:p>
          <a:p>
            <a:pPr marL="690563" lvl="0" indent="-457200">
              <a:spcBef>
                <a:spcPts val="800"/>
              </a:spcBef>
              <a:buClr>
                <a:srgbClr val="4A66AC"/>
              </a:buClr>
              <a:buFont typeface="Wingdings" panose="05000000000000000000" pitchFamily="2" charset="2"/>
              <a:buChar char="v"/>
              <a:tabLst>
                <a:tab pos="796925" algn="l"/>
              </a:tabLst>
            </a:pPr>
            <a:r>
              <a:rPr lang="fr-CA" sz="2000"/>
              <a:t>Culpabilité/honte d’avoir l’infection</a:t>
            </a:r>
            <a:endParaRPr lang="fr-CA" sz="2000" dirty="0"/>
          </a:p>
          <a:p>
            <a:pPr marL="690563" lvl="0" indent="-457200">
              <a:spcBef>
                <a:spcPts val="800"/>
              </a:spcBef>
              <a:buClr>
                <a:srgbClr val="4A66AC"/>
              </a:buClr>
              <a:buFont typeface="Wingdings" panose="05000000000000000000" pitchFamily="2" charset="2"/>
              <a:buChar char="v"/>
              <a:tabLst>
                <a:tab pos="796925" algn="l"/>
              </a:tabLst>
            </a:pPr>
            <a:r>
              <a:rPr lang="fr-CA" sz="2000"/>
              <a:t>Peur et incertitude pour l’avenir</a:t>
            </a:r>
            <a:endParaRPr lang="fr-CA" sz="2000" dirty="0"/>
          </a:p>
          <a:p>
            <a:pPr marL="690563" lvl="0" indent="-457200">
              <a:spcBef>
                <a:spcPts val="800"/>
              </a:spcBef>
              <a:buClr>
                <a:srgbClr val="4A66AC"/>
              </a:buClr>
              <a:buFont typeface="Wingdings" panose="05000000000000000000" pitchFamily="2" charset="2"/>
              <a:buChar char="v"/>
              <a:tabLst>
                <a:tab pos="796925" algn="l"/>
              </a:tabLst>
            </a:pPr>
            <a:r>
              <a:rPr lang="fr-CA" sz="2000"/>
              <a:t>Anxiété quant à la santé de ses partenaires/enfants</a:t>
            </a:r>
            <a:endParaRPr lang="fr-CA" sz="2000" dirty="0"/>
          </a:p>
          <a:p>
            <a:pPr marL="690563" lvl="0" indent="-457200">
              <a:spcBef>
                <a:spcPts val="800"/>
              </a:spcBef>
              <a:buClr>
                <a:srgbClr val="4A66AC"/>
              </a:buClr>
              <a:buFont typeface="Wingdings" panose="05000000000000000000" pitchFamily="2" charset="2"/>
              <a:buChar char="v"/>
              <a:tabLst>
                <a:tab pos="796925" algn="l"/>
              </a:tabLst>
            </a:pPr>
            <a:r>
              <a:rPr lang="fr-CA" sz="2000"/>
              <a:t>Soulagement que ses symptômes s’expliquent</a:t>
            </a:r>
            <a:endParaRPr lang="fr-CA" sz="2000" dirty="0"/>
          </a:p>
          <a:p>
            <a:pPr marL="342900" lvl="0" indent="-342900">
              <a:spcBef>
                <a:spcPts val="1800"/>
              </a:spcBef>
              <a:buClr>
                <a:srgbClr val="4A66AC"/>
              </a:buClr>
              <a:buFont typeface="Wingdings" panose="05000000000000000000" pitchFamily="2" charset="2"/>
              <a:buChar char="v"/>
            </a:pPr>
            <a:endParaRPr lang="fr-CA" dirty="0"/>
          </a:p>
        </p:txBody>
      </p:sp>
      <p:sp>
        <p:nvSpPr>
          <p:cNvPr id="4" name="TextBox 3"/>
          <p:cNvSpPr txBox="1"/>
          <p:nvPr/>
        </p:nvSpPr>
        <p:spPr>
          <a:xfrm>
            <a:off x="8697495" y="3194066"/>
            <a:ext cx="2784296" cy="3477875"/>
          </a:xfrm>
          <a:prstGeom prst="rect">
            <a:avLst/>
          </a:prstGeom>
          <a:noFill/>
        </p:spPr>
        <p:txBody>
          <a:bodyPr wrap="square" rtlCol="0">
            <a:spAutoFit/>
          </a:bodyPr>
          <a:lstStyle/>
          <a:p>
            <a:pPr algn="ctr"/>
            <a:r>
              <a:rPr lang="en-US" sz="2000" b="1">
                <a:solidFill>
                  <a:srgbClr val="4A66AC"/>
                </a:solidFill>
              </a:rPr>
              <a:t>Toutes ces réactions sont normales. </a:t>
            </a:r>
            <a:endParaRPr lang="en-US" sz="2000" b="1" dirty="0">
              <a:solidFill>
                <a:srgbClr val="4A66AC"/>
              </a:solidFill>
            </a:endParaRPr>
          </a:p>
          <a:p>
            <a:pPr algn="ctr"/>
            <a:endParaRPr lang="en-US" sz="2000" b="1" dirty="0">
              <a:solidFill>
                <a:srgbClr val="4A66AC"/>
              </a:solidFill>
            </a:endParaRPr>
          </a:p>
          <a:p>
            <a:pPr algn="ctr"/>
            <a:r>
              <a:rPr lang="en-US" sz="2000" b="1">
                <a:solidFill>
                  <a:srgbClr val="4A66AC"/>
                </a:solidFill>
              </a:rPr>
              <a:t>Le fait de parler des réactions que d’autres client-es ont eues à l’annonce d’un résultat positif peut rassurer la personne et l’éclairer sur ses propres émotions.</a:t>
            </a:r>
            <a:endParaRPr lang="en-CA" sz="2000" b="1" dirty="0">
              <a:solidFill>
                <a:srgbClr val="4A66AC"/>
              </a:solidFill>
            </a:endParaRPr>
          </a:p>
        </p:txBody>
      </p:sp>
      <p:sp>
        <p:nvSpPr>
          <p:cNvPr id="7" name="Subtitle 9"/>
          <p:cNvSpPr txBox="1">
            <a:spLocks/>
          </p:cNvSpPr>
          <p:nvPr/>
        </p:nvSpPr>
        <p:spPr>
          <a:xfrm>
            <a:off x="779572" y="2402434"/>
            <a:ext cx="10462438" cy="443507"/>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spcBef>
                <a:spcPts val="1800"/>
              </a:spcBef>
              <a:buClr>
                <a:srgbClr val="4A66AC"/>
              </a:buClr>
            </a:pPr>
            <a:r>
              <a:rPr lang="fr-CA"/>
              <a:t>Soyez direct-e : par exemple, </a:t>
            </a:r>
            <a:r>
              <a:rPr lang="fr-CA" b="1"/>
              <a:t>« Ce n’est pas la nouvelle qu’on espérait : votre résultat est réactif. »</a:t>
            </a:r>
          </a:p>
        </p:txBody>
      </p:sp>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7F87B47-126E-4B67-9A5E-3A12176B2C68}"/>
              </a:ext>
            </a:extLst>
          </p:cNvPr>
          <p:cNvSpPr txBox="1"/>
          <p:nvPr/>
        </p:nvSpPr>
        <p:spPr>
          <a:xfrm>
            <a:off x="296191" y="175327"/>
            <a:ext cx="4899007" cy="707886"/>
          </a:xfrm>
          <a:prstGeom prst="rect">
            <a:avLst/>
          </a:prstGeom>
          <a:noFill/>
        </p:spPr>
        <p:txBody>
          <a:bodyPr wrap="square" rtlCol="0">
            <a:spAutoFit/>
          </a:bodyPr>
          <a:lstStyle/>
          <a:p>
            <a:r>
              <a:rPr lang="en-US" sz="2000" b="1">
                <a:solidFill>
                  <a:schemeClr val="bg1"/>
                </a:solidFill>
              </a:rPr>
              <a:t>MODULE 3 : </a:t>
            </a:r>
            <a:r>
              <a:rPr lang="fr-CA" sz="2000" b="1">
                <a:solidFill>
                  <a:schemeClr val="bg1"/>
                </a:solidFill>
              </a:rPr>
              <a:t>Annoncer un résultat et </a:t>
            </a:r>
            <a:br>
              <a:rPr lang="fr-CA" sz="2000" b="1">
                <a:solidFill>
                  <a:schemeClr val="bg1"/>
                </a:solidFill>
              </a:rPr>
            </a:br>
            <a:r>
              <a:rPr lang="fr-CA" sz="2000" b="1">
                <a:solidFill>
                  <a:schemeClr val="bg1"/>
                </a:solidFill>
              </a:rPr>
              <a:t>fournir du soutien </a:t>
            </a:r>
            <a:endParaRPr lang="en-US" sz="2000" b="1" dirty="0">
              <a:solidFill>
                <a:schemeClr val="bg1"/>
              </a:solidFill>
            </a:endParaRPr>
          </a:p>
        </p:txBody>
      </p:sp>
    </p:spTree>
    <p:extLst>
      <p:ext uri="{BB962C8B-B14F-4D97-AF65-F5344CB8AC3E}">
        <p14:creationId xmlns:p14="http://schemas.microsoft.com/office/powerpoint/2010/main" val="1727015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fr-CA"/>
              <a:t>Premières étapes après un résultat réactif </a:t>
            </a:r>
            <a:br>
              <a:rPr lang="fr-CA"/>
            </a:br>
            <a:r>
              <a:rPr lang="fr-CA"/>
              <a:t>(ou positif)</a:t>
            </a:r>
            <a:endParaRPr lang="fr-CA" dirty="0"/>
          </a:p>
        </p:txBody>
      </p:sp>
      <p:sp>
        <p:nvSpPr>
          <p:cNvPr id="10" name="Subtitle 9"/>
          <p:cNvSpPr>
            <a:spLocks noGrp="1"/>
          </p:cNvSpPr>
          <p:nvPr>
            <p:ph type="subTitle" idx="1"/>
          </p:nvPr>
        </p:nvSpPr>
        <p:spPr>
          <a:xfrm>
            <a:off x="914399" y="2399568"/>
            <a:ext cx="7911101" cy="4373372"/>
          </a:xfrm>
        </p:spPr>
        <p:txBody>
          <a:bodyPr>
            <a:normAutofit lnSpcReduction="10000"/>
          </a:bodyPr>
          <a:lstStyle/>
          <a:p>
            <a:pPr marL="342900" lvl="0" indent="-342900">
              <a:spcBef>
                <a:spcPts val="1800"/>
              </a:spcBef>
              <a:spcAft>
                <a:spcPts val="1200"/>
              </a:spcAft>
              <a:buClr>
                <a:srgbClr val="4A66AC"/>
              </a:buClr>
              <a:buFont typeface="Wingdings" panose="05000000000000000000" pitchFamily="2" charset="2"/>
              <a:buChar char="v"/>
            </a:pPr>
            <a:r>
              <a:rPr lang="fr-CA" sz="2200"/>
              <a:t>Fournir un réconfort et un soutien immédiats</a:t>
            </a:r>
            <a:endParaRPr lang="fr-CA" sz="2200" dirty="0"/>
          </a:p>
          <a:p>
            <a:pPr marL="342900" indent="-342900">
              <a:spcBef>
                <a:spcPts val="1800"/>
              </a:spcBef>
              <a:spcAft>
                <a:spcPts val="1200"/>
              </a:spcAft>
              <a:buClr>
                <a:srgbClr val="4A66AC"/>
              </a:buClr>
              <a:buFont typeface="Wingdings" panose="05000000000000000000" pitchFamily="2" charset="2"/>
              <a:buChar char="v"/>
            </a:pPr>
            <a:r>
              <a:rPr lang="fr-CA" sz="2200"/>
              <a:t>Encourager la personne à exprimer ses émotions</a:t>
            </a:r>
            <a:endParaRPr lang="fr-CA" sz="2200" dirty="0"/>
          </a:p>
          <a:p>
            <a:pPr marL="342900" lvl="0" indent="-342900">
              <a:spcAft>
                <a:spcPts val="1200"/>
              </a:spcAft>
              <a:buClr>
                <a:srgbClr val="4A66AC"/>
              </a:buClr>
              <a:buFont typeface="Wingdings" panose="05000000000000000000" pitchFamily="2" charset="2"/>
              <a:buChar char="v"/>
            </a:pPr>
            <a:r>
              <a:rPr lang="fr-CA" sz="2200"/>
              <a:t>Rappeler à la personne qu’il existe aujourd’hui plusieurs traitements contre le VIH qui permettent aux gens d’avoir une vie longue et saine. Vous l’aiderez à trouver un médecin et les autres types de soutien dont elle aura besoin. </a:t>
            </a:r>
          </a:p>
          <a:p>
            <a:pPr marL="342900" lvl="0" indent="-342900">
              <a:spcAft>
                <a:spcPts val="1200"/>
              </a:spcAft>
              <a:buClr>
                <a:srgbClr val="4A66AC"/>
              </a:buClr>
              <a:buFont typeface="Wingdings" panose="05000000000000000000" pitchFamily="2" charset="2"/>
              <a:buChar char="v"/>
            </a:pPr>
            <a:r>
              <a:rPr lang="fr-CA" sz="2200"/>
              <a:t>Revenir sur le sujet des personnes de son entourage qui peuvent lui fournir du soutien (identifiées lors du counseling pré-test); est-il possible de voir l’une de ces personnes aujourd’hui? </a:t>
            </a:r>
            <a:endParaRPr lang="fr-CA" sz="2200" dirty="0"/>
          </a:p>
          <a:p>
            <a:pPr algn="ctr">
              <a:spcAft>
                <a:spcPts val="1200"/>
              </a:spcAft>
              <a:buClr>
                <a:srgbClr val="4A66AC"/>
              </a:buClr>
            </a:pPr>
            <a:r>
              <a:rPr lang="fr-CA" sz="2200" b="1">
                <a:solidFill>
                  <a:srgbClr val="4A66AC"/>
                </a:solidFill>
              </a:rPr>
              <a:t>Les principaux sujets à aborder dans une discussion sur les prochaines étapes sont identifiés dans votre aide-mémoire.</a:t>
            </a:r>
            <a:endParaRPr lang="fr-CA" sz="2200" b="1" dirty="0">
              <a:solidFill>
                <a:srgbClr val="4A66AC"/>
              </a:solidFill>
            </a:endParaRPr>
          </a:p>
        </p:txBody>
      </p:sp>
      <p:sp>
        <p:nvSpPr>
          <p:cNvPr id="3" name="Rectangle 2"/>
          <p:cNvSpPr/>
          <p:nvPr/>
        </p:nvSpPr>
        <p:spPr>
          <a:xfrm>
            <a:off x="8876872" y="2946786"/>
            <a:ext cx="2743200" cy="3323987"/>
          </a:xfrm>
          <a:prstGeom prst="rect">
            <a:avLst/>
          </a:prstGeom>
        </p:spPr>
        <p:txBody>
          <a:bodyPr wrap="square">
            <a:spAutoFit/>
          </a:bodyPr>
          <a:lstStyle/>
          <a:p>
            <a:pPr algn="ctr">
              <a:spcAft>
                <a:spcPts val="1200"/>
              </a:spcAft>
              <a:buClr>
                <a:srgbClr val="4A66AC"/>
              </a:buClr>
            </a:pPr>
            <a:r>
              <a:rPr lang="en-US" sz="2000" b="1">
                <a:solidFill>
                  <a:srgbClr val="4A66AC"/>
                </a:solidFill>
              </a:rPr>
              <a:t>Répondez aux </a:t>
            </a:r>
            <a:r>
              <a:rPr lang="en-US" sz="2000" b="1" dirty="0">
                <a:solidFill>
                  <a:srgbClr val="4A66AC"/>
                </a:solidFill>
              </a:rPr>
              <a:t>questions</a:t>
            </a:r>
            <a:r>
              <a:rPr lang="en-US" sz="2000" b="1">
                <a:solidFill>
                  <a:srgbClr val="4A66AC"/>
                </a:solidFill>
              </a:rPr>
              <a:t>, mais rappelez-vous qu’il est possible que le ou la client-e ne retienne pas l’information.</a:t>
            </a:r>
            <a:endParaRPr lang="en-US" sz="2000" b="1" dirty="0">
              <a:solidFill>
                <a:srgbClr val="4A66AC"/>
              </a:solidFill>
            </a:endParaRPr>
          </a:p>
          <a:p>
            <a:pPr algn="ctr">
              <a:spcAft>
                <a:spcPts val="1200"/>
              </a:spcAft>
              <a:buClr>
                <a:srgbClr val="4A66AC"/>
              </a:buClr>
            </a:pPr>
            <a:r>
              <a:rPr lang="en-US" sz="2000" b="1">
                <a:solidFill>
                  <a:srgbClr val="4A66AC"/>
                </a:solidFill>
              </a:rPr>
              <a:t>Les gens affirment souvent n’avoir qu’un vague souvenir de ce premier rendez-vous. </a:t>
            </a:r>
            <a:endParaRPr lang="en-US" sz="2000" b="1" dirty="0">
              <a:solidFill>
                <a:srgbClr val="4A66AC"/>
              </a:solidFill>
            </a:endParaRPr>
          </a:p>
        </p:txBody>
      </p:sp>
      <p:sp>
        <p:nvSpPr>
          <p:cNvPr id="7"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87F0FC1D-0EC7-4401-BF4B-15D86237D4FE}"/>
              </a:ext>
            </a:extLst>
          </p:cNvPr>
          <p:cNvSpPr txBox="1"/>
          <p:nvPr/>
        </p:nvSpPr>
        <p:spPr>
          <a:xfrm>
            <a:off x="296191" y="175327"/>
            <a:ext cx="4899007" cy="707886"/>
          </a:xfrm>
          <a:prstGeom prst="rect">
            <a:avLst/>
          </a:prstGeom>
          <a:noFill/>
        </p:spPr>
        <p:txBody>
          <a:bodyPr wrap="square" rtlCol="0">
            <a:spAutoFit/>
          </a:bodyPr>
          <a:lstStyle/>
          <a:p>
            <a:r>
              <a:rPr lang="en-US" sz="2000" b="1">
                <a:solidFill>
                  <a:schemeClr val="bg1"/>
                </a:solidFill>
              </a:rPr>
              <a:t>MODULE 3 : </a:t>
            </a:r>
            <a:r>
              <a:rPr lang="fr-CA" sz="2000" b="1">
                <a:solidFill>
                  <a:schemeClr val="bg1"/>
                </a:solidFill>
              </a:rPr>
              <a:t>Annoncer un résultat et </a:t>
            </a:r>
            <a:br>
              <a:rPr lang="fr-CA" sz="2000" b="1">
                <a:solidFill>
                  <a:schemeClr val="bg1"/>
                </a:solidFill>
              </a:rPr>
            </a:br>
            <a:r>
              <a:rPr lang="fr-CA" sz="2000" b="1">
                <a:solidFill>
                  <a:schemeClr val="bg1"/>
                </a:solidFill>
              </a:rPr>
              <a:t>fournir du soutien </a:t>
            </a:r>
            <a:endParaRPr lang="en-US" sz="2000" b="1" dirty="0">
              <a:solidFill>
                <a:schemeClr val="bg1"/>
              </a:solidFill>
            </a:endParaRPr>
          </a:p>
        </p:txBody>
      </p:sp>
    </p:spTree>
    <p:extLst>
      <p:ext uri="{BB962C8B-B14F-4D97-AF65-F5344CB8AC3E}">
        <p14:creationId xmlns:p14="http://schemas.microsoft.com/office/powerpoint/2010/main" val="1891969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fr-CA"/>
              <a:t>Prochaines étapes après un résultat réactif </a:t>
            </a:r>
            <a:br>
              <a:rPr lang="fr-CA"/>
            </a:br>
            <a:r>
              <a:rPr lang="fr-CA"/>
              <a:t>(ou positif)</a:t>
            </a:r>
            <a:endParaRPr lang="fr-CA" dirty="0"/>
          </a:p>
        </p:txBody>
      </p:sp>
      <p:sp>
        <p:nvSpPr>
          <p:cNvPr id="10" name="Subtitle 9"/>
          <p:cNvSpPr>
            <a:spLocks noGrp="1"/>
          </p:cNvSpPr>
          <p:nvPr>
            <p:ph type="subTitle" idx="1"/>
          </p:nvPr>
        </p:nvSpPr>
        <p:spPr>
          <a:xfrm>
            <a:off x="1157574" y="3215691"/>
            <a:ext cx="7876815" cy="2751011"/>
          </a:xfrm>
        </p:spPr>
        <p:txBody>
          <a:bodyPr>
            <a:normAutofit fontScale="92500" lnSpcReduction="20000"/>
          </a:bodyPr>
          <a:lstStyle/>
          <a:p>
            <a:pPr marL="342900" lvl="0" indent="-342900">
              <a:lnSpc>
                <a:spcPct val="110000"/>
              </a:lnSpc>
              <a:spcBef>
                <a:spcPts val="1800"/>
              </a:spcBef>
              <a:buClr>
                <a:srgbClr val="4A66AC"/>
              </a:buClr>
              <a:buFont typeface="Wingdings" panose="05000000000000000000" pitchFamily="2" charset="2"/>
              <a:buChar char="v"/>
            </a:pPr>
            <a:r>
              <a:rPr lang="fr-CA"/>
              <a:t>Parlez des endroits où le/la client-e peut obtenir un traitement pour le VIH, et prenez si possible un rendez-vous pour lui ou elle</a:t>
            </a:r>
            <a:endParaRPr lang="fr-CA" dirty="0"/>
          </a:p>
          <a:p>
            <a:pPr marL="342900" indent="-342900">
              <a:lnSpc>
                <a:spcPct val="110000"/>
              </a:lnSpc>
              <a:spcBef>
                <a:spcPts val="1800"/>
              </a:spcBef>
              <a:buClr>
                <a:srgbClr val="4A66AC"/>
              </a:buClr>
              <a:buFont typeface="Wingdings" panose="05000000000000000000" pitchFamily="2" charset="2"/>
              <a:buChar char="v"/>
            </a:pPr>
            <a:r>
              <a:rPr lang="fr-CA"/>
              <a:t>Les signes visibles du VIH sont rarement immédiats, mais le fait d’amorcer le traitement le plus tôt possible réduit les dommages possibles du virus</a:t>
            </a:r>
            <a:endParaRPr lang="fr-CA" dirty="0"/>
          </a:p>
          <a:p>
            <a:pPr marL="342900" indent="-342900">
              <a:lnSpc>
                <a:spcPct val="110000"/>
              </a:lnSpc>
              <a:spcBef>
                <a:spcPts val="1800"/>
              </a:spcBef>
              <a:buClr>
                <a:srgbClr val="4A66AC"/>
              </a:buClr>
              <a:buFont typeface="Wingdings" panose="05000000000000000000" pitchFamily="2" charset="2"/>
              <a:buChar char="v"/>
            </a:pPr>
            <a:r>
              <a:rPr lang="fr-CA"/>
              <a:t>Un traitement rapide permettra au/à la client-e d’avoir une vie longue et en santé et de mieux protéger ses partenaires</a:t>
            </a:r>
            <a:endParaRPr lang="fr-CA" dirty="0"/>
          </a:p>
        </p:txBody>
      </p:sp>
      <p:sp>
        <p:nvSpPr>
          <p:cNvPr id="6" name="Subtitle 9"/>
          <p:cNvSpPr txBox="1">
            <a:spLocks/>
          </p:cNvSpPr>
          <p:nvPr/>
        </p:nvSpPr>
        <p:spPr>
          <a:xfrm>
            <a:off x="1057103" y="2345486"/>
            <a:ext cx="9920178" cy="797407"/>
          </a:xfrm>
          <a:prstGeom prst="rect">
            <a:avLst/>
          </a:prstGeom>
        </p:spPr>
        <p:txBody>
          <a:bodyPr vert="horz" lIns="91440" tIns="45720" rIns="91440" bIns="45720" rtlCol="0">
            <a:normAutofit fontScale="70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800"/>
              </a:spcBef>
              <a:buClr>
                <a:srgbClr val="4A66AC"/>
              </a:buClr>
            </a:pPr>
            <a:r>
              <a:rPr lang="en-US" sz="2800" b="1"/>
              <a:t>Arrimage aux soins</a:t>
            </a:r>
            <a:endParaRPr lang="en-US" sz="2800" dirty="0"/>
          </a:p>
          <a:p>
            <a:pPr>
              <a:spcBef>
                <a:spcPts val="1800"/>
              </a:spcBef>
              <a:buClr>
                <a:srgbClr val="4A66AC"/>
              </a:buClr>
            </a:pPr>
            <a:r>
              <a:rPr lang="en-US" sz="2800"/>
              <a:t>Information sur les gestes que le ou la client-e peut poser pour protéger sa santé</a:t>
            </a:r>
            <a:r>
              <a:rPr lang="en-US"/>
              <a:t>.</a:t>
            </a:r>
            <a:endParaRPr lang="en-US" dirty="0"/>
          </a:p>
        </p:txBody>
      </p:sp>
      <p:sp>
        <p:nvSpPr>
          <p:cNvPr id="3" name="TextBox 2"/>
          <p:cNvSpPr txBox="1"/>
          <p:nvPr/>
        </p:nvSpPr>
        <p:spPr>
          <a:xfrm>
            <a:off x="9101470" y="3104380"/>
            <a:ext cx="2603305" cy="2862322"/>
          </a:xfrm>
          <a:prstGeom prst="rect">
            <a:avLst/>
          </a:prstGeom>
          <a:noFill/>
        </p:spPr>
        <p:txBody>
          <a:bodyPr wrap="square" rtlCol="0">
            <a:spAutoFit/>
          </a:bodyPr>
          <a:lstStyle/>
          <a:p>
            <a:pPr algn="ctr"/>
            <a:r>
              <a:rPr lang="en-US" sz="2000" b="1">
                <a:solidFill>
                  <a:srgbClr val="4A66AC"/>
                </a:solidFill>
              </a:rPr>
              <a:t>La connexion rapide aux soins rehausse le sentiment d’habilitation chez plusieurs personnes, en leur permettant de poser des gestes concrets en lien avec leur statut VIH. </a:t>
            </a:r>
            <a:endParaRPr lang="en-CA" sz="2000" b="1" dirty="0">
              <a:solidFill>
                <a:srgbClr val="4A66AC"/>
              </a:solidFill>
            </a:endParaRPr>
          </a:p>
        </p:txBody>
      </p:sp>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329610" y="6030821"/>
            <a:ext cx="11375165" cy="646331"/>
          </a:xfrm>
          <a:prstGeom prst="rect">
            <a:avLst/>
          </a:prstGeom>
          <a:noFill/>
        </p:spPr>
        <p:txBody>
          <a:bodyPr wrap="square" rtlCol="0">
            <a:spAutoFit/>
          </a:bodyPr>
          <a:lstStyle/>
          <a:p>
            <a:r>
              <a:rPr lang="en-US" b="1">
                <a:solidFill>
                  <a:srgbClr val="4A66AC"/>
                </a:solidFill>
              </a:rPr>
              <a:t>Une fois reçu le résultat confirmé du LSPO, assurez-vous de remettre à votre client-e le feuillet d’information ci-joint sur la vie avec le VIH.</a:t>
            </a:r>
            <a:endParaRPr lang="en-CA" b="1" dirty="0">
              <a:solidFill>
                <a:srgbClr val="4A66AC"/>
              </a:solidFill>
            </a:endParaRPr>
          </a:p>
        </p:txBody>
      </p:sp>
      <p:sp>
        <p:nvSpPr>
          <p:cNvPr id="11" name="TextBox 10">
            <a:extLst>
              <a:ext uri="{FF2B5EF4-FFF2-40B4-BE49-F238E27FC236}">
                <a16:creationId xmlns:a16="http://schemas.microsoft.com/office/drawing/2014/main" id="{8F7B55B7-2E73-462B-821F-418A0F05FC0E}"/>
              </a:ext>
            </a:extLst>
          </p:cNvPr>
          <p:cNvSpPr txBox="1"/>
          <p:nvPr/>
        </p:nvSpPr>
        <p:spPr>
          <a:xfrm>
            <a:off x="296191" y="175327"/>
            <a:ext cx="4899007" cy="707886"/>
          </a:xfrm>
          <a:prstGeom prst="rect">
            <a:avLst/>
          </a:prstGeom>
          <a:noFill/>
        </p:spPr>
        <p:txBody>
          <a:bodyPr wrap="square" rtlCol="0">
            <a:spAutoFit/>
          </a:bodyPr>
          <a:lstStyle/>
          <a:p>
            <a:r>
              <a:rPr lang="en-US" sz="2000" b="1">
                <a:solidFill>
                  <a:schemeClr val="bg1"/>
                </a:solidFill>
              </a:rPr>
              <a:t>MODULE 3 : </a:t>
            </a:r>
            <a:r>
              <a:rPr lang="fr-CA" sz="2000" b="1">
                <a:solidFill>
                  <a:schemeClr val="bg1"/>
                </a:solidFill>
              </a:rPr>
              <a:t>Annoncer un résultat et </a:t>
            </a:r>
            <a:br>
              <a:rPr lang="fr-CA" sz="2000" b="1">
                <a:solidFill>
                  <a:schemeClr val="bg1"/>
                </a:solidFill>
              </a:rPr>
            </a:br>
            <a:r>
              <a:rPr lang="fr-CA" sz="2000" b="1">
                <a:solidFill>
                  <a:schemeClr val="bg1"/>
                </a:solidFill>
              </a:rPr>
              <a:t>fournir du soutien </a:t>
            </a:r>
            <a:endParaRPr lang="en-US" sz="2000" b="1" dirty="0">
              <a:solidFill>
                <a:schemeClr val="bg1"/>
              </a:solidFill>
            </a:endParaRPr>
          </a:p>
        </p:txBody>
      </p:sp>
    </p:spTree>
    <p:extLst>
      <p:ext uri="{BB962C8B-B14F-4D97-AF65-F5344CB8AC3E}">
        <p14:creationId xmlns:p14="http://schemas.microsoft.com/office/powerpoint/2010/main" val="3633994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fr-CA"/>
              <a:t>Prochaines étapes après un résultat réactif </a:t>
            </a:r>
            <a:br>
              <a:rPr lang="fr-CA"/>
            </a:br>
            <a:r>
              <a:rPr lang="fr-CA"/>
              <a:t>(ou positif)</a:t>
            </a:r>
            <a:endParaRPr lang="fr-CA" dirty="0"/>
          </a:p>
        </p:txBody>
      </p:sp>
      <p:sp>
        <p:nvSpPr>
          <p:cNvPr id="10" name="Subtitle 9"/>
          <p:cNvSpPr>
            <a:spLocks noGrp="1"/>
          </p:cNvSpPr>
          <p:nvPr>
            <p:ph type="subTitle" idx="1"/>
          </p:nvPr>
        </p:nvSpPr>
        <p:spPr>
          <a:xfrm>
            <a:off x="1581500" y="3280261"/>
            <a:ext cx="9551722" cy="1740917"/>
          </a:xfrm>
        </p:spPr>
        <p:txBody>
          <a:bodyPr>
            <a:normAutofit fontScale="92500" lnSpcReduction="20000"/>
          </a:bodyPr>
          <a:lstStyle/>
          <a:p>
            <a:pPr>
              <a:lnSpc>
                <a:spcPct val="110000"/>
              </a:lnSpc>
              <a:spcBef>
                <a:spcPts val="1800"/>
              </a:spcBef>
              <a:buClr>
                <a:srgbClr val="4A66AC"/>
              </a:buClr>
            </a:pPr>
            <a:r>
              <a:rPr lang="fr-CA" b="1"/>
              <a:t>Référence active </a:t>
            </a:r>
            <a:r>
              <a:rPr lang="fr-CA"/>
              <a:t>– Entrer en contact avec un-e autre fournisseur(-euse) de services (comme un-e fournisseur(-euse) de soins pour le VH) pour prendre rendez-vous au nom d’un-e client-e. Dans certains milieux, une référence active peut aussi impliquer d’accompagner le ou la cliente au bureau d’un-e autre fournisseur(-euse) de services.</a:t>
            </a:r>
            <a:endParaRPr lang="fr-CA" dirty="0"/>
          </a:p>
        </p:txBody>
      </p:sp>
      <p:sp>
        <p:nvSpPr>
          <p:cNvPr id="6" name="Subtitle 9"/>
          <p:cNvSpPr txBox="1">
            <a:spLocks/>
          </p:cNvSpPr>
          <p:nvPr/>
        </p:nvSpPr>
        <p:spPr>
          <a:xfrm>
            <a:off x="1066799" y="2551968"/>
            <a:ext cx="9920178" cy="79740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800"/>
              </a:spcBef>
              <a:buClr>
                <a:srgbClr val="4A66AC"/>
              </a:buClr>
            </a:pPr>
            <a:r>
              <a:rPr lang="en-US" sz="2800" b="1"/>
              <a:t>Arrimage aux soins – Références actives</a:t>
            </a:r>
            <a:endParaRPr lang="en-US" sz="2800" dirty="0"/>
          </a:p>
          <a:p>
            <a:pPr>
              <a:spcBef>
                <a:spcPts val="1800"/>
              </a:spcBef>
              <a:buClr>
                <a:srgbClr val="4A66AC"/>
              </a:buClr>
            </a:pPr>
            <a:endParaRPr lang="en-US" dirty="0"/>
          </a:p>
        </p:txBody>
      </p:sp>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1518216" y="5421112"/>
            <a:ext cx="9996844" cy="1323439"/>
          </a:xfrm>
          <a:prstGeom prst="rect">
            <a:avLst/>
          </a:prstGeom>
          <a:noFill/>
        </p:spPr>
        <p:txBody>
          <a:bodyPr wrap="square" rtlCol="0">
            <a:spAutoFit/>
          </a:bodyPr>
          <a:lstStyle/>
          <a:p>
            <a:pPr lvl="0"/>
            <a:r>
              <a:rPr lang="en-CA" sz="2000" b="1">
                <a:solidFill>
                  <a:srgbClr val="4A66AC"/>
                </a:solidFill>
              </a:rPr>
              <a:t>L’Ontario a pour objectif que les client-es qui reçoivent un résultat positif au dépistage du VIH soient arrimé-es à des soins dans les 72 heures. Bien qu’une telle pratique soit considérée comme optimale, elle pourrait ne pas être possible dans toutes les régions de la province pour le moment. </a:t>
            </a:r>
            <a:endParaRPr lang="en-CA" sz="2000" b="1" dirty="0">
              <a:solidFill>
                <a:srgbClr val="4A66AC"/>
              </a:solidFill>
            </a:endParaRPr>
          </a:p>
        </p:txBody>
      </p:sp>
      <p:pic>
        <p:nvPicPr>
          <p:cNvPr id="3" name="Picture 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40488" y="5188688"/>
            <a:ext cx="946298" cy="946298"/>
          </a:xfrm>
          <a:prstGeom prst="rect">
            <a:avLst/>
          </a:prstGeom>
        </p:spPr>
      </p:pic>
      <p:sp>
        <p:nvSpPr>
          <p:cNvPr id="11" name="TextBox 10">
            <a:extLst>
              <a:ext uri="{FF2B5EF4-FFF2-40B4-BE49-F238E27FC236}">
                <a16:creationId xmlns:a16="http://schemas.microsoft.com/office/drawing/2014/main" id="{81E5B4D3-B723-411D-AA4C-F13BD9050B29}"/>
              </a:ext>
            </a:extLst>
          </p:cNvPr>
          <p:cNvSpPr txBox="1"/>
          <p:nvPr/>
        </p:nvSpPr>
        <p:spPr>
          <a:xfrm>
            <a:off x="296191" y="175327"/>
            <a:ext cx="4899007" cy="707886"/>
          </a:xfrm>
          <a:prstGeom prst="rect">
            <a:avLst/>
          </a:prstGeom>
          <a:noFill/>
        </p:spPr>
        <p:txBody>
          <a:bodyPr wrap="square" rtlCol="0">
            <a:spAutoFit/>
          </a:bodyPr>
          <a:lstStyle/>
          <a:p>
            <a:r>
              <a:rPr lang="en-US" sz="2000" b="1">
                <a:solidFill>
                  <a:schemeClr val="bg1"/>
                </a:solidFill>
              </a:rPr>
              <a:t>MODULE 3 : </a:t>
            </a:r>
            <a:r>
              <a:rPr lang="fr-CA" sz="2000" b="1">
                <a:solidFill>
                  <a:schemeClr val="bg1"/>
                </a:solidFill>
              </a:rPr>
              <a:t>Annoncer un résultat et </a:t>
            </a:r>
            <a:br>
              <a:rPr lang="fr-CA" sz="2000" b="1">
                <a:solidFill>
                  <a:schemeClr val="bg1"/>
                </a:solidFill>
              </a:rPr>
            </a:br>
            <a:r>
              <a:rPr lang="fr-CA" sz="2000" b="1">
                <a:solidFill>
                  <a:schemeClr val="bg1"/>
                </a:solidFill>
              </a:rPr>
              <a:t>fournir du soutien </a:t>
            </a:r>
            <a:endParaRPr lang="en-US" sz="2000" b="1" dirty="0">
              <a:solidFill>
                <a:schemeClr val="bg1"/>
              </a:solidFill>
            </a:endParaRPr>
          </a:p>
        </p:txBody>
      </p:sp>
    </p:spTree>
    <p:extLst>
      <p:ext uri="{BB962C8B-B14F-4D97-AF65-F5344CB8AC3E}">
        <p14:creationId xmlns:p14="http://schemas.microsoft.com/office/powerpoint/2010/main" val="4056940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fr-CA"/>
              <a:t/>
            </a:r>
            <a:br>
              <a:rPr lang="fr-CA"/>
            </a:br>
            <a:r>
              <a:rPr lang="fr-CA"/>
              <a:t/>
            </a:r>
            <a:br>
              <a:rPr lang="fr-CA"/>
            </a:br>
            <a:r>
              <a:rPr lang="fr-CA"/>
              <a:t/>
            </a:r>
            <a:br>
              <a:rPr lang="fr-CA"/>
            </a:br>
            <a:r>
              <a:rPr lang="fr-CA"/>
              <a:t>Prochaines étapes après un résultat réactif </a:t>
            </a:r>
            <a:br>
              <a:rPr lang="fr-CA"/>
            </a:br>
            <a:r>
              <a:rPr lang="fr-CA"/>
              <a:t>au DPS</a:t>
            </a:r>
            <a:endParaRPr lang="fr-CA" dirty="0"/>
          </a:p>
        </p:txBody>
      </p:sp>
      <p:sp>
        <p:nvSpPr>
          <p:cNvPr id="10" name="Subtitle 9"/>
          <p:cNvSpPr>
            <a:spLocks noGrp="1"/>
          </p:cNvSpPr>
          <p:nvPr>
            <p:ph type="subTitle" idx="1"/>
          </p:nvPr>
        </p:nvSpPr>
        <p:spPr>
          <a:xfrm>
            <a:off x="1315769" y="2791267"/>
            <a:ext cx="8671389" cy="3821985"/>
          </a:xfrm>
        </p:spPr>
        <p:txBody>
          <a:bodyPr>
            <a:normAutofit/>
          </a:bodyPr>
          <a:lstStyle/>
          <a:p>
            <a:pPr marL="342900" indent="-342900">
              <a:spcBef>
                <a:spcPts val="1800"/>
              </a:spcBef>
              <a:buClr>
                <a:srgbClr val="4A66AC"/>
              </a:buClr>
              <a:buFont typeface="Wingdings" panose="05000000000000000000" pitchFamily="2" charset="2"/>
              <a:buChar char="v"/>
            </a:pPr>
            <a:r>
              <a:rPr lang="fr-CA" sz="2200"/>
              <a:t>Si vous avez effectué un DPS initial, le résultat doit être confirmé par un dépistage standard pour qu’un diagnostic de VIH puisse être posé; avant de faire une prise de sang pour ce test additionnel, assurez-vous d’expliquer le processus à votre client-e et d’obtenir son consentement</a:t>
            </a:r>
          </a:p>
          <a:p>
            <a:pPr marL="342900" indent="-342900">
              <a:spcBef>
                <a:spcPts val="1800"/>
              </a:spcBef>
              <a:buClr>
                <a:srgbClr val="4A66AC"/>
              </a:buClr>
              <a:buFont typeface="Wingdings" panose="05000000000000000000" pitchFamily="2" charset="2"/>
              <a:buChar char="v"/>
            </a:pPr>
            <a:r>
              <a:rPr lang="fr-CA" sz="2200" b="1"/>
              <a:t>Fixez un rendez-vous </a:t>
            </a:r>
            <a:r>
              <a:rPr lang="fr-CA" sz="2200"/>
              <a:t>(dans environ une semaine) pour que le ou la client-e revienne chercher son résultat et pour effectuer un suivi concernant l’arrimage aux soins, la notification des partenaires et les précautions à prendre afin de les protéger.</a:t>
            </a:r>
            <a:endParaRPr lang="fr-CA" sz="2200" dirty="0"/>
          </a:p>
        </p:txBody>
      </p:sp>
      <p:sp>
        <p:nvSpPr>
          <p:cNvPr id="6" name="Subtitle 9"/>
          <p:cNvSpPr txBox="1">
            <a:spLocks/>
          </p:cNvSpPr>
          <p:nvPr/>
        </p:nvSpPr>
        <p:spPr>
          <a:xfrm>
            <a:off x="1066799" y="2287935"/>
            <a:ext cx="9920178" cy="79740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800"/>
              </a:spcBef>
              <a:buClr>
                <a:srgbClr val="4A66AC"/>
              </a:buClr>
            </a:pPr>
            <a:r>
              <a:rPr lang="en-US" b="1"/>
              <a:t>Dépistage de confirmation</a:t>
            </a:r>
            <a:endParaRPr lang="en-US" dirty="0"/>
          </a:p>
        </p:txBody>
      </p:sp>
      <p:pic>
        <p:nvPicPr>
          <p:cNvPr id="3" name="Picture 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rot="5662082">
            <a:off x="9183133" y="2080729"/>
            <a:ext cx="2902550" cy="2902550"/>
          </a:xfrm>
          <a:prstGeom prst="rect">
            <a:avLst/>
          </a:prstGeom>
        </p:spPr>
      </p:pic>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850768" y="5592929"/>
            <a:ext cx="10558130" cy="923330"/>
          </a:xfrm>
          <a:prstGeom prst="rect">
            <a:avLst/>
          </a:prstGeom>
          <a:noFill/>
        </p:spPr>
        <p:txBody>
          <a:bodyPr wrap="square" rtlCol="0">
            <a:spAutoFit/>
          </a:bodyPr>
          <a:lstStyle/>
          <a:p>
            <a:pPr marL="0" lvl="1"/>
            <a:r>
              <a:rPr lang="en-US" b="1">
                <a:solidFill>
                  <a:srgbClr val="4A66AC"/>
                </a:solidFill>
              </a:rPr>
              <a:t>Si un-e client-e refuse le dépistage de confirmation, il demeure approprié de fixer un rendez-vous de suivi pour discuter de ces sujets, si possible. Certain-es client-es voudront partir le plus rapidement possible après l’annonce de leur résultat réactif.</a:t>
            </a:r>
            <a:endParaRPr lang="en-US" b="1" dirty="0">
              <a:solidFill>
                <a:srgbClr val="4A66AC"/>
              </a:solidFill>
            </a:endParaRPr>
          </a:p>
        </p:txBody>
      </p:sp>
      <p:sp>
        <p:nvSpPr>
          <p:cNvPr id="11" name="TextBox 10">
            <a:extLst>
              <a:ext uri="{FF2B5EF4-FFF2-40B4-BE49-F238E27FC236}">
                <a16:creationId xmlns:a16="http://schemas.microsoft.com/office/drawing/2014/main" id="{CBDD20A0-521D-4472-916E-20E48042117C}"/>
              </a:ext>
            </a:extLst>
          </p:cNvPr>
          <p:cNvSpPr txBox="1"/>
          <p:nvPr/>
        </p:nvSpPr>
        <p:spPr>
          <a:xfrm>
            <a:off x="296191" y="175327"/>
            <a:ext cx="4899007" cy="707886"/>
          </a:xfrm>
          <a:prstGeom prst="rect">
            <a:avLst/>
          </a:prstGeom>
          <a:noFill/>
        </p:spPr>
        <p:txBody>
          <a:bodyPr wrap="square" rtlCol="0">
            <a:spAutoFit/>
          </a:bodyPr>
          <a:lstStyle/>
          <a:p>
            <a:r>
              <a:rPr lang="en-US" sz="2000" b="1">
                <a:solidFill>
                  <a:schemeClr val="bg1"/>
                </a:solidFill>
              </a:rPr>
              <a:t>MODULE 3 : </a:t>
            </a:r>
            <a:r>
              <a:rPr lang="fr-CA" sz="2000" b="1">
                <a:solidFill>
                  <a:schemeClr val="bg1"/>
                </a:solidFill>
              </a:rPr>
              <a:t>Annoncer un résultat et </a:t>
            </a:r>
            <a:br>
              <a:rPr lang="fr-CA" sz="2000" b="1">
                <a:solidFill>
                  <a:schemeClr val="bg1"/>
                </a:solidFill>
              </a:rPr>
            </a:br>
            <a:r>
              <a:rPr lang="fr-CA" sz="2000" b="1">
                <a:solidFill>
                  <a:schemeClr val="bg1"/>
                </a:solidFill>
              </a:rPr>
              <a:t>fournir du soutien </a:t>
            </a:r>
            <a:endParaRPr lang="en-US" sz="2000" b="1" dirty="0">
              <a:solidFill>
                <a:schemeClr val="bg1"/>
              </a:solidFill>
            </a:endParaRPr>
          </a:p>
        </p:txBody>
      </p:sp>
    </p:spTree>
    <p:extLst>
      <p:ext uri="{BB962C8B-B14F-4D97-AF65-F5344CB8AC3E}">
        <p14:creationId xmlns:p14="http://schemas.microsoft.com/office/powerpoint/2010/main" val="2229432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fr-CA"/>
              <a:t>Prochaines étapes après un résultat réactif </a:t>
            </a:r>
            <a:br>
              <a:rPr lang="fr-CA"/>
            </a:br>
            <a:r>
              <a:rPr lang="fr-CA"/>
              <a:t>(ou positif)</a:t>
            </a:r>
            <a:endParaRPr lang="fr-CA" dirty="0"/>
          </a:p>
        </p:txBody>
      </p:sp>
      <p:sp>
        <p:nvSpPr>
          <p:cNvPr id="10" name="Subtitle 9"/>
          <p:cNvSpPr>
            <a:spLocks noGrp="1"/>
          </p:cNvSpPr>
          <p:nvPr>
            <p:ph type="subTitle" idx="1"/>
          </p:nvPr>
        </p:nvSpPr>
        <p:spPr>
          <a:xfrm>
            <a:off x="1294384" y="2690655"/>
            <a:ext cx="9286644" cy="4006921"/>
          </a:xfrm>
        </p:spPr>
        <p:txBody>
          <a:bodyPr>
            <a:normAutofit lnSpcReduction="10000"/>
          </a:bodyPr>
          <a:lstStyle/>
          <a:p>
            <a:pPr marL="342900" indent="-342900">
              <a:spcBef>
                <a:spcPts val="1200"/>
              </a:spcBef>
              <a:buClr>
                <a:srgbClr val="4A66AC"/>
              </a:buClr>
              <a:buFont typeface="Wingdings" panose="05000000000000000000" pitchFamily="2" charset="2"/>
              <a:buChar char="v"/>
            </a:pPr>
            <a:r>
              <a:rPr lang="fr-CA" sz="2000"/>
              <a:t>Toute personne qui reçoit un résultat positif a la responsabilité de notifier ses partenaires sexuel-les ou de consommation de drogues antérieur-es (ou d’aider la santé publique à le faire); et de protéger son/sa/ses partenaires sexuel-les actuel-les et futur-es</a:t>
            </a:r>
            <a:endParaRPr lang="fr-CA" sz="2000" dirty="0"/>
          </a:p>
          <a:p>
            <a:pPr marL="342900" indent="-342900">
              <a:spcBef>
                <a:spcPts val="1200"/>
              </a:spcBef>
              <a:buClr>
                <a:srgbClr val="4A66AC"/>
              </a:buClr>
              <a:buFont typeface="Wingdings" panose="05000000000000000000" pitchFamily="2" charset="2"/>
              <a:buChar char="v"/>
            </a:pPr>
            <a:r>
              <a:rPr lang="fr-CA" sz="2000"/>
              <a:t>L’unité de santé publique locale sera automatiquement notifiée du résultat positif de votre client-e par le laboratoire de santé publique. Si le ou la client-e a fait un dépistage nominatif, la santé publique pourrait entrer en contact avec lui ou elle dans les quelques jours qui suivront son résultat</a:t>
            </a:r>
          </a:p>
          <a:p>
            <a:pPr marL="342900" indent="-342900">
              <a:spcBef>
                <a:spcPts val="1200"/>
              </a:spcBef>
              <a:buClr>
                <a:srgbClr val="4A66AC"/>
              </a:buClr>
              <a:buFont typeface="Wingdings" panose="05000000000000000000" pitchFamily="2" charset="2"/>
              <a:buChar char="v"/>
            </a:pPr>
            <a:r>
              <a:rPr lang="fr-CA" sz="2000"/>
              <a:t>La santé publique collabore avec les client-es pour leur fournir du soutien et retrouver leurs contacts antérieurs. Il lui est interdit par la loi de dévoiler l’identité des client-es en cause</a:t>
            </a:r>
          </a:p>
          <a:p>
            <a:pPr marL="342900" indent="-342900">
              <a:spcBef>
                <a:spcPts val="1200"/>
              </a:spcBef>
              <a:buClr>
                <a:srgbClr val="4A66AC"/>
              </a:buClr>
              <a:buFont typeface="Wingdings" panose="05000000000000000000" pitchFamily="2" charset="2"/>
              <a:buChar char="v"/>
            </a:pPr>
            <a:r>
              <a:rPr lang="fr-CA" sz="2000"/>
              <a:t>Les client-es qui ont opté pour le dépistage anonyme peuvent notifier leurs partenaires eux-mêmes ou elles-mêmes, ou être mis-es en contact avec la santé publique, s’ils/elles le préfèrent, pour obtenir du soutien ou de l’assistance</a:t>
            </a:r>
            <a:endParaRPr lang="fr-CA" sz="2000" dirty="0"/>
          </a:p>
        </p:txBody>
      </p:sp>
      <p:sp>
        <p:nvSpPr>
          <p:cNvPr id="6" name="Subtitle 9"/>
          <p:cNvSpPr txBox="1">
            <a:spLocks/>
          </p:cNvSpPr>
          <p:nvPr/>
        </p:nvSpPr>
        <p:spPr>
          <a:xfrm>
            <a:off x="1029147" y="2237522"/>
            <a:ext cx="9920178" cy="79740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800"/>
              </a:spcBef>
              <a:buClr>
                <a:srgbClr val="4A66AC"/>
              </a:buClr>
            </a:pPr>
            <a:r>
              <a:rPr lang="en-US" b="1"/>
              <a:t>Notification des partenaires et santé publique</a:t>
            </a:r>
            <a:endParaRPr lang="en-US" dirty="0"/>
          </a:p>
        </p:txBody>
      </p:sp>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44C6FFAB-4A9B-4F97-9CB5-A0B722409FB0}"/>
              </a:ext>
            </a:extLst>
          </p:cNvPr>
          <p:cNvSpPr txBox="1"/>
          <p:nvPr/>
        </p:nvSpPr>
        <p:spPr>
          <a:xfrm>
            <a:off x="296191" y="175327"/>
            <a:ext cx="4899007" cy="707886"/>
          </a:xfrm>
          <a:prstGeom prst="rect">
            <a:avLst/>
          </a:prstGeom>
          <a:noFill/>
        </p:spPr>
        <p:txBody>
          <a:bodyPr wrap="square" rtlCol="0">
            <a:spAutoFit/>
          </a:bodyPr>
          <a:lstStyle/>
          <a:p>
            <a:r>
              <a:rPr lang="en-US" sz="2000" b="1">
                <a:solidFill>
                  <a:schemeClr val="bg1"/>
                </a:solidFill>
              </a:rPr>
              <a:t>MODULE 3 : </a:t>
            </a:r>
            <a:r>
              <a:rPr lang="fr-CA" sz="2000" b="1">
                <a:solidFill>
                  <a:schemeClr val="bg1"/>
                </a:solidFill>
              </a:rPr>
              <a:t>Annoncer un résultat et </a:t>
            </a:r>
            <a:br>
              <a:rPr lang="fr-CA" sz="2000" b="1">
                <a:solidFill>
                  <a:schemeClr val="bg1"/>
                </a:solidFill>
              </a:rPr>
            </a:br>
            <a:r>
              <a:rPr lang="fr-CA" sz="2000" b="1">
                <a:solidFill>
                  <a:schemeClr val="bg1"/>
                </a:solidFill>
              </a:rPr>
              <a:t>fournir du soutien </a:t>
            </a:r>
            <a:endParaRPr lang="en-US" sz="2000" b="1" dirty="0">
              <a:solidFill>
                <a:schemeClr val="bg1"/>
              </a:solidFill>
            </a:endParaRPr>
          </a:p>
        </p:txBody>
      </p:sp>
    </p:spTree>
    <p:extLst>
      <p:ext uri="{BB962C8B-B14F-4D97-AF65-F5344CB8AC3E}">
        <p14:creationId xmlns:p14="http://schemas.microsoft.com/office/powerpoint/2010/main" val="163228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fr-CA"/>
              <a:t>Prochaines étapes après un résultat réactif </a:t>
            </a:r>
            <a:br>
              <a:rPr lang="fr-CA"/>
            </a:br>
            <a:r>
              <a:rPr lang="fr-CA"/>
              <a:t>(ou positif)</a:t>
            </a:r>
            <a:endParaRPr lang="fr-CA" dirty="0"/>
          </a:p>
        </p:txBody>
      </p:sp>
      <p:sp>
        <p:nvSpPr>
          <p:cNvPr id="6" name="Subtitle 9"/>
          <p:cNvSpPr txBox="1">
            <a:spLocks/>
          </p:cNvSpPr>
          <p:nvPr/>
        </p:nvSpPr>
        <p:spPr>
          <a:xfrm>
            <a:off x="1135911" y="2251501"/>
            <a:ext cx="9920178" cy="79740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800"/>
              </a:spcBef>
              <a:buClr>
                <a:srgbClr val="4A66AC"/>
              </a:buClr>
            </a:pPr>
            <a:r>
              <a:rPr lang="en-US" b="1"/>
              <a:t>Parler à la famille et aux ami-es</a:t>
            </a:r>
            <a:endParaRPr lang="en-US" dirty="0"/>
          </a:p>
        </p:txBody>
      </p:sp>
      <p:sp>
        <p:nvSpPr>
          <p:cNvPr id="9"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ubtitle 9"/>
          <p:cNvSpPr>
            <a:spLocks noGrp="1"/>
          </p:cNvSpPr>
          <p:nvPr>
            <p:ph type="subTitle" idx="1"/>
          </p:nvPr>
        </p:nvSpPr>
        <p:spPr>
          <a:xfrm>
            <a:off x="1333509" y="2654461"/>
            <a:ext cx="9722580" cy="3915768"/>
          </a:xfrm>
        </p:spPr>
        <p:txBody>
          <a:bodyPr>
            <a:normAutofit fontScale="92500" lnSpcReduction="20000"/>
          </a:bodyPr>
          <a:lstStyle/>
          <a:p>
            <a:pPr marL="342900" indent="-342900">
              <a:spcBef>
                <a:spcPts val="1200"/>
              </a:spcBef>
              <a:buClr>
                <a:srgbClr val="4A66AC"/>
              </a:buClr>
              <a:buFont typeface="Wingdings" panose="05000000000000000000" pitchFamily="2" charset="2"/>
              <a:buChar char="v"/>
            </a:pPr>
            <a:r>
              <a:rPr lang="fr-CA" sz="2000"/>
              <a:t>Il n’est pas nécessaire d’informer immédiatement les membres de la famille, si le ou la client-e estime que ceux-ci ne lui apporteraient pas de soutien</a:t>
            </a:r>
            <a:endParaRPr lang="fr-CA" sz="2000" dirty="0"/>
          </a:p>
          <a:p>
            <a:pPr marL="342900" indent="-342900">
              <a:spcBef>
                <a:spcPts val="1200"/>
              </a:spcBef>
              <a:buClr>
                <a:srgbClr val="4A66AC"/>
              </a:buClr>
              <a:buFont typeface="Wingdings" panose="05000000000000000000" pitchFamily="2" charset="2"/>
              <a:buChar char="v"/>
            </a:pPr>
            <a:r>
              <a:rPr lang="fr-CA" sz="2000"/>
              <a:t>À moins que la cliente soit enceinte (ou ait été enceinte depuis son dernier dépistage), il n’y a aucun danger pour la santé d’un enfant. Rassurez la cliente</a:t>
            </a:r>
            <a:endParaRPr lang="fr-CA" sz="2000" dirty="0"/>
          </a:p>
          <a:p>
            <a:pPr marL="342900" lvl="0" indent="-342900">
              <a:spcBef>
                <a:spcPts val="1200"/>
              </a:spcBef>
              <a:buClr>
                <a:srgbClr val="4A66AC"/>
              </a:buClr>
              <a:buFont typeface="Wingdings" panose="05000000000000000000" pitchFamily="2" charset="2"/>
              <a:buChar char="v"/>
            </a:pPr>
            <a:r>
              <a:rPr lang="fr-CA" sz="2000"/>
              <a:t>Si un-e client-e s’inquiète du risque de transmission du VIH à un-e partenaire ou à son/sa conjoint-e, insistez sur le fait que son résultat est le sien et qu’il n’indique pas le statut de son/sa partenaire. Toutefois, son/sa/ses partenaire(s) seront notifié-es et se verront conseiller un dépistage</a:t>
            </a:r>
            <a:endParaRPr lang="fr-CA" sz="2000" dirty="0"/>
          </a:p>
          <a:p>
            <a:pPr marL="342900" lvl="0" indent="-342900">
              <a:spcBef>
                <a:spcPts val="1200"/>
              </a:spcBef>
              <a:buClr>
                <a:srgbClr val="4A66AC"/>
              </a:buClr>
              <a:buFont typeface="Wingdings" panose="05000000000000000000" pitchFamily="2" charset="2"/>
              <a:buChar char="v"/>
            </a:pPr>
            <a:r>
              <a:rPr lang="fr-CA" sz="2000"/>
              <a:t>Si un-e client-e craint que le dévoilement de son statut l’expose à de la colère ou à de la violence de la part d’un-e partenaire, ou puisse compromettre son bien-être, il est approprié d’établir préalablement un plan. Vous pouvez relier immédiatement le ou la client-e à une ligne de téléassistance pour les personnes victimes de violence, à un organisme de services en VIH ou à une unité de santé publique pour du soutien à la planification</a:t>
            </a:r>
            <a:endParaRPr lang="fr-CA" sz="2000" dirty="0"/>
          </a:p>
          <a:p>
            <a:pPr lvl="0" algn="ctr">
              <a:spcBef>
                <a:spcPts val="1200"/>
              </a:spcBef>
              <a:buClr>
                <a:srgbClr val="4A66AC"/>
              </a:buClr>
            </a:pPr>
            <a:r>
              <a:rPr lang="fr-CA" sz="2000" b="1">
                <a:solidFill>
                  <a:srgbClr val="4A66AC"/>
                </a:solidFill>
              </a:rPr>
              <a:t>Le dévoilement est un processus à long terme que le ou la client-e peut contrôler. </a:t>
            </a:r>
            <a:br>
              <a:rPr lang="fr-CA" sz="2000" b="1">
                <a:solidFill>
                  <a:srgbClr val="4A66AC"/>
                </a:solidFill>
              </a:rPr>
            </a:br>
            <a:r>
              <a:rPr lang="fr-CA" sz="2000" b="1">
                <a:solidFill>
                  <a:srgbClr val="4A66AC"/>
                </a:solidFill>
              </a:rPr>
              <a:t>Il n’est pas nécessaire de le faire d’un seul coup et aujourd’hui. </a:t>
            </a:r>
            <a:endParaRPr lang="fr-CA" sz="2000" b="1" dirty="0">
              <a:solidFill>
                <a:srgbClr val="4A66AC"/>
              </a:solidFill>
            </a:endParaRPr>
          </a:p>
        </p:txBody>
      </p:sp>
      <p:sp>
        <p:nvSpPr>
          <p:cNvPr id="7" name="TextBox 6">
            <a:extLst>
              <a:ext uri="{FF2B5EF4-FFF2-40B4-BE49-F238E27FC236}">
                <a16:creationId xmlns:a16="http://schemas.microsoft.com/office/drawing/2014/main" id="{D1CA491F-30C6-4724-A5B9-20E3764ADE63}"/>
              </a:ext>
            </a:extLst>
          </p:cNvPr>
          <p:cNvSpPr txBox="1"/>
          <p:nvPr/>
        </p:nvSpPr>
        <p:spPr>
          <a:xfrm>
            <a:off x="296191" y="175327"/>
            <a:ext cx="4899007" cy="707886"/>
          </a:xfrm>
          <a:prstGeom prst="rect">
            <a:avLst/>
          </a:prstGeom>
          <a:noFill/>
        </p:spPr>
        <p:txBody>
          <a:bodyPr wrap="square" rtlCol="0">
            <a:spAutoFit/>
          </a:bodyPr>
          <a:lstStyle/>
          <a:p>
            <a:r>
              <a:rPr lang="en-US" sz="2000" b="1">
                <a:solidFill>
                  <a:schemeClr val="bg1"/>
                </a:solidFill>
              </a:rPr>
              <a:t>MODULE 3 : </a:t>
            </a:r>
            <a:r>
              <a:rPr lang="fr-CA" sz="2000" b="1">
                <a:solidFill>
                  <a:schemeClr val="bg1"/>
                </a:solidFill>
              </a:rPr>
              <a:t>Annoncer un résultat et </a:t>
            </a:r>
            <a:br>
              <a:rPr lang="fr-CA" sz="2000" b="1">
                <a:solidFill>
                  <a:schemeClr val="bg1"/>
                </a:solidFill>
              </a:rPr>
            </a:br>
            <a:r>
              <a:rPr lang="fr-CA" sz="2000" b="1">
                <a:solidFill>
                  <a:schemeClr val="bg1"/>
                </a:solidFill>
              </a:rPr>
              <a:t>fournir du soutien </a:t>
            </a:r>
            <a:endParaRPr lang="en-US" sz="2000" b="1" dirty="0">
              <a:solidFill>
                <a:schemeClr val="bg1"/>
              </a:solidFill>
            </a:endParaRPr>
          </a:p>
        </p:txBody>
      </p:sp>
    </p:spTree>
    <p:extLst>
      <p:ext uri="{BB962C8B-B14F-4D97-AF65-F5344CB8AC3E}">
        <p14:creationId xmlns:p14="http://schemas.microsoft.com/office/powerpoint/2010/main" val="2183825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34496" y="881000"/>
            <a:ext cx="10494499" cy="1029994"/>
          </a:xfrm>
        </p:spPr>
        <p:txBody>
          <a:bodyPr>
            <a:normAutofit/>
          </a:bodyPr>
          <a:lstStyle/>
          <a:p>
            <a:pPr>
              <a:spcBef>
                <a:spcPts val="1800"/>
              </a:spcBef>
              <a:buClr>
                <a:srgbClr val="4A66AC"/>
              </a:buClr>
            </a:pPr>
            <a:r>
              <a:rPr lang="fr-CA"/>
              <a:t>Dévoilement</a:t>
            </a:r>
            <a:endParaRPr lang="fr-CA" dirty="0"/>
          </a:p>
        </p:txBody>
      </p:sp>
      <p:sp>
        <p:nvSpPr>
          <p:cNvPr id="10" name="Subtitle 9"/>
          <p:cNvSpPr>
            <a:spLocks noGrp="1"/>
          </p:cNvSpPr>
          <p:nvPr>
            <p:ph type="subTitle" idx="1"/>
          </p:nvPr>
        </p:nvSpPr>
        <p:spPr>
          <a:xfrm>
            <a:off x="1251080" y="1923613"/>
            <a:ext cx="8301520" cy="4069646"/>
          </a:xfrm>
        </p:spPr>
        <p:txBody>
          <a:bodyPr>
            <a:noAutofit/>
          </a:bodyPr>
          <a:lstStyle/>
          <a:p>
            <a:pPr>
              <a:spcBef>
                <a:spcPts val="1200"/>
              </a:spcBef>
              <a:buClr>
                <a:srgbClr val="4A66AC"/>
              </a:buClr>
            </a:pPr>
            <a:r>
              <a:rPr lang="fr-CA" sz="2000"/>
              <a:t>Le dévoilement, c’est dire à quelqu’un que vous êtes séropositif(-ve) au VIH.</a:t>
            </a:r>
          </a:p>
          <a:p>
            <a:pPr marL="342900" indent="-342900">
              <a:spcBef>
                <a:spcPts val="1200"/>
              </a:spcBef>
              <a:buClr>
                <a:srgbClr val="4A66AC"/>
              </a:buClr>
              <a:buFont typeface="Wingdings" panose="05000000000000000000" pitchFamily="2" charset="2"/>
              <a:buChar char="v"/>
            </a:pPr>
            <a:r>
              <a:rPr lang="fr-CA" sz="2000"/>
              <a:t>Sauf dans des circonstances spécifiques en lien avec des partenaires sexuel-les, le dévoilement n’est pas une obligation pour les personnes vivant avec le VIH. Conseillez à vos client-es d’être sélectif(-ve)s dans leur dévoilement, à ce stade précoce</a:t>
            </a:r>
          </a:p>
          <a:p>
            <a:pPr marL="342900" indent="-342900">
              <a:spcBef>
                <a:spcPts val="1200"/>
              </a:spcBef>
              <a:buClr>
                <a:srgbClr val="4A66AC"/>
              </a:buClr>
              <a:buFont typeface="Wingdings" panose="05000000000000000000" pitchFamily="2" charset="2"/>
              <a:buChar char="v"/>
            </a:pPr>
            <a:r>
              <a:rPr lang="fr-CA" sz="2000"/>
              <a:t>Plusieurs personnes souhaitent le dire à d’autres pour recevoir du soutien, pour être mieux comprises dans leurs décisions et pour être honnêtes dans leurs relations </a:t>
            </a:r>
          </a:p>
          <a:p>
            <a:pPr marL="342900" indent="-342900">
              <a:spcBef>
                <a:spcPts val="1200"/>
              </a:spcBef>
              <a:buClr>
                <a:srgbClr val="4A66AC"/>
              </a:buClr>
              <a:buFont typeface="Wingdings" panose="05000000000000000000" pitchFamily="2" charset="2"/>
              <a:buChar char="v"/>
            </a:pPr>
            <a:r>
              <a:rPr lang="fr-CA" sz="2000"/>
              <a:t>Conseillez à vos client-es de planifier ce qu’ils/elles dévoileront, et quand. Il est rare que les gens à qui on parle de notre séropositivité aient besoin de connaître les circonstances spécifiques de l’infection</a:t>
            </a:r>
            <a:endParaRPr lang="fr-CA" sz="2000" dirty="0"/>
          </a:p>
          <a:p>
            <a:pPr marL="342900" indent="-342900">
              <a:spcBef>
                <a:spcPts val="1200"/>
              </a:spcBef>
              <a:buClr>
                <a:srgbClr val="4A66AC"/>
              </a:buClr>
              <a:buFont typeface="Wingdings" panose="05000000000000000000" pitchFamily="2" charset="2"/>
              <a:buChar char="v"/>
            </a:pPr>
            <a:r>
              <a:rPr lang="fr-CA" sz="2000"/>
              <a:t>Si un-e client-e est nerveux(-se) et anticipe des défis liés au dévoilement, dirigez-le/la vers un organisme local de services en VIH, pour du soutien</a:t>
            </a:r>
            <a:endParaRPr lang="fr-CA" sz="2000" dirty="0"/>
          </a:p>
        </p:txBody>
      </p:sp>
      <p:sp>
        <p:nvSpPr>
          <p:cNvPr id="6" name="Subtitle 9"/>
          <p:cNvSpPr txBox="1">
            <a:spLocks/>
          </p:cNvSpPr>
          <p:nvPr/>
        </p:nvSpPr>
        <p:spPr>
          <a:xfrm>
            <a:off x="9717211" y="3958436"/>
            <a:ext cx="2291138" cy="360623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spcBef>
                <a:spcPts val="1200"/>
              </a:spcBef>
              <a:buClr>
                <a:srgbClr val="4A66AC"/>
              </a:buClr>
            </a:pPr>
            <a:r>
              <a:rPr lang="en-US" sz="1800">
                <a:solidFill>
                  <a:srgbClr val="4A66AC"/>
                </a:solidFill>
              </a:rPr>
              <a:t>Pour les hommes gais ou bisexuels ou les femmes trans, il pourrait être utile d’établir un parallèle entre le processus de dévoilement et la sortie du placard concernant leur sexualité ou leur genre.</a:t>
            </a:r>
            <a:endParaRPr lang="en-US" sz="1800" dirty="0">
              <a:solidFill>
                <a:srgbClr val="4A66AC"/>
              </a:solidFill>
            </a:endParaRPr>
          </a:p>
        </p:txBody>
      </p:sp>
      <p:pic>
        <p:nvPicPr>
          <p:cNvPr id="3" name="Picture 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869184" y="1910994"/>
            <a:ext cx="1987193" cy="1987193"/>
          </a:xfrm>
          <a:prstGeom prst="rect">
            <a:avLst/>
          </a:prstGeom>
        </p:spPr>
      </p:pic>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760F93C3-8549-4194-9B9F-D21B98E2FB08}"/>
              </a:ext>
            </a:extLst>
          </p:cNvPr>
          <p:cNvSpPr txBox="1"/>
          <p:nvPr/>
        </p:nvSpPr>
        <p:spPr>
          <a:xfrm>
            <a:off x="296191" y="175327"/>
            <a:ext cx="4899007" cy="707886"/>
          </a:xfrm>
          <a:prstGeom prst="rect">
            <a:avLst/>
          </a:prstGeom>
          <a:noFill/>
        </p:spPr>
        <p:txBody>
          <a:bodyPr wrap="square" rtlCol="0">
            <a:spAutoFit/>
          </a:bodyPr>
          <a:lstStyle/>
          <a:p>
            <a:r>
              <a:rPr lang="en-US" sz="2000" b="1">
                <a:solidFill>
                  <a:schemeClr val="bg1"/>
                </a:solidFill>
              </a:rPr>
              <a:t>MODULE 3 : </a:t>
            </a:r>
            <a:r>
              <a:rPr lang="fr-CA" sz="2000" b="1">
                <a:solidFill>
                  <a:schemeClr val="bg1"/>
                </a:solidFill>
              </a:rPr>
              <a:t>Annoncer un résultat et </a:t>
            </a:r>
            <a:br>
              <a:rPr lang="fr-CA" sz="2000" b="1">
                <a:solidFill>
                  <a:schemeClr val="bg1"/>
                </a:solidFill>
              </a:rPr>
            </a:br>
            <a:r>
              <a:rPr lang="fr-CA" sz="2000" b="1">
                <a:solidFill>
                  <a:schemeClr val="bg1"/>
                </a:solidFill>
              </a:rPr>
              <a:t>fournir du soutien </a:t>
            </a:r>
            <a:endParaRPr lang="en-US" sz="2000" b="1" dirty="0">
              <a:solidFill>
                <a:schemeClr val="bg1"/>
              </a:solidFill>
            </a:endParaRPr>
          </a:p>
        </p:txBody>
      </p:sp>
    </p:spTree>
    <p:extLst>
      <p:ext uri="{BB962C8B-B14F-4D97-AF65-F5344CB8AC3E}">
        <p14:creationId xmlns:p14="http://schemas.microsoft.com/office/powerpoint/2010/main" val="2929842601"/>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12613</TotalTime>
  <Words>1949</Words>
  <Application>Microsoft Office PowerPoint</Application>
  <PresentationFormat>Widescreen</PresentationFormat>
  <Paragraphs>117</Paragraphs>
  <Slides>13</Slides>
  <Notes>13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Calibri Light</vt:lpstr>
      <vt:lpstr>Wingdings</vt:lpstr>
      <vt:lpstr>Office Theme</vt:lpstr>
      <vt:lpstr>Custom Design</vt:lpstr>
      <vt:lpstr>À la fin de cette unité, vous serez en mesure de :</vt:lpstr>
      <vt:lpstr>Lorsqu’un résultat de dépistage du VIH est réactif (ou positif)</vt:lpstr>
      <vt:lpstr>Premières étapes après un résultat réactif  (ou positif)</vt:lpstr>
      <vt:lpstr>Prochaines étapes après un résultat réactif  (ou positif)</vt:lpstr>
      <vt:lpstr>Prochaines étapes après un résultat réactif  (ou positif)</vt:lpstr>
      <vt:lpstr>   Prochaines étapes après un résultat réactif  au DPS</vt:lpstr>
      <vt:lpstr>Prochaines étapes après un résultat réactif  (ou positif)</vt:lpstr>
      <vt:lpstr>Prochaines étapes après un résultat réactif  (ou positif)</vt:lpstr>
      <vt:lpstr>Dévoilement</vt:lpstr>
      <vt:lpstr>Dévoilement, droit pénal et santé publique</vt:lpstr>
      <vt:lpstr>Dévoilement, droit pénal et santé publique</vt:lpstr>
      <vt:lpstr>Lorsqu’un dépistage du VIH est non réactif</vt:lpstr>
      <vt:lpstr>Soins personnels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Lyons</dc:creator>
  <cp:lastModifiedBy>Lori Lyons</cp:lastModifiedBy>
  <cp:revision>625</cp:revision>
  <cp:lastPrinted>2019-09-05T19:24:50Z</cp:lastPrinted>
  <dcterms:created xsi:type="dcterms:W3CDTF">2018-11-08T12:57:55Z</dcterms:created>
  <dcterms:modified xsi:type="dcterms:W3CDTF">2019-09-11T17:02:55Z</dcterms:modified>
</cp:coreProperties>
</file>