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2"/>
  </p:notesMasterIdLst>
  <p:handoutMasterIdLst>
    <p:handoutMasterId r:id="rId33"/>
  </p:handoutMasterIdLst>
  <p:sldIdLst>
    <p:sldId id="270" r:id="rId3"/>
    <p:sldId id="329" r:id="rId4"/>
    <p:sldId id="323" r:id="rId5"/>
    <p:sldId id="321" r:id="rId6"/>
    <p:sldId id="299" r:id="rId7"/>
    <p:sldId id="301" r:id="rId8"/>
    <p:sldId id="300" r:id="rId9"/>
    <p:sldId id="305" r:id="rId10"/>
    <p:sldId id="327" r:id="rId11"/>
    <p:sldId id="303" r:id="rId12"/>
    <p:sldId id="304" r:id="rId13"/>
    <p:sldId id="316" r:id="rId14"/>
    <p:sldId id="324" r:id="rId15"/>
    <p:sldId id="307" r:id="rId16"/>
    <p:sldId id="308" r:id="rId17"/>
    <p:sldId id="330" r:id="rId18"/>
    <p:sldId id="310" r:id="rId19"/>
    <p:sldId id="309" r:id="rId20"/>
    <p:sldId id="311" r:id="rId21"/>
    <p:sldId id="314" r:id="rId22"/>
    <p:sldId id="315" r:id="rId23"/>
    <p:sldId id="317" r:id="rId24"/>
    <p:sldId id="328" r:id="rId25"/>
    <p:sldId id="313" r:id="rId26"/>
    <p:sldId id="312" r:id="rId27"/>
    <p:sldId id="325" r:id="rId28"/>
    <p:sldId id="320" r:id="rId29"/>
    <p:sldId id="326" r:id="rId30"/>
    <p:sldId id="319" r:id="rId31"/>
  </p:sldIdLst>
  <p:sldSz cx="12192000" cy="6858000"/>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66AC"/>
    <a:srgbClr val="E0EDFC"/>
    <a:srgbClr val="629DD1"/>
    <a:srgbClr val="99CCFF"/>
    <a:srgbClr val="000000"/>
    <a:srgbClr val="6D1524"/>
    <a:srgbClr val="660033"/>
    <a:srgbClr val="70C041"/>
    <a:srgbClr val="EC5D57"/>
    <a:srgbClr val="E7941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34" autoAdjust="0"/>
    <p:restoredTop sz="86803" autoAdjust="0"/>
  </p:normalViewPr>
  <p:slideViewPr>
    <p:cSldViewPr snapToGrid="0">
      <p:cViewPr varScale="1">
        <p:scale>
          <a:sx n="90" d="100"/>
          <a:sy n="90" d="100"/>
        </p:scale>
        <p:origin x="216" y="9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areaChart>
        <c:grouping val="stacked"/>
        <c:varyColors val="0"/>
        <c:ser>
          <c:idx val="0"/>
          <c:order val="0"/>
          <c:spPr>
            <a:solidFill>
              <a:schemeClr val="accent1"/>
            </a:solidFill>
            <a:ln>
              <a:solidFill>
                <a:srgbClr val="0070C0"/>
              </a:solidFill>
            </a:ln>
            <a:effectLst/>
          </c:spPr>
          <c:val>
            <c:numRef>
              <c:f>Sheet1!$A$1:$A$10</c:f>
              <c:numCache>
                <c:formatCode>General</c:formatCode>
                <c:ptCount val="10"/>
                <c:pt idx="0">
                  <c:v>0</c:v>
                </c:pt>
                <c:pt idx="1">
                  <c:v>5</c:v>
                </c:pt>
                <c:pt idx="2">
                  <c:v>8</c:v>
                </c:pt>
                <c:pt idx="3">
                  <c:v>7.5</c:v>
                </c:pt>
                <c:pt idx="4">
                  <c:v>5</c:v>
                </c:pt>
                <c:pt idx="5">
                  <c:v>4</c:v>
                </c:pt>
                <c:pt idx="6">
                  <c:v>4</c:v>
                </c:pt>
                <c:pt idx="7">
                  <c:v>1</c:v>
                </c:pt>
                <c:pt idx="8">
                  <c:v>0.2</c:v>
                </c:pt>
                <c:pt idx="9">
                  <c:v>0.2</c:v>
                </c:pt>
              </c:numCache>
            </c:numRef>
          </c:val>
          <c:extLst>
            <c:ext xmlns:c16="http://schemas.microsoft.com/office/drawing/2014/chart" uri="{C3380CC4-5D6E-409C-BE32-E72D297353CC}">
              <c16:uniqueId val="{00000000-8E7F-4CA1-9A30-3F716D0B47AA}"/>
            </c:ext>
          </c:extLst>
        </c:ser>
        <c:dLbls>
          <c:showLegendKey val="0"/>
          <c:showVal val="0"/>
          <c:showCatName val="0"/>
          <c:showSerName val="0"/>
          <c:showPercent val="0"/>
          <c:showBubbleSize val="0"/>
        </c:dLbls>
        <c:axId val="361111184"/>
        <c:axId val="361107904"/>
      </c:areaChart>
      <c:catAx>
        <c:axId val="361111184"/>
        <c:scaling>
          <c:orientation val="minMax"/>
        </c:scaling>
        <c:delete val="1"/>
        <c:axPos val="b"/>
        <c:majorTickMark val="out"/>
        <c:minorTickMark val="none"/>
        <c:tickLblPos val="nextTo"/>
        <c:crossAx val="361107904"/>
        <c:crosses val="autoZero"/>
        <c:auto val="1"/>
        <c:lblAlgn val="ctr"/>
        <c:lblOffset val="100"/>
        <c:noMultiLvlLbl val="0"/>
      </c:catAx>
      <c:valAx>
        <c:axId val="361107904"/>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361111184"/>
        <c:crosses val="autoZero"/>
        <c:crossBetween val="midCat"/>
      </c:valAx>
      <c:spPr>
        <a:noFill/>
        <a:ln>
          <a:noFill/>
        </a:ln>
        <a:effectLst/>
      </c:spPr>
    </c:plotArea>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282" cy="351957"/>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sz="quarter" idx="1"/>
          </p:nvPr>
        </p:nvSpPr>
        <p:spPr>
          <a:xfrm>
            <a:off x="5265014" y="0"/>
            <a:ext cx="4029282" cy="351957"/>
          </a:xfrm>
          <a:prstGeom prst="rect">
            <a:avLst/>
          </a:prstGeom>
        </p:spPr>
        <p:txBody>
          <a:bodyPr vert="horz" lIns="91440" tIns="45720" rIns="91440" bIns="45720" rtlCol="0"/>
          <a:lstStyle>
            <a:lvl1pPr algn="r">
              <a:defRPr sz="1200"/>
            </a:lvl1pPr>
          </a:lstStyle>
          <a:p>
            <a:fld id="{E00C7199-D358-4670-8A56-041B269CF419}" type="datetimeFigureOut">
              <a:rPr lang="en-CA" smtClean="0"/>
              <a:t>2019-09-11</a:t>
            </a:fld>
            <a:endParaRPr lang="en-CA" dirty="0"/>
          </a:p>
        </p:txBody>
      </p:sp>
      <p:sp>
        <p:nvSpPr>
          <p:cNvPr id="4" name="Footer Placeholder 3"/>
          <p:cNvSpPr>
            <a:spLocks noGrp="1"/>
          </p:cNvSpPr>
          <p:nvPr>
            <p:ph type="ftr" sz="quarter" idx="2"/>
          </p:nvPr>
        </p:nvSpPr>
        <p:spPr>
          <a:xfrm>
            <a:off x="1" y="6658444"/>
            <a:ext cx="4029282" cy="351957"/>
          </a:xfrm>
          <a:prstGeom prst="rect">
            <a:avLst/>
          </a:prstGeom>
        </p:spPr>
        <p:txBody>
          <a:bodyPr vert="horz" lIns="91440" tIns="45720" rIns="91440" bIns="45720" rtlCol="0" anchor="b"/>
          <a:lstStyle>
            <a:lvl1pPr algn="l">
              <a:defRPr sz="1200"/>
            </a:lvl1pPr>
          </a:lstStyle>
          <a:p>
            <a:endParaRPr lang="en-CA" dirty="0"/>
          </a:p>
        </p:txBody>
      </p:sp>
      <p:sp>
        <p:nvSpPr>
          <p:cNvPr id="5" name="Slide Number Placeholder 4"/>
          <p:cNvSpPr>
            <a:spLocks noGrp="1"/>
          </p:cNvSpPr>
          <p:nvPr>
            <p:ph type="sldNum" sz="quarter" idx="3"/>
          </p:nvPr>
        </p:nvSpPr>
        <p:spPr>
          <a:xfrm>
            <a:off x="5265014" y="6658444"/>
            <a:ext cx="4029282" cy="351957"/>
          </a:xfrm>
          <a:prstGeom prst="rect">
            <a:avLst/>
          </a:prstGeom>
        </p:spPr>
        <p:txBody>
          <a:bodyPr vert="horz" lIns="91440" tIns="45720" rIns="91440" bIns="45720" rtlCol="0" anchor="b"/>
          <a:lstStyle>
            <a:lvl1pPr algn="r">
              <a:defRPr sz="1200"/>
            </a:lvl1pPr>
          </a:lstStyle>
          <a:p>
            <a:fld id="{FA20C67C-A065-48F6-8822-442DE805868B}" type="slidenum">
              <a:rPr lang="en-CA" smtClean="0"/>
              <a:t>‹#›</a:t>
            </a:fld>
            <a:endParaRPr lang="en-CA" dirty="0"/>
          </a:p>
        </p:txBody>
      </p:sp>
    </p:spTree>
    <p:extLst>
      <p:ext uri="{BB962C8B-B14F-4D97-AF65-F5344CB8AC3E}">
        <p14:creationId xmlns:p14="http://schemas.microsoft.com/office/powerpoint/2010/main" val="24703729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075" cy="35083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5265738" y="0"/>
            <a:ext cx="4029075" cy="350838"/>
          </a:xfrm>
          <a:prstGeom prst="rect">
            <a:avLst/>
          </a:prstGeom>
        </p:spPr>
        <p:txBody>
          <a:bodyPr vert="horz" lIns="91440" tIns="45720" rIns="91440" bIns="45720" rtlCol="0"/>
          <a:lstStyle>
            <a:lvl1pPr algn="r">
              <a:defRPr sz="1200"/>
            </a:lvl1pPr>
          </a:lstStyle>
          <a:p>
            <a:fld id="{86DCAE68-4989-488F-8171-AAA970B76E21}" type="datetimeFigureOut">
              <a:rPr lang="en-CA" smtClean="0"/>
              <a:t>2019-09-11</a:t>
            </a:fld>
            <a:endParaRPr lang="en-CA"/>
          </a:p>
        </p:txBody>
      </p:sp>
      <p:sp>
        <p:nvSpPr>
          <p:cNvPr id="4" name="Slide Image Placeholder 3"/>
          <p:cNvSpPr>
            <a:spLocks noGrp="1" noRot="1" noChangeAspect="1"/>
          </p:cNvSpPr>
          <p:nvPr>
            <p:ph type="sldImg" idx="2"/>
          </p:nvPr>
        </p:nvSpPr>
        <p:spPr>
          <a:xfrm>
            <a:off x="2546350" y="876300"/>
            <a:ext cx="4203700" cy="2365375"/>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930275" y="3373438"/>
            <a:ext cx="7435850" cy="2760662"/>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6659563"/>
            <a:ext cx="4029075" cy="35083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5265738" y="6659563"/>
            <a:ext cx="4029075" cy="350837"/>
          </a:xfrm>
          <a:prstGeom prst="rect">
            <a:avLst/>
          </a:prstGeom>
        </p:spPr>
        <p:txBody>
          <a:bodyPr vert="horz" lIns="91440" tIns="45720" rIns="91440" bIns="45720" rtlCol="0" anchor="b"/>
          <a:lstStyle>
            <a:lvl1pPr algn="r">
              <a:defRPr sz="1200"/>
            </a:lvl1pPr>
          </a:lstStyle>
          <a:p>
            <a:fld id="{7BF95C07-2F40-43EE-A2AA-4D9F9EED63F6}" type="slidenum">
              <a:rPr lang="en-CA" smtClean="0"/>
              <a:t>‹#›</a:t>
            </a:fld>
            <a:endParaRPr lang="en-CA"/>
          </a:p>
        </p:txBody>
      </p:sp>
    </p:spTree>
    <p:extLst>
      <p:ext uri="{BB962C8B-B14F-4D97-AF65-F5344CB8AC3E}">
        <p14:creationId xmlns:p14="http://schemas.microsoft.com/office/powerpoint/2010/main" val="2402813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Examinez l’objectif d’apprentissage avec les stagiaires</a:t>
            </a:r>
          </a:p>
        </p:txBody>
      </p:sp>
      <p:sp>
        <p:nvSpPr>
          <p:cNvPr id="4" name="Slide Number Placeholder 3"/>
          <p:cNvSpPr>
            <a:spLocks noGrp="1"/>
          </p:cNvSpPr>
          <p:nvPr>
            <p:ph type="sldNum" sz="quarter" idx="10"/>
          </p:nvPr>
        </p:nvSpPr>
        <p:spPr/>
        <p:txBody>
          <a:bodyPr/>
          <a:lstStyle/>
          <a:p>
            <a:fld id="{7BF95C07-2F40-43EE-A2AA-4D9F9EED63F6}" type="slidenum">
              <a:rPr lang="en-CA" smtClean="0"/>
              <a:t>1</a:t>
            </a:fld>
            <a:endParaRPr lang="en-CA" dirty="0"/>
          </a:p>
        </p:txBody>
      </p:sp>
    </p:spTree>
    <p:extLst>
      <p:ext uri="{BB962C8B-B14F-4D97-AF65-F5344CB8AC3E}">
        <p14:creationId xmlns:p14="http://schemas.microsoft.com/office/powerpoint/2010/main" val="320253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b="0" noProof="0" dirty="0">
                <a:solidFill>
                  <a:srgbClr val="FF0000"/>
                </a:solidFill>
                <a:highlight>
                  <a:srgbClr val="FFFF00"/>
                </a:highlight>
              </a:rPr>
              <a:t>Par définition, seulement les personnes qui font partie d’une population prioritaire (ou dont </a:t>
            </a:r>
            <a:r>
              <a:rPr lang="fr-CA" b="0" noProof="0" dirty="0" err="1">
                <a:solidFill>
                  <a:srgbClr val="FF0000"/>
                </a:solidFill>
                <a:highlight>
                  <a:srgbClr val="FFFF00"/>
                </a:highlight>
              </a:rPr>
              <a:t>un-e</a:t>
            </a:r>
            <a:r>
              <a:rPr lang="fr-CA" b="0" noProof="0" dirty="0">
                <a:solidFill>
                  <a:srgbClr val="FF0000"/>
                </a:solidFill>
                <a:highlight>
                  <a:srgbClr val="FFFF00"/>
                </a:highlight>
              </a:rPr>
              <a:t> partenaire est </a:t>
            </a:r>
            <a:r>
              <a:rPr lang="fr-CA" b="0" noProof="0" dirty="0" err="1">
                <a:solidFill>
                  <a:srgbClr val="FF0000"/>
                </a:solidFill>
                <a:highlight>
                  <a:srgbClr val="FFFF00"/>
                </a:highlight>
              </a:rPr>
              <a:t>connu-e</a:t>
            </a:r>
            <a:r>
              <a:rPr lang="fr-CA" b="0" noProof="0" dirty="0">
                <a:solidFill>
                  <a:srgbClr val="FF0000"/>
                </a:solidFill>
                <a:highlight>
                  <a:srgbClr val="FFFF00"/>
                </a:highlight>
              </a:rPr>
              <a:t> comme étant séropositif/-</a:t>
            </a:r>
            <a:r>
              <a:rPr lang="fr-CA" b="0" noProof="0" dirty="0" err="1">
                <a:solidFill>
                  <a:srgbClr val="FF0000"/>
                </a:solidFill>
                <a:highlight>
                  <a:srgbClr val="FFFF00"/>
                </a:highlight>
              </a:rPr>
              <a:t>ve</a:t>
            </a:r>
            <a:r>
              <a:rPr lang="fr-CA" b="0" noProof="0" dirty="0">
                <a:solidFill>
                  <a:srgbClr val="FF0000"/>
                </a:solidFill>
                <a:highlight>
                  <a:srgbClr val="FFFF00"/>
                </a:highlight>
              </a:rPr>
              <a:t> ou comme faisant partie d’une population prioritaire) peuvent avoir une exposition à risque élevé.</a:t>
            </a:r>
          </a:p>
        </p:txBody>
      </p:sp>
      <p:sp>
        <p:nvSpPr>
          <p:cNvPr id="4" name="Slide Number Placeholder 3"/>
          <p:cNvSpPr>
            <a:spLocks noGrp="1"/>
          </p:cNvSpPr>
          <p:nvPr>
            <p:ph type="sldNum" sz="quarter" idx="10"/>
          </p:nvPr>
        </p:nvSpPr>
        <p:spPr/>
        <p:txBody>
          <a:bodyPr/>
          <a:lstStyle/>
          <a:p>
            <a:fld id="{7BF95C07-2F40-43EE-A2AA-4D9F9EED63F6}" type="slidenum">
              <a:rPr lang="en-CA" smtClean="0"/>
              <a:t>10</a:t>
            </a:fld>
            <a:endParaRPr lang="en-CA"/>
          </a:p>
        </p:txBody>
      </p:sp>
    </p:spTree>
    <p:extLst>
      <p:ext uri="{BB962C8B-B14F-4D97-AF65-F5344CB8AC3E}">
        <p14:creationId xmlns:p14="http://schemas.microsoft.com/office/powerpoint/2010/main" val="2900468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Ces activités sont les plus propices à une exposition à risqué élevé, mais il existe quelques autres possibilités (p. ex., partage de matériel de tatouage </a:t>
            </a:r>
            <a:r>
              <a:rPr lang="fr-CA" baseline="0" noProof="0" dirty="0"/>
              <a:t>hors d’un milieu stérile; transfusion sanguine dans une région où le dépistage dans les dons de sang peut être moins efficace qu’en Amérique du nord). N’hésitez pas à ajouter un autre facteur qui pourrait constituer une préoccupation dans votre site.</a:t>
            </a:r>
            <a:endParaRPr lang="fr-CA" noProof="0" dirty="0"/>
          </a:p>
        </p:txBody>
      </p:sp>
      <p:sp>
        <p:nvSpPr>
          <p:cNvPr id="4" name="Slide Number Placeholder 3"/>
          <p:cNvSpPr>
            <a:spLocks noGrp="1"/>
          </p:cNvSpPr>
          <p:nvPr>
            <p:ph type="sldNum" sz="quarter" idx="10"/>
          </p:nvPr>
        </p:nvSpPr>
        <p:spPr/>
        <p:txBody>
          <a:bodyPr/>
          <a:lstStyle/>
          <a:p>
            <a:fld id="{7BF95C07-2F40-43EE-A2AA-4D9F9EED63F6}" type="slidenum">
              <a:rPr lang="en-CA" smtClean="0"/>
              <a:t>11</a:t>
            </a:fld>
            <a:endParaRPr lang="en-CA"/>
          </a:p>
        </p:txBody>
      </p:sp>
    </p:spTree>
    <p:extLst>
      <p:ext uri="{BB962C8B-B14F-4D97-AF65-F5344CB8AC3E}">
        <p14:creationId xmlns:p14="http://schemas.microsoft.com/office/powerpoint/2010/main" val="35395371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Veillez à ce que les </a:t>
            </a:r>
            <a:r>
              <a:rPr lang="fr-CA" noProof="0" dirty="0" err="1"/>
              <a:t>participant-es</a:t>
            </a:r>
            <a:r>
              <a:rPr lang="fr-CA" baseline="0" noProof="0" dirty="0"/>
              <a:t> consultent les documents de référence qui leur sont fournis, pour ce module. C’est là que figurent les détails!</a:t>
            </a:r>
            <a:endParaRPr lang="fr-CA" noProof="0" dirty="0"/>
          </a:p>
        </p:txBody>
      </p:sp>
      <p:sp>
        <p:nvSpPr>
          <p:cNvPr id="4" name="Slide Number Placeholder 3"/>
          <p:cNvSpPr>
            <a:spLocks noGrp="1"/>
          </p:cNvSpPr>
          <p:nvPr>
            <p:ph type="sldNum" sz="quarter" idx="10"/>
          </p:nvPr>
        </p:nvSpPr>
        <p:spPr/>
        <p:txBody>
          <a:bodyPr/>
          <a:lstStyle/>
          <a:p>
            <a:fld id="{7BF95C07-2F40-43EE-A2AA-4D9F9EED63F6}" type="slidenum">
              <a:rPr lang="en-CA" smtClean="0"/>
              <a:t>12</a:t>
            </a:fld>
            <a:endParaRPr lang="en-CA"/>
          </a:p>
        </p:txBody>
      </p:sp>
    </p:spTree>
    <p:extLst>
      <p:ext uri="{BB962C8B-B14F-4D97-AF65-F5344CB8AC3E}">
        <p14:creationId xmlns:p14="http://schemas.microsoft.com/office/powerpoint/2010/main" val="17971958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Veillez à ce que les </a:t>
            </a:r>
            <a:r>
              <a:rPr lang="fr-CA" noProof="0" dirty="0" err="1"/>
              <a:t>participant-es</a:t>
            </a:r>
            <a:r>
              <a:rPr lang="fr-CA" baseline="0" noProof="0" dirty="0"/>
              <a:t> consultent les documents de référence qui leur sont fournis, pour ce module. C’est là que figurent les détails!</a:t>
            </a:r>
            <a:endParaRPr lang="fr-CA" noProof="0" dirty="0"/>
          </a:p>
        </p:txBody>
      </p:sp>
      <p:sp>
        <p:nvSpPr>
          <p:cNvPr id="4" name="Slide Number Placeholder 3"/>
          <p:cNvSpPr>
            <a:spLocks noGrp="1"/>
          </p:cNvSpPr>
          <p:nvPr>
            <p:ph type="sldNum" sz="quarter" idx="10"/>
          </p:nvPr>
        </p:nvSpPr>
        <p:spPr/>
        <p:txBody>
          <a:bodyPr/>
          <a:lstStyle/>
          <a:p>
            <a:fld id="{7BF95C07-2F40-43EE-A2AA-4D9F9EED63F6}" type="slidenum">
              <a:rPr lang="en-CA" smtClean="0"/>
              <a:t>13</a:t>
            </a:fld>
            <a:endParaRPr lang="en-CA"/>
          </a:p>
        </p:txBody>
      </p:sp>
    </p:spTree>
    <p:extLst>
      <p:ext uri="{BB962C8B-B14F-4D97-AF65-F5344CB8AC3E}">
        <p14:creationId xmlns:p14="http://schemas.microsoft.com/office/powerpoint/2010/main" val="23108544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La </a:t>
            </a:r>
            <a:r>
              <a:rPr lang="fr-CA" noProof="0" dirty="0" err="1"/>
              <a:t>PrEP</a:t>
            </a:r>
            <a:r>
              <a:rPr lang="fr-CA" noProof="0" dirty="0"/>
              <a:t> a été abordée dans l’unité précédente; revenez sur ce sujet si cela est nécessaire</a:t>
            </a:r>
          </a:p>
        </p:txBody>
      </p:sp>
      <p:sp>
        <p:nvSpPr>
          <p:cNvPr id="4" name="Slide Number Placeholder 3"/>
          <p:cNvSpPr>
            <a:spLocks noGrp="1"/>
          </p:cNvSpPr>
          <p:nvPr>
            <p:ph type="sldNum" sz="quarter" idx="10"/>
          </p:nvPr>
        </p:nvSpPr>
        <p:spPr/>
        <p:txBody>
          <a:bodyPr/>
          <a:lstStyle/>
          <a:p>
            <a:fld id="{7BF95C07-2F40-43EE-A2AA-4D9F9EED63F6}" type="slidenum">
              <a:rPr lang="en-CA" smtClean="0"/>
              <a:t>14</a:t>
            </a:fld>
            <a:endParaRPr lang="en-CA"/>
          </a:p>
        </p:txBody>
      </p:sp>
    </p:spTree>
    <p:extLst>
      <p:ext uri="{BB962C8B-B14F-4D97-AF65-F5344CB8AC3E}">
        <p14:creationId xmlns:p14="http://schemas.microsoft.com/office/powerpoint/2010/main" val="1017553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Il est important de reconnaître et de renforcer les bonnes choses que la personne fait pour se protéger; ne pas faire de reproche de façon accusatrice si une personne ne fait ces bonnes choses que « la plupart du temps ». Ceci est à explorer dans des jeux de rôles</a:t>
            </a:r>
            <a:r>
              <a:rPr lang="fr-CA" baseline="0" noProof="0" dirty="0"/>
              <a:t>.</a:t>
            </a:r>
            <a:endParaRPr lang="fr-CA" noProof="0" dirty="0"/>
          </a:p>
        </p:txBody>
      </p:sp>
      <p:sp>
        <p:nvSpPr>
          <p:cNvPr id="4" name="Slide Number Placeholder 3"/>
          <p:cNvSpPr>
            <a:spLocks noGrp="1"/>
          </p:cNvSpPr>
          <p:nvPr>
            <p:ph type="sldNum" sz="quarter" idx="10"/>
          </p:nvPr>
        </p:nvSpPr>
        <p:spPr/>
        <p:txBody>
          <a:bodyPr/>
          <a:lstStyle/>
          <a:p>
            <a:fld id="{7BF95C07-2F40-43EE-A2AA-4D9F9EED63F6}" type="slidenum">
              <a:rPr lang="en-CA" smtClean="0"/>
              <a:t>15</a:t>
            </a:fld>
            <a:endParaRPr lang="en-CA"/>
          </a:p>
        </p:txBody>
      </p:sp>
    </p:spTree>
    <p:extLst>
      <p:ext uri="{BB962C8B-B14F-4D97-AF65-F5344CB8AC3E}">
        <p14:creationId xmlns:p14="http://schemas.microsoft.com/office/powerpoint/2010/main" val="18203139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Veillez à ce que les </a:t>
            </a:r>
            <a:r>
              <a:rPr lang="fr-CA" noProof="0" dirty="0" err="1"/>
              <a:t>participant-es</a:t>
            </a:r>
            <a:r>
              <a:rPr lang="fr-CA" baseline="0" noProof="0" dirty="0"/>
              <a:t> consultent les documents de référence qui leur sont fournis, pour ce module. C’est là que figurent les détails!</a:t>
            </a:r>
            <a:endParaRPr lang="fr-CA" noProof="0" dirty="0"/>
          </a:p>
        </p:txBody>
      </p:sp>
      <p:sp>
        <p:nvSpPr>
          <p:cNvPr id="4" name="Slide Number Placeholder 3"/>
          <p:cNvSpPr>
            <a:spLocks noGrp="1"/>
          </p:cNvSpPr>
          <p:nvPr>
            <p:ph type="sldNum" sz="quarter" idx="10"/>
          </p:nvPr>
        </p:nvSpPr>
        <p:spPr/>
        <p:txBody>
          <a:bodyPr/>
          <a:lstStyle/>
          <a:p>
            <a:fld id="{7BF95C07-2F40-43EE-A2AA-4D9F9EED63F6}" type="slidenum">
              <a:rPr lang="en-CA" smtClean="0"/>
              <a:t>16</a:t>
            </a:fld>
            <a:endParaRPr lang="en-CA"/>
          </a:p>
        </p:txBody>
      </p:sp>
    </p:spTree>
    <p:extLst>
      <p:ext uri="{BB962C8B-B14F-4D97-AF65-F5344CB8AC3E}">
        <p14:creationId xmlns:p14="http://schemas.microsoft.com/office/powerpoint/2010/main" val="4552704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Si vous constatez que des enjeux ou sujets particuliers affectent régulièrement des </a:t>
            </a:r>
            <a:r>
              <a:rPr lang="fr-CA" noProof="0" dirty="0" err="1"/>
              <a:t>client-es</a:t>
            </a:r>
            <a:r>
              <a:rPr lang="fr-CA" noProof="0" dirty="0"/>
              <a:t> de votre site, voici le temps de les signaler (p. ex., des tabous culturels concernant des sujets particuliers, dans un groupe culturel</a:t>
            </a:r>
            <a:r>
              <a:rPr lang="fr-CA" baseline="0" noProof="0" dirty="0"/>
              <a:t>).</a:t>
            </a:r>
            <a:endParaRPr lang="fr-CA" noProof="0" dirty="0"/>
          </a:p>
        </p:txBody>
      </p:sp>
      <p:sp>
        <p:nvSpPr>
          <p:cNvPr id="4" name="Slide Number Placeholder 3"/>
          <p:cNvSpPr>
            <a:spLocks noGrp="1"/>
          </p:cNvSpPr>
          <p:nvPr>
            <p:ph type="sldNum" sz="quarter" idx="10"/>
          </p:nvPr>
        </p:nvSpPr>
        <p:spPr/>
        <p:txBody>
          <a:bodyPr/>
          <a:lstStyle/>
          <a:p>
            <a:fld id="{7BF95C07-2F40-43EE-A2AA-4D9F9EED63F6}" type="slidenum">
              <a:rPr lang="en-CA" smtClean="0"/>
              <a:t>17</a:t>
            </a:fld>
            <a:endParaRPr lang="en-CA"/>
          </a:p>
        </p:txBody>
      </p:sp>
    </p:spTree>
    <p:extLst>
      <p:ext uri="{BB962C8B-B14F-4D97-AF65-F5344CB8AC3E}">
        <p14:creationId xmlns:p14="http://schemas.microsoft.com/office/powerpoint/2010/main" val="28860128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Montrez aux stagiaires le formulaire d’admission utilisé dans votre site et examinez-en le contenu</a:t>
            </a:r>
            <a:r>
              <a:rPr lang="fr-CA" baseline="0" noProof="0" dirty="0"/>
              <a:t>. Une pratique exemplaire consiste à ne pas demander aux </a:t>
            </a:r>
            <a:r>
              <a:rPr lang="fr-CA" baseline="0" noProof="0" dirty="0" err="1"/>
              <a:t>client-es</a:t>
            </a:r>
            <a:r>
              <a:rPr lang="fr-CA" baseline="0" noProof="0" dirty="0"/>
              <a:t> d’indiquer leur nom sur ce formulaire qui pose des questions sensibles – mais ce formulaire peut être ajouté à un dossier nominatif.</a:t>
            </a:r>
            <a:endParaRPr lang="fr-CA" noProof="0" dirty="0"/>
          </a:p>
        </p:txBody>
      </p:sp>
      <p:sp>
        <p:nvSpPr>
          <p:cNvPr id="4" name="Slide Number Placeholder 3"/>
          <p:cNvSpPr>
            <a:spLocks noGrp="1"/>
          </p:cNvSpPr>
          <p:nvPr>
            <p:ph type="sldNum" sz="quarter" idx="10"/>
          </p:nvPr>
        </p:nvSpPr>
        <p:spPr/>
        <p:txBody>
          <a:bodyPr/>
          <a:lstStyle/>
          <a:p>
            <a:fld id="{7BF95C07-2F40-43EE-A2AA-4D9F9EED63F6}" type="slidenum">
              <a:rPr lang="en-CA" smtClean="0"/>
              <a:t>18</a:t>
            </a:fld>
            <a:endParaRPr lang="en-CA"/>
          </a:p>
        </p:txBody>
      </p:sp>
    </p:spTree>
    <p:extLst>
      <p:ext uri="{BB962C8B-B14F-4D97-AF65-F5344CB8AC3E}">
        <p14:creationId xmlns:p14="http://schemas.microsoft.com/office/powerpoint/2010/main" val="17471950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dirty="0"/>
              <a:t>Ces questions</a:t>
            </a:r>
            <a:r>
              <a:rPr lang="fr-CA" noProof="0" dirty="0"/>
              <a:t> sont des points d’amorce et ne constituent pas la conversation complète. </a:t>
            </a:r>
            <a:r>
              <a:rPr lang="fr-CA" dirty="0"/>
              <a:t>Faites l’activité de jeu de rôles pour explorer les enjeux </a:t>
            </a:r>
            <a:r>
              <a:rPr lang="fr-CA" baseline="0" dirty="0"/>
              <a:t>touchant les </a:t>
            </a:r>
            <a:r>
              <a:rPr lang="fr-CA" baseline="0" dirty="0" err="1"/>
              <a:t>client-es</a:t>
            </a:r>
            <a:r>
              <a:rPr lang="fr-CA" baseline="0" dirty="0"/>
              <a:t> </a:t>
            </a:r>
            <a:r>
              <a:rPr lang="fr-CA" baseline="0" dirty="0" err="1"/>
              <a:t>habituel-les</a:t>
            </a:r>
            <a:r>
              <a:rPr lang="fr-CA" baseline="0" dirty="0"/>
              <a:t> de votre site.</a:t>
            </a:r>
            <a:endParaRPr lang="fr-CA" dirty="0"/>
          </a:p>
        </p:txBody>
      </p:sp>
      <p:sp>
        <p:nvSpPr>
          <p:cNvPr id="4" name="Slide Number Placeholder 3"/>
          <p:cNvSpPr>
            <a:spLocks noGrp="1"/>
          </p:cNvSpPr>
          <p:nvPr>
            <p:ph type="sldNum" sz="quarter" idx="10"/>
          </p:nvPr>
        </p:nvSpPr>
        <p:spPr/>
        <p:txBody>
          <a:bodyPr/>
          <a:lstStyle/>
          <a:p>
            <a:fld id="{7BF95C07-2F40-43EE-A2AA-4D9F9EED63F6}" type="slidenum">
              <a:rPr lang="en-CA" smtClean="0"/>
              <a:t>19</a:t>
            </a:fld>
            <a:endParaRPr lang="en-CA"/>
          </a:p>
        </p:txBody>
      </p:sp>
    </p:spTree>
    <p:extLst>
      <p:ext uri="{BB962C8B-B14F-4D97-AF65-F5344CB8AC3E}">
        <p14:creationId xmlns:p14="http://schemas.microsoft.com/office/powerpoint/2010/main" val="2335207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Examinez l’objectif d’apprentissage avec les stagiaires</a:t>
            </a:r>
          </a:p>
        </p:txBody>
      </p:sp>
      <p:sp>
        <p:nvSpPr>
          <p:cNvPr id="4" name="Slide Number Placeholder 3"/>
          <p:cNvSpPr>
            <a:spLocks noGrp="1"/>
          </p:cNvSpPr>
          <p:nvPr>
            <p:ph type="sldNum" sz="quarter" idx="10"/>
          </p:nvPr>
        </p:nvSpPr>
        <p:spPr/>
        <p:txBody>
          <a:bodyPr/>
          <a:lstStyle/>
          <a:p>
            <a:fld id="{7BF95C07-2F40-43EE-A2AA-4D9F9EED63F6}" type="slidenum">
              <a:rPr lang="en-CA" smtClean="0"/>
              <a:t>2</a:t>
            </a:fld>
            <a:endParaRPr lang="en-CA" dirty="0"/>
          </a:p>
        </p:txBody>
      </p:sp>
    </p:spTree>
    <p:extLst>
      <p:ext uri="{BB962C8B-B14F-4D97-AF65-F5344CB8AC3E}">
        <p14:creationId xmlns:p14="http://schemas.microsoft.com/office/powerpoint/2010/main" val="36803090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Informez les stagiaires des fournisseur(-</a:t>
            </a:r>
            <a:r>
              <a:rPr lang="fr-CA" noProof="0" dirty="0" err="1"/>
              <a:t>euse</a:t>
            </a:r>
            <a:r>
              <a:rPr lang="fr-CA" noProof="0" dirty="0"/>
              <a:t>)s de services locaux et indiquez-leur où trouver cette </a:t>
            </a:r>
            <a:r>
              <a:rPr lang="fr-CA" baseline="0" noProof="0" dirty="0"/>
              <a:t>information.</a:t>
            </a:r>
            <a:endParaRPr lang="fr-CA" noProof="0" dirty="0"/>
          </a:p>
        </p:txBody>
      </p:sp>
      <p:sp>
        <p:nvSpPr>
          <p:cNvPr id="4" name="Slide Number Placeholder 3"/>
          <p:cNvSpPr>
            <a:spLocks noGrp="1"/>
          </p:cNvSpPr>
          <p:nvPr>
            <p:ph type="sldNum" sz="quarter" idx="10"/>
          </p:nvPr>
        </p:nvSpPr>
        <p:spPr/>
        <p:txBody>
          <a:bodyPr/>
          <a:lstStyle/>
          <a:p>
            <a:fld id="{7BF95C07-2F40-43EE-A2AA-4D9F9EED63F6}" type="slidenum">
              <a:rPr lang="en-CA" smtClean="0"/>
              <a:t>20</a:t>
            </a:fld>
            <a:endParaRPr lang="en-CA"/>
          </a:p>
        </p:txBody>
      </p:sp>
    </p:spTree>
    <p:extLst>
      <p:ext uri="{BB962C8B-B14F-4D97-AF65-F5344CB8AC3E}">
        <p14:creationId xmlns:p14="http://schemas.microsoft.com/office/powerpoint/2010/main" val="4910188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Comment votre site travaille-t-il en rapport avec la police et les services locaux pour personnes agressées sexuellement? </a:t>
            </a:r>
            <a:r>
              <a:rPr lang="fr-CA" baseline="0" noProof="0" dirty="0"/>
              <a:t>Si des procédures sont en vigueur, expliquez-les aux stagiaires!</a:t>
            </a:r>
            <a:endParaRPr lang="fr-CA" noProof="0" dirty="0"/>
          </a:p>
        </p:txBody>
      </p:sp>
      <p:sp>
        <p:nvSpPr>
          <p:cNvPr id="4" name="Slide Number Placeholder 3"/>
          <p:cNvSpPr>
            <a:spLocks noGrp="1"/>
          </p:cNvSpPr>
          <p:nvPr>
            <p:ph type="sldNum" sz="quarter" idx="10"/>
          </p:nvPr>
        </p:nvSpPr>
        <p:spPr/>
        <p:txBody>
          <a:bodyPr/>
          <a:lstStyle/>
          <a:p>
            <a:fld id="{7BF95C07-2F40-43EE-A2AA-4D9F9EED63F6}" type="slidenum">
              <a:rPr lang="en-CA" smtClean="0"/>
              <a:t>21</a:t>
            </a:fld>
            <a:endParaRPr lang="en-CA"/>
          </a:p>
        </p:txBody>
      </p:sp>
    </p:spTree>
    <p:extLst>
      <p:ext uri="{BB962C8B-B14F-4D97-AF65-F5344CB8AC3E}">
        <p14:creationId xmlns:p14="http://schemas.microsoft.com/office/powerpoint/2010/main" val="4836319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Parlez à vos stagiaires des services de réduction des méfaits et en matière de toxicomanie qui sont offerts dans votre région. </a:t>
            </a:r>
            <a:r>
              <a:rPr lang="fr-CA" baseline="0" noProof="0" dirty="0"/>
              <a:t>Les stagiaires devraient être capables de mettre des </a:t>
            </a:r>
            <a:r>
              <a:rPr lang="fr-CA" baseline="0" noProof="0" dirty="0" err="1"/>
              <a:t>client-es</a:t>
            </a:r>
            <a:r>
              <a:rPr lang="fr-CA" baseline="0" noProof="0" dirty="0"/>
              <a:t> qui consomment des drogues en lien avec ces services. En particulier, s’il est probable de recevoir un grand nombre de </a:t>
            </a:r>
            <a:r>
              <a:rPr lang="fr-CA" baseline="0" noProof="0" dirty="0" err="1"/>
              <a:t>client-es</a:t>
            </a:r>
            <a:r>
              <a:rPr lang="fr-CA" baseline="0" noProof="0" dirty="0"/>
              <a:t> faisant usage de drogues, il est important de faire des jeux de rôles à propos de conversations appropriées avec ces </a:t>
            </a:r>
            <a:r>
              <a:rPr lang="fr-CA" baseline="0" noProof="0" dirty="0" err="1"/>
              <a:t>client-es</a:t>
            </a:r>
            <a:r>
              <a:rPr lang="fr-CA" baseline="0" noProof="0" dirty="0"/>
              <a:t>. </a:t>
            </a:r>
            <a:endParaRPr lang="fr-CA" noProof="0" dirty="0"/>
          </a:p>
        </p:txBody>
      </p:sp>
      <p:sp>
        <p:nvSpPr>
          <p:cNvPr id="4" name="Slide Number Placeholder 3"/>
          <p:cNvSpPr>
            <a:spLocks noGrp="1"/>
          </p:cNvSpPr>
          <p:nvPr>
            <p:ph type="sldNum" sz="quarter" idx="10"/>
          </p:nvPr>
        </p:nvSpPr>
        <p:spPr/>
        <p:txBody>
          <a:bodyPr/>
          <a:lstStyle/>
          <a:p>
            <a:fld id="{7BF95C07-2F40-43EE-A2AA-4D9F9EED63F6}" type="slidenum">
              <a:rPr lang="en-CA" smtClean="0"/>
              <a:t>22</a:t>
            </a:fld>
            <a:endParaRPr lang="en-CA" dirty="0"/>
          </a:p>
        </p:txBody>
      </p:sp>
    </p:spTree>
    <p:extLst>
      <p:ext uri="{BB962C8B-B14F-4D97-AF65-F5344CB8AC3E}">
        <p14:creationId xmlns:p14="http://schemas.microsoft.com/office/powerpoint/2010/main" val="4795470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Indiquez aux stagiaires où trouver de l’information sur la référence à des services. </a:t>
            </a:r>
            <a:r>
              <a:rPr lang="fr-CA" baseline="0" noProof="0" dirty="0"/>
              <a:t>C’est un aspect de plus en plus important du counseling en matière de dépistage du VIH. Si votre site ne tient pas de liste de fournisseur(-</a:t>
            </a:r>
            <a:r>
              <a:rPr lang="fr-CA" baseline="0" noProof="0" dirty="0" err="1"/>
              <a:t>euse</a:t>
            </a:r>
            <a:r>
              <a:rPr lang="fr-CA" baseline="0" noProof="0" dirty="0"/>
              <a:t>)s des services locaux et des programmes qu’ils et elles offrent, envisagez la possibilité de le faire.</a:t>
            </a:r>
            <a:endParaRPr lang="fr-CA" noProof="0" dirty="0"/>
          </a:p>
        </p:txBody>
      </p:sp>
      <p:sp>
        <p:nvSpPr>
          <p:cNvPr id="4" name="Slide Number Placeholder 3"/>
          <p:cNvSpPr>
            <a:spLocks noGrp="1"/>
          </p:cNvSpPr>
          <p:nvPr>
            <p:ph type="sldNum" sz="quarter" idx="10"/>
          </p:nvPr>
        </p:nvSpPr>
        <p:spPr/>
        <p:txBody>
          <a:bodyPr/>
          <a:lstStyle/>
          <a:p>
            <a:fld id="{7BF95C07-2F40-43EE-A2AA-4D9F9EED63F6}" type="slidenum">
              <a:rPr lang="en-CA" smtClean="0"/>
              <a:t>23</a:t>
            </a:fld>
            <a:endParaRPr lang="en-CA" dirty="0"/>
          </a:p>
        </p:txBody>
      </p:sp>
    </p:spTree>
    <p:extLst>
      <p:ext uri="{BB962C8B-B14F-4D97-AF65-F5344CB8AC3E}">
        <p14:creationId xmlns:p14="http://schemas.microsoft.com/office/powerpoint/2010/main" val="1375592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Indiquez aux stagiaires où trouver de l’information sur la référence à des services. </a:t>
            </a:r>
            <a:r>
              <a:rPr lang="fr-CA" baseline="0" noProof="0" dirty="0"/>
              <a:t>C’est un aspect de plus en plus important du counseling en matière de dépistage du VIH. Si votre site ne tient pas de liste de fournisseur(-</a:t>
            </a:r>
            <a:r>
              <a:rPr lang="fr-CA" baseline="0" noProof="0" dirty="0" err="1"/>
              <a:t>euse</a:t>
            </a:r>
            <a:r>
              <a:rPr lang="fr-CA" baseline="0" noProof="0" dirty="0"/>
              <a:t>)s des services locaux et des programmes qu’ils/elles offrent, envisagez la possibilité de le faire.</a:t>
            </a:r>
            <a:endParaRPr lang="fr-CA" noProof="0" dirty="0"/>
          </a:p>
        </p:txBody>
      </p:sp>
      <p:sp>
        <p:nvSpPr>
          <p:cNvPr id="4" name="Slide Number Placeholder 3"/>
          <p:cNvSpPr>
            <a:spLocks noGrp="1"/>
          </p:cNvSpPr>
          <p:nvPr>
            <p:ph type="sldNum" sz="quarter" idx="10"/>
          </p:nvPr>
        </p:nvSpPr>
        <p:spPr/>
        <p:txBody>
          <a:bodyPr/>
          <a:lstStyle/>
          <a:p>
            <a:fld id="{7BF95C07-2F40-43EE-A2AA-4D9F9EED63F6}" type="slidenum">
              <a:rPr lang="en-CA" smtClean="0"/>
              <a:t>24</a:t>
            </a:fld>
            <a:endParaRPr lang="en-CA" dirty="0"/>
          </a:p>
        </p:txBody>
      </p:sp>
    </p:spTree>
    <p:extLst>
      <p:ext uri="{BB962C8B-B14F-4D97-AF65-F5344CB8AC3E}">
        <p14:creationId xmlns:p14="http://schemas.microsoft.com/office/powerpoint/2010/main" val="410961677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noProof="0" dirty="0"/>
              <a:t>Nous aborderons cet échéancier de dépistage avec plus de détails dans le module sur la science et la pratique du dépistage du VIH.</a:t>
            </a:r>
          </a:p>
          <a:p>
            <a:endParaRPr lang="fr-CA" noProof="0" dirty="0"/>
          </a:p>
        </p:txBody>
      </p:sp>
      <p:sp>
        <p:nvSpPr>
          <p:cNvPr id="4" name="Slide Number Placeholder 3"/>
          <p:cNvSpPr>
            <a:spLocks noGrp="1"/>
          </p:cNvSpPr>
          <p:nvPr>
            <p:ph type="sldNum" sz="quarter" idx="10"/>
          </p:nvPr>
        </p:nvSpPr>
        <p:spPr/>
        <p:txBody>
          <a:bodyPr/>
          <a:lstStyle/>
          <a:p>
            <a:fld id="{7BF95C07-2F40-43EE-A2AA-4D9F9EED63F6}" type="slidenum">
              <a:rPr lang="en-CA" smtClean="0"/>
              <a:t>25</a:t>
            </a:fld>
            <a:endParaRPr lang="en-CA" dirty="0"/>
          </a:p>
        </p:txBody>
      </p:sp>
    </p:spTree>
    <p:extLst>
      <p:ext uri="{BB962C8B-B14F-4D97-AF65-F5344CB8AC3E}">
        <p14:creationId xmlns:p14="http://schemas.microsoft.com/office/powerpoint/2010/main" val="27175572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Parlez de la façon par laquelle les </a:t>
            </a:r>
            <a:r>
              <a:rPr lang="fr-CA" noProof="0" dirty="0" err="1"/>
              <a:t>intervenant-es</a:t>
            </a:r>
            <a:r>
              <a:rPr lang="fr-CA" noProof="0" dirty="0"/>
              <a:t> de votre site répondent à l’anxiété des </a:t>
            </a:r>
            <a:r>
              <a:rPr lang="fr-CA" noProof="0" dirty="0" err="1"/>
              <a:t>client-es</a:t>
            </a:r>
            <a:r>
              <a:rPr lang="fr-CA" noProof="0" dirty="0"/>
              <a:t> et signalez les ressources disponibles.</a:t>
            </a:r>
          </a:p>
        </p:txBody>
      </p:sp>
      <p:sp>
        <p:nvSpPr>
          <p:cNvPr id="4" name="Slide Number Placeholder 3"/>
          <p:cNvSpPr>
            <a:spLocks noGrp="1"/>
          </p:cNvSpPr>
          <p:nvPr>
            <p:ph type="sldNum" sz="quarter" idx="10"/>
          </p:nvPr>
        </p:nvSpPr>
        <p:spPr/>
        <p:txBody>
          <a:bodyPr/>
          <a:lstStyle/>
          <a:p>
            <a:fld id="{7BF95C07-2F40-43EE-A2AA-4D9F9EED63F6}" type="slidenum">
              <a:rPr lang="en-CA" smtClean="0"/>
              <a:t>26</a:t>
            </a:fld>
            <a:endParaRPr lang="en-CA" dirty="0"/>
          </a:p>
        </p:txBody>
      </p:sp>
    </p:spTree>
    <p:extLst>
      <p:ext uri="{BB962C8B-B14F-4D97-AF65-F5344CB8AC3E}">
        <p14:creationId xmlns:p14="http://schemas.microsoft.com/office/powerpoint/2010/main" val="34254672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Si votre site offre des services de dépistage express, expliquez plus en profondeur vos procédures.</a:t>
            </a:r>
          </a:p>
        </p:txBody>
      </p:sp>
      <p:sp>
        <p:nvSpPr>
          <p:cNvPr id="4" name="Slide Number Placeholder 3"/>
          <p:cNvSpPr>
            <a:spLocks noGrp="1"/>
          </p:cNvSpPr>
          <p:nvPr>
            <p:ph type="sldNum" sz="quarter" idx="10"/>
          </p:nvPr>
        </p:nvSpPr>
        <p:spPr/>
        <p:txBody>
          <a:bodyPr/>
          <a:lstStyle/>
          <a:p>
            <a:fld id="{7BF95C07-2F40-43EE-A2AA-4D9F9EED63F6}" type="slidenum">
              <a:rPr lang="en-CA" smtClean="0"/>
              <a:t>27</a:t>
            </a:fld>
            <a:endParaRPr lang="en-CA" dirty="0"/>
          </a:p>
        </p:txBody>
      </p:sp>
    </p:spTree>
    <p:extLst>
      <p:ext uri="{BB962C8B-B14F-4D97-AF65-F5344CB8AC3E}">
        <p14:creationId xmlns:p14="http://schemas.microsoft.com/office/powerpoint/2010/main" val="9365504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Si votre site offre des services de dépistage express, expliquez plus en profondeur vos procédures.</a:t>
            </a:r>
          </a:p>
        </p:txBody>
      </p:sp>
      <p:sp>
        <p:nvSpPr>
          <p:cNvPr id="4" name="Slide Number Placeholder 3"/>
          <p:cNvSpPr>
            <a:spLocks noGrp="1"/>
          </p:cNvSpPr>
          <p:nvPr>
            <p:ph type="sldNum" sz="quarter" idx="10"/>
          </p:nvPr>
        </p:nvSpPr>
        <p:spPr/>
        <p:txBody>
          <a:bodyPr/>
          <a:lstStyle/>
          <a:p>
            <a:fld id="{7BF95C07-2F40-43EE-A2AA-4D9F9EED63F6}" type="slidenum">
              <a:rPr lang="en-CA" smtClean="0"/>
              <a:t>28</a:t>
            </a:fld>
            <a:endParaRPr lang="en-CA" dirty="0"/>
          </a:p>
        </p:txBody>
      </p:sp>
    </p:spTree>
    <p:extLst>
      <p:ext uri="{BB962C8B-B14F-4D97-AF65-F5344CB8AC3E}">
        <p14:creationId xmlns:p14="http://schemas.microsoft.com/office/powerpoint/2010/main" val="11627210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Résumez le counseling pré-test – invitez les stagiaires à poser des questions.</a:t>
            </a:r>
          </a:p>
          <a:p>
            <a:r>
              <a:rPr lang="fr-CA" noProof="0" dirty="0"/>
              <a:t>Notez que les stagiaires auront des occasions d’apprendre ces compétences en contexte de doublage d’</a:t>
            </a:r>
            <a:r>
              <a:rPr lang="fr-CA" noProof="0" dirty="0" err="1"/>
              <a:t>un-e</a:t>
            </a:r>
            <a:r>
              <a:rPr lang="fr-CA" noProof="0" dirty="0"/>
              <a:t> </a:t>
            </a:r>
            <a:r>
              <a:rPr lang="fr-CA" noProof="0" dirty="0" err="1"/>
              <a:t>intervenant-e</a:t>
            </a:r>
            <a:r>
              <a:rPr lang="fr-CA" noProof="0" dirty="0"/>
              <a:t> en situation réelle et dans des jeux de rôles.</a:t>
            </a:r>
          </a:p>
        </p:txBody>
      </p:sp>
      <p:sp>
        <p:nvSpPr>
          <p:cNvPr id="4" name="Slide Number Placeholder 3"/>
          <p:cNvSpPr>
            <a:spLocks noGrp="1"/>
          </p:cNvSpPr>
          <p:nvPr>
            <p:ph type="sldNum" sz="quarter" idx="10"/>
          </p:nvPr>
        </p:nvSpPr>
        <p:spPr/>
        <p:txBody>
          <a:bodyPr/>
          <a:lstStyle/>
          <a:p>
            <a:fld id="{7BF95C07-2F40-43EE-A2AA-4D9F9EED63F6}" type="slidenum">
              <a:rPr lang="en-CA" smtClean="0"/>
              <a:t>29</a:t>
            </a:fld>
            <a:endParaRPr lang="en-CA" dirty="0"/>
          </a:p>
        </p:txBody>
      </p:sp>
    </p:spTree>
    <p:extLst>
      <p:ext uri="{BB962C8B-B14F-4D97-AF65-F5344CB8AC3E}">
        <p14:creationId xmlns:p14="http://schemas.microsoft.com/office/powerpoint/2010/main" val="8527124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Signalez que vous allez aborder dans quelques minutes la question de la charge virale détectable/indétectable</a:t>
            </a:r>
            <a:r>
              <a:rPr lang="fr-CA" baseline="0" noProof="0" dirty="0"/>
              <a:t>.</a:t>
            </a:r>
            <a:endParaRPr lang="fr-CA" noProof="0" dirty="0"/>
          </a:p>
        </p:txBody>
      </p:sp>
      <p:sp>
        <p:nvSpPr>
          <p:cNvPr id="4" name="Slide Number Placeholder 3"/>
          <p:cNvSpPr>
            <a:spLocks noGrp="1"/>
          </p:cNvSpPr>
          <p:nvPr>
            <p:ph type="sldNum" sz="quarter" idx="10"/>
          </p:nvPr>
        </p:nvSpPr>
        <p:spPr/>
        <p:txBody>
          <a:bodyPr/>
          <a:lstStyle/>
          <a:p>
            <a:fld id="{7BF95C07-2F40-43EE-A2AA-4D9F9EED63F6}" type="slidenum">
              <a:rPr lang="en-CA" smtClean="0"/>
              <a:t>3</a:t>
            </a:fld>
            <a:endParaRPr lang="en-CA" dirty="0"/>
          </a:p>
        </p:txBody>
      </p:sp>
    </p:spTree>
    <p:extLst>
      <p:ext uri="{BB962C8B-B14F-4D97-AF65-F5344CB8AC3E}">
        <p14:creationId xmlns:p14="http://schemas.microsoft.com/office/powerpoint/2010/main" val="2146236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4</a:t>
            </a:fld>
            <a:endParaRPr lang="en-CA" dirty="0"/>
          </a:p>
        </p:txBody>
      </p:sp>
    </p:spTree>
    <p:extLst>
      <p:ext uri="{BB962C8B-B14F-4D97-AF65-F5344CB8AC3E}">
        <p14:creationId xmlns:p14="http://schemas.microsoft.com/office/powerpoint/2010/main" val="19206155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Signalez que vous allez aborder dans quelques minutes la question de la charge virale détectable/indétectable</a:t>
            </a:r>
            <a:r>
              <a:rPr lang="fr-CA" baseline="0" noProof="0" dirty="0"/>
              <a:t>.</a:t>
            </a:r>
            <a:endParaRPr lang="fr-CA" noProof="0" dirty="0"/>
          </a:p>
        </p:txBody>
      </p:sp>
      <p:sp>
        <p:nvSpPr>
          <p:cNvPr id="4" name="Slide Number Placeholder 3"/>
          <p:cNvSpPr>
            <a:spLocks noGrp="1"/>
          </p:cNvSpPr>
          <p:nvPr>
            <p:ph type="sldNum" sz="quarter" idx="10"/>
          </p:nvPr>
        </p:nvSpPr>
        <p:spPr/>
        <p:txBody>
          <a:bodyPr/>
          <a:lstStyle/>
          <a:p>
            <a:fld id="{7BF95C07-2F40-43EE-A2AA-4D9F9EED63F6}" type="slidenum">
              <a:rPr lang="en-CA" smtClean="0"/>
              <a:t>5</a:t>
            </a:fld>
            <a:endParaRPr lang="en-CA" dirty="0"/>
          </a:p>
        </p:txBody>
      </p:sp>
    </p:spTree>
    <p:extLst>
      <p:ext uri="{BB962C8B-B14F-4D97-AF65-F5344CB8AC3E}">
        <p14:creationId xmlns:p14="http://schemas.microsoft.com/office/powerpoint/2010/main" val="29040187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Songez à la possibilité de dire quelque chose sur la stigmatisation et sur l’importance de reconnaître la prévalence élevée du VIH dans ces populations et de répondre à la situation sans les stigmatiser davantage.</a:t>
            </a:r>
          </a:p>
        </p:txBody>
      </p:sp>
      <p:sp>
        <p:nvSpPr>
          <p:cNvPr id="4" name="Slide Number Placeholder 3"/>
          <p:cNvSpPr>
            <a:spLocks noGrp="1"/>
          </p:cNvSpPr>
          <p:nvPr>
            <p:ph type="sldNum" sz="quarter" idx="10"/>
          </p:nvPr>
        </p:nvSpPr>
        <p:spPr/>
        <p:txBody>
          <a:bodyPr/>
          <a:lstStyle/>
          <a:p>
            <a:fld id="{7BF95C07-2F40-43EE-A2AA-4D9F9EED63F6}" type="slidenum">
              <a:rPr lang="en-CA" smtClean="0"/>
              <a:t>6</a:t>
            </a:fld>
            <a:endParaRPr lang="en-CA" dirty="0"/>
          </a:p>
        </p:txBody>
      </p:sp>
    </p:spTree>
    <p:extLst>
      <p:ext uri="{BB962C8B-B14F-4D97-AF65-F5344CB8AC3E}">
        <p14:creationId xmlns:p14="http://schemas.microsoft.com/office/powerpoint/2010/main" val="24644183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noProof="0" dirty="0"/>
              <a:t>Ce schéma montre une des courbes possibles pour l’infection à VIH en lien avec le traitement. Certaines personnes sont incapables de parvenir à rendre leur charge virale indétectable. Certaines retardent l’amorce d’un traitement ou cessent leur traitement</a:t>
            </a:r>
            <a:r>
              <a:rPr lang="fr-CA" baseline="0" noProof="0" dirty="0"/>
              <a:t>. Voir les données de l’étude sur le programme RAPID, publiées par CATIE, en ce qui concerne le délai pour atteindre une charge virale indétectable. </a:t>
            </a:r>
            <a:br>
              <a:rPr lang="fr-CA" baseline="0" noProof="0" dirty="0"/>
            </a:br>
            <a:r>
              <a:rPr lang="fr-CA" baseline="0" noProof="0" dirty="0"/>
              <a:t>https://</a:t>
            </a:r>
            <a:r>
              <a:rPr lang="fr-CA" baseline="0" noProof="0" dirty="0" err="1"/>
              <a:t>www.catie.ca</a:t>
            </a:r>
            <a:r>
              <a:rPr lang="fr-CA" baseline="0" noProof="0" dirty="0"/>
              <a:t>/</a:t>
            </a:r>
            <a:r>
              <a:rPr lang="fr-CA" baseline="0" noProof="0" dirty="0" err="1"/>
              <a:t>fr</a:t>
            </a:r>
            <a:r>
              <a:rPr lang="fr-CA" baseline="0" noProof="0" dirty="0"/>
              <a:t>/</a:t>
            </a:r>
            <a:r>
              <a:rPr lang="fr-CA" baseline="0" noProof="0" dirty="0" err="1"/>
              <a:t>cnp</a:t>
            </a:r>
            <a:r>
              <a:rPr lang="fr-CA" baseline="0" noProof="0" dirty="0"/>
              <a:t>/sommaires-</a:t>
            </a:r>
            <a:r>
              <a:rPr lang="fr-CA" baseline="0" noProof="0" dirty="0" err="1"/>
              <a:t>donnees</a:t>
            </a:r>
            <a:r>
              <a:rPr lang="fr-CA" baseline="0" noProof="0" dirty="0"/>
              <a:t>-probantes/</a:t>
            </a:r>
            <a:r>
              <a:rPr lang="fr-CA" baseline="0" noProof="0" dirty="0" err="1"/>
              <a:t>rapid</a:t>
            </a:r>
            <a:endParaRPr lang="fr-CA" noProof="0" dirty="0"/>
          </a:p>
        </p:txBody>
      </p:sp>
      <p:sp>
        <p:nvSpPr>
          <p:cNvPr id="4" name="Slide Number Placeholder 3"/>
          <p:cNvSpPr>
            <a:spLocks noGrp="1"/>
          </p:cNvSpPr>
          <p:nvPr>
            <p:ph type="sldNum" sz="quarter" idx="10"/>
          </p:nvPr>
        </p:nvSpPr>
        <p:spPr/>
        <p:txBody>
          <a:bodyPr/>
          <a:lstStyle/>
          <a:p>
            <a:fld id="{7BF95C07-2F40-43EE-A2AA-4D9F9EED63F6}" type="slidenum">
              <a:rPr lang="en-CA" smtClean="0"/>
              <a:t>7</a:t>
            </a:fld>
            <a:endParaRPr lang="en-CA" dirty="0"/>
          </a:p>
        </p:txBody>
      </p:sp>
    </p:spTree>
    <p:extLst>
      <p:ext uri="{BB962C8B-B14F-4D97-AF65-F5344CB8AC3E}">
        <p14:creationId xmlns:p14="http://schemas.microsoft.com/office/powerpoint/2010/main" val="12879376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I=I est une conception relativement nouvelle. Étant donné qu’il est possible que </a:t>
            </a:r>
            <a:r>
              <a:rPr lang="fr-CA" noProof="0" dirty="0" err="1"/>
              <a:t>certain-es</a:t>
            </a:r>
            <a:r>
              <a:rPr lang="fr-CA" noProof="0" dirty="0"/>
              <a:t> </a:t>
            </a:r>
            <a:r>
              <a:rPr lang="fr-CA" noProof="0" dirty="0" err="1"/>
              <a:t>client-es</a:t>
            </a:r>
            <a:r>
              <a:rPr lang="fr-CA" noProof="0" dirty="0"/>
              <a:t> et </a:t>
            </a:r>
            <a:r>
              <a:rPr lang="fr-CA" noProof="0" dirty="0" err="1"/>
              <a:t>certain-es</a:t>
            </a:r>
            <a:r>
              <a:rPr lang="fr-CA" noProof="0" dirty="0"/>
              <a:t> de leurs partenaires ne la comprennent pas, il est utile de la répéter aux </a:t>
            </a:r>
            <a:r>
              <a:rPr lang="fr-CA" noProof="0" dirty="0" err="1"/>
              <a:t>client-es</a:t>
            </a:r>
            <a:r>
              <a:rPr lang="fr-CA" noProof="0" dirty="0"/>
              <a:t> si approprié. </a:t>
            </a:r>
            <a:r>
              <a:rPr lang="fr-CA" baseline="0" noProof="0" dirty="0"/>
              <a:t>Il est également important de souligner que l’</a:t>
            </a:r>
            <a:r>
              <a:rPr lang="fr-CA" baseline="0" noProof="0" dirty="0" err="1"/>
              <a:t>indétectabilité</a:t>
            </a:r>
            <a:r>
              <a:rPr lang="fr-CA" baseline="0" noProof="0" dirty="0"/>
              <a:t> de la charge virale n’est pas un statut permanent : pour maintenir cet état, il faut que la personne poursuive son traitement efficace.</a:t>
            </a:r>
            <a:endParaRPr lang="fr-CA" noProof="0" dirty="0"/>
          </a:p>
        </p:txBody>
      </p:sp>
      <p:sp>
        <p:nvSpPr>
          <p:cNvPr id="4" name="Slide Number Placeholder 3"/>
          <p:cNvSpPr>
            <a:spLocks noGrp="1"/>
          </p:cNvSpPr>
          <p:nvPr>
            <p:ph type="sldNum" sz="quarter" idx="10"/>
          </p:nvPr>
        </p:nvSpPr>
        <p:spPr/>
        <p:txBody>
          <a:bodyPr/>
          <a:lstStyle/>
          <a:p>
            <a:fld id="{7BF95C07-2F40-43EE-A2AA-4D9F9EED63F6}" type="slidenum">
              <a:rPr lang="en-CA" smtClean="0"/>
              <a:t>8</a:t>
            </a:fld>
            <a:endParaRPr lang="en-CA"/>
          </a:p>
        </p:txBody>
      </p:sp>
    </p:spTree>
    <p:extLst>
      <p:ext uri="{BB962C8B-B14F-4D97-AF65-F5344CB8AC3E}">
        <p14:creationId xmlns:p14="http://schemas.microsoft.com/office/powerpoint/2010/main" val="7338060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I=I est une conception relativement nouvelle. Étant donné qu’il est possible que </a:t>
            </a:r>
            <a:r>
              <a:rPr lang="fr-CA" noProof="0" dirty="0" err="1"/>
              <a:t>certain-es</a:t>
            </a:r>
            <a:r>
              <a:rPr lang="fr-CA" noProof="0" dirty="0"/>
              <a:t> </a:t>
            </a:r>
            <a:r>
              <a:rPr lang="fr-CA" noProof="0" dirty="0" err="1"/>
              <a:t>client-es</a:t>
            </a:r>
            <a:r>
              <a:rPr lang="fr-CA" noProof="0" dirty="0"/>
              <a:t> et </a:t>
            </a:r>
            <a:r>
              <a:rPr lang="fr-CA" noProof="0" dirty="0" err="1"/>
              <a:t>certain-es</a:t>
            </a:r>
            <a:r>
              <a:rPr lang="fr-CA" noProof="0" dirty="0"/>
              <a:t> de leurs partenaires ne la comprennent pas, il est utile de la répéter aux </a:t>
            </a:r>
            <a:r>
              <a:rPr lang="fr-CA" noProof="0" dirty="0" err="1"/>
              <a:t>client-es</a:t>
            </a:r>
            <a:r>
              <a:rPr lang="fr-CA" noProof="0" dirty="0"/>
              <a:t> si approprié. </a:t>
            </a:r>
            <a:r>
              <a:rPr lang="fr-CA" baseline="0" noProof="0" dirty="0"/>
              <a:t>Il est également important de souligner que l’</a:t>
            </a:r>
            <a:r>
              <a:rPr lang="fr-CA" baseline="0" noProof="0" dirty="0" err="1"/>
              <a:t>indétectabilité</a:t>
            </a:r>
            <a:r>
              <a:rPr lang="fr-CA" baseline="0" noProof="0" dirty="0"/>
              <a:t> de la charge virale n’est pas un statut permanent : pour maintenir cet état, il faut que la personne poursuive son traitement efficace.</a:t>
            </a:r>
            <a:endParaRPr lang="fr-CA" noProof="0" dirty="0"/>
          </a:p>
        </p:txBody>
      </p:sp>
      <p:sp>
        <p:nvSpPr>
          <p:cNvPr id="4" name="Slide Number Placeholder 3"/>
          <p:cNvSpPr>
            <a:spLocks noGrp="1"/>
          </p:cNvSpPr>
          <p:nvPr>
            <p:ph type="sldNum" sz="quarter" idx="10"/>
          </p:nvPr>
        </p:nvSpPr>
        <p:spPr/>
        <p:txBody>
          <a:bodyPr/>
          <a:lstStyle/>
          <a:p>
            <a:fld id="{7BF95C07-2F40-43EE-A2AA-4D9F9EED63F6}" type="slidenum">
              <a:rPr lang="en-CA" smtClean="0"/>
              <a:t>9</a:t>
            </a:fld>
            <a:endParaRPr lang="en-CA"/>
          </a:p>
        </p:txBody>
      </p:sp>
    </p:spTree>
    <p:extLst>
      <p:ext uri="{BB962C8B-B14F-4D97-AF65-F5344CB8AC3E}">
        <p14:creationId xmlns:p14="http://schemas.microsoft.com/office/powerpoint/2010/main" val="30887906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4A03A-3E22-46AE-9FBB-365DEB5BDAFB}"/>
              </a:ext>
            </a:extLst>
          </p:cNvPr>
          <p:cNvSpPr>
            <a:spLocks noGrp="1"/>
          </p:cNvSpPr>
          <p:nvPr>
            <p:ph type="ctrTitle"/>
          </p:nvPr>
        </p:nvSpPr>
        <p:spPr>
          <a:xfrm>
            <a:off x="914400" y="883213"/>
            <a:ext cx="7413674" cy="1029994"/>
          </a:xfrm>
        </p:spPr>
        <p:txBody>
          <a:bodyPr anchor="b">
            <a:normAutofit/>
          </a:bodyPr>
          <a:lstStyle>
            <a:lvl1pPr algn="l">
              <a:defRPr sz="4800"/>
            </a:lvl1pPr>
          </a:lstStyle>
          <a:p>
            <a:r>
              <a:rPr lang="en-US" dirty="0"/>
              <a:t>Click to edit Master title style</a:t>
            </a:r>
          </a:p>
        </p:txBody>
      </p:sp>
      <p:sp>
        <p:nvSpPr>
          <p:cNvPr id="3" name="Subtitle 2">
            <a:extLst>
              <a:ext uri="{FF2B5EF4-FFF2-40B4-BE49-F238E27FC236}">
                <a16:creationId xmlns:a16="http://schemas.microsoft.com/office/drawing/2014/main" id="{6C02B063-1127-4A03-8466-05E6F6359421}"/>
              </a:ext>
            </a:extLst>
          </p:cNvPr>
          <p:cNvSpPr>
            <a:spLocks noGrp="1"/>
          </p:cNvSpPr>
          <p:nvPr>
            <p:ph type="subTitle" idx="1"/>
          </p:nvPr>
        </p:nvSpPr>
        <p:spPr>
          <a:xfrm>
            <a:off x="914400" y="239956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1" name="Slide Number Placeholder 5">
            <a:extLst>
              <a:ext uri="{FF2B5EF4-FFF2-40B4-BE49-F238E27FC236}">
                <a16:creationId xmlns:a16="http://schemas.microsoft.com/office/drawing/2014/main" id="{42E1F206-CD0A-4FBE-9080-31FDD460F302}"/>
              </a:ext>
            </a:extLst>
          </p:cNvPr>
          <p:cNvSpPr>
            <a:spLocks noGrp="1"/>
          </p:cNvSpPr>
          <p:nvPr>
            <p:ph type="sldNum" sz="quarter" idx="12"/>
          </p:nvPr>
        </p:nvSpPr>
        <p:spPr>
          <a:xfrm>
            <a:off x="0" y="6492875"/>
            <a:ext cx="5176911" cy="365125"/>
          </a:xfrm>
          <a:prstGeom prst="rect">
            <a:avLst/>
          </a:prstGeom>
        </p:spPr>
        <p:txBody>
          <a:bodyPr/>
          <a:lstStyle>
            <a:lvl1pPr>
              <a:defRPr sz="1800">
                <a:solidFill>
                  <a:schemeClr val="bg2">
                    <a:lumMod val="50000"/>
                  </a:schemeClr>
                </a:solidFill>
              </a:defRPr>
            </a:lvl1pPr>
          </a:lstStyle>
          <a:p>
            <a:r>
              <a:rPr lang="en-US" dirty="0"/>
              <a:t>AIDS Bureau, Ministry of Health and Long Term Care</a:t>
            </a:r>
          </a:p>
        </p:txBody>
      </p:sp>
    </p:spTree>
    <p:extLst>
      <p:ext uri="{BB962C8B-B14F-4D97-AF65-F5344CB8AC3E}">
        <p14:creationId xmlns:p14="http://schemas.microsoft.com/office/powerpoint/2010/main" val="2481029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6E007-E3E9-44BF-9315-6BFEACE9974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DD34246-2D11-414F-8533-CB752261F3F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458DA8-7A0F-4243-9C18-F0BEE5B866AF}"/>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9/11/2019</a:t>
            </a:fld>
            <a:endParaRPr lang="en-US" dirty="0"/>
          </a:p>
        </p:txBody>
      </p:sp>
      <p:sp>
        <p:nvSpPr>
          <p:cNvPr id="5" name="Footer Placeholder 4">
            <a:extLst>
              <a:ext uri="{FF2B5EF4-FFF2-40B4-BE49-F238E27FC236}">
                <a16:creationId xmlns:a16="http://schemas.microsoft.com/office/drawing/2014/main" id="{DD586CBF-D714-4ED8-AEB8-3AE0BBABFCE4}"/>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2CCF5AC3-562C-4F53-AEAD-82866667D0E2}"/>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2438653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71DBBC0-368B-4409-B55C-A231B0D80FC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254C708-BCA3-475F-BD7F-8B2185D9A8F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97EC9-F095-4BFB-8CFB-56F1BAF837DA}"/>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9/11/2019</a:t>
            </a:fld>
            <a:endParaRPr lang="en-US" dirty="0"/>
          </a:p>
        </p:txBody>
      </p:sp>
      <p:sp>
        <p:nvSpPr>
          <p:cNvPr id="5" name="Footer Placeholder 4">
            <a:extLst>
              <a:ext uri="{FF2B5EF4-FFF2-40B4-BE49-F238E27FC236}">
                <a16:creationId xmlns:a16="http://schemas.microsoft.com/office/drawing/2014/main" id="{F48B6ACA-C34A-48CF-A958-2572BE52BE05}"/>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453826EC-ACAF-4E98-B6C9-45833529F840}"/>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22902382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344C9-E53A-477C-BC04-A52DC81A9FD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9EE7B56-2F63-49DD-9420-4FF1561D1C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F942992-DC22-4235-A3F3-E37893247C7E}"/>
              </a:ext>
            </a:extLst>
          </p:cNvPr>
          <p:cNvSpPr>
            <a:spLocks noGrp="1"/>
          </p:cNvSpPr>
          <p:nvPr>
            <p:ph type="dt" sz="half" idx="10"/>
          </p:nvPr>
        </p:nvSpPr>
        <p:spPr/>
        <p:txBody>
          <a:bodyPr/>
          <a:lstStyle/>
          <a:p>
            <a:fld id="{44E35D53-4F16-4ACE-8382-73FFCA8BCEED}" type="datetimeFigureOut">
              <a:rPr lang="en-US" smtClean="0"/>
              <a:t>9/11/2019</a:t>
            </a:fld>
            <a:endParaRPr lang="en-US" dirty="0"/>
          </a:p>
        </p:txBody>
      </p:sp>
      <p:sp>
        <p:nvSpPr>
          <p:cNvPr id="5" name="Footer Placeholder 4">
            <a:extLst>
              <a:ext uri="{FF2B5EF4-FFF2-40B4-BE49-F238E27FC236}">
                <a16:creationId xmlns:a16="http://schemas.microsoft.com/office/drawing/2014/main" id="{63353440-6D79-4051-86FC-DC036FA4C65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DA2667D-DCBD-4D7E-A987-9222C7DF5204}"/>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0069205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93983-3F4A-4288-B8D5-B05FCDF3DA4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F22ACD6-A600-4F95-B588-9A7FD7DDF44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9EB168-4F39-44A0-AFA6-2D6080C156D1}"/>
              </a:ext>
            </a:extLst>
          </p:cNvPr>
          <p:cNvSpPr>
            <a:spLocks noGrp="1"/>
          </p:cNvSpPr>
          <p:nvPr>
            <p:ph type="dt" sz="half" idx="10"/>
          </p:nvPr>
        </p:nvSpPr>
        <p:spPr/>
        <p:txBody>
          <a:bodyPr/>
          <a:lstStyle/>
          <a:p>
            <a:fld id="{44E35D53-4F16-4ACE-8382-73FFCA8BCEED}" type="datetimeFigureOut">
              <a:rPr lang="en-US" smtClean="0"/>
              <a:t>9/11/2019</a:t>
            </a:fld>
            <a:endParaRPr lang="en-US" dirty="0"/>
          </a:p>
        </p:txBody>
      </p:sp>
      <p:sp>
        <p:nvSpPr>
          <p:cNvPr id="5" name="Footer Placeholder 4">
            <a:extLst>
              <a:ext uri="{FF2B5EF4-FFF2-40B4-BE49-F238E27FC236}">
                <a16:creationId xmlns:a16="http://schemas.microsoft.com/office/drawing/2014/main" id="{535CD87F-CB56-4E6F-8062-ED88BEBF17A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44AEF78-777C-45E3-8A41-55C3456A3DB8}"/>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4497066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3AB0B-F0B5-4EA6-A65E-7F7AF7D98D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134EC96-D816-4415-9F5A-CE89331C38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895E0EB-8AB2-4842-AC00-3F40AC64687F}"/>
              </a:ext>
            </a:extLst>
          </p:cNvPr>
          <p:cNvSpPr>
            <a:spLocks noGrp="1"/>
          </p:cNvSpPr>
          <p:nvPr>
            <p:ph type="dt" sz="half" idx="10"/>
          </p:nvPr>
        </p:nvSpPr>
        <p:spPr/>
        <p:txBody>
          <a:bodyPr/>
          <a:lstStyle/>
          <a:p>
            <a:fld id="{44E35D53-4F16-4ACE-8382-73FFCA8BCEED}" type="datetimeFigureOut">
              <a:rPr lang="en-US" smtClean="0"/>
              <a:t>9/11/2019</a:t>
            </a:fld>
            <a:endParaRPr lang="en-US" dirty="0"/>
          </a:p>
        </p:txBody>
      </p:sp>
      <p:sp>
        <p:nvSpPr>
          <p:cNvPr id="5" name="Footer Placeholder 4">
            <a:extLst>
              <a:ext uri="{FF2B5EF4-FFF2-40B4-BE49-F238E27FC236}">
                <a16:creationId xmlns:a16="http://schemas.microsoft.com/office/drawing/2014/main" id="{9171592F-800F-4A6B-BDFB-9638454E224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B695667-C8EA-489C-995F-D0260765C1CC}"/>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10017258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DE52E-EB2D-4954-BF10-A27F7DC651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BC3778-506E-4B5A-AD86-EC817D91D7D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B228277-78E4-4ED9-B902-12788E1BA9C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FD75BAF-E9E4-49D1-81DA-1B19D5710066}"/>
              </a:ext>
            </a:extLst>
          </p:cNvPr>
          <p:cNvSpPr>
            <a:spLocks noGrp="1"/>
          </p:cNvSpPr>
          <p:nvPr>
            <p:ph type="dt" sz="half" idx="10"/>
          </p:nvPr>
        </p:nvSpPr>
        <p:spPr/>
        <p:txBody>
          <a:bodyPr/>
          <a:lstStyle/>
          <a:p>
            <a:fld id="{44E35D53-4F16-4ACE-8382-73FFCA8BCEED}" type="datetimeFigureOut">
              <a:rPr lang="en-US" smtClean="0"/>
              <a:t>9/11/2019</a:t>
            </a:fld>
            <a:endParaRPr lang="en-US" dirty="0"/>
          </a:p>
        </p:txBody>
      </p:sp>
      <p:sp>
        <p:nvSpPr>
          <p:cNvPr id="6" name="Footer Placeholder 5">
            <a:extLst>
              <a:ext uri="{FF2B5EF4-FFF2-40B4-BE49-F238E27FC236}">
                <a16:creationId xmlns:a16="http://schemas.microsoft.com/office/drawing/2014/main" id="{6CA10D88-6934-4176-85CD-04C0912A458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406552E-B673-4584-B989-A7A462C92713}"/>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1910334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ABE81-610A-4F69-95CE-EF54D83125C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D3C0F4C-44B1-43DF-BE0D-8ED0279E68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785E3B0-DBD1-4A40-85E4-E8692F2B51B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8AF8A6E-472E-45D9-8A8A-315DC81FE6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9FF0179-DDBA-4A4B-BD92-660E9586378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BDB03E9-E7F0-43CE-B008-610EA652C55B}"/>
              </a:ext>
            </a:extLst>
          </p:cNvPr>
          <p:cNvSpPr>
            <a:spLocks noGrp="1"/>
          </p:cNvSpPr>
          <p:nvPr>
            <p:ph type="dt" sz="half" idx="10"/>
          </p:nvPr>
        </p:nvSpPr>
        <p:spPr/>
        <p:txBody>
          <a:bodyPr/>
          <a:lstStyle/>
          <a:p>
            <a:fld id="{44E35D53-4F16-4ACE-8382-73FFCA8BCEED}" type="datetimeFigureOut">
              <a:rPr lang="en-US" smtClean="0"/>
              <a:t>9/11/2019</a:t>
            </a:fld>
            <a:endParaRPr lang="en-US" dirty="0"/>
          </a:p>
        </p:txBody>
      </p:sp>
      <p:sp>
        <p:nvSpPr>
          <p:cNvPr id="8" name="Footer Placeholder 7">
            <a:extLst>
              <a:ext uri="{FF2B5EF4-FFF2-40B4-BE49-F238E27FC236}">
                <a16:creationId xmlns:a16="http://schemas.microsoft.com/office/drawing/2014/main" id="{BAA5DF28-1F97-4C21-BFC5-A344C4F59CB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7226070F-0620-4A06-A5F1-AF3D9A122061}"/>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9849598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F290C-D613-4F3B-A9A9-527CA4AAAF4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30404EE-8C33-4E49-9D6F-CBF74A8EAB67}"/>
              </a:ext>
            </a:extLst>
          </p:cNvPr>
          <p:cNvSpPr>
            <a:spLocks noGrp="1"/>
          </p:cNvSpPr>
          <p:nvPr>
            <p:ph type="dt" sz="half" idx="10"/>
          </p:nvPr>
        </p:nvSpPr>
        <p:spPr/>
        <p:txBody>
          <a:bodyPr/>
          <a:lstStyle/>
          <a:p>
            <a:fld id="{44E35D53-4F16-4ACE-8382-73FFCA8BCEED}" type="datetimeFigureOut">
              <a:rPr lang="en-US" smtClean="0"/>
              <a:t>9/11/2019</a:t>
            </a:fld>
            <a:endParaRPr lang="en-US" dirty="0"/>
          </a:p>
        </p:txBody>
      </p:sp>
      <p:sp>
        <p:nvSpPr>
          <p:cNvPr id="4" name="Footer Placeholder 3">
            <a:extLst>
              <a:ext uri="{FF2B5EF4-FFF2-40B4-BE49-F238E27FC236}">
                <a16:creationId xmlns:a16="http://schemas.microsoft.com/office/drawing/2014/main" id="{087D9BE8-EB85-4597-A9E9-17F2425ECB5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B8AD6D1-E7BE-4829-9656-5BB980CC1366}"/>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7979546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33CEE7-1828-42BF-9E87-BC90565736B3}"/>
              </a:ext>
            </a:extLst>
          </p:cNvPr>
          <p:cNvSpPr>
            <a:spLocks noGrp="1"/>
          </p:cNvSpPr>
          <p:nvPr>
            <p:ph type="dt" sz="half" idx="10"/>
          </p:nvPr>
        </p:nvSpPr>
        <p:spPr/>
        <p:txBody>
          <a:bodyPr/>
          <a:lstStyle/>
          <a:p>
            <a:fld id="{44E35D53-4F16-4ACE-8382-73FFCA8BCEED}" type="datetimeFigureOut">
              <a:rPr lang="en-US" smtClean="0"/>
              <a:t>9/11/2019</a:t>
            </a:fld>
            <a:endParaRPr lang="en-US" dirty="0"/>
          </a:p>
        </p:txBody>
      </p:sp>
      <p:sp>
        <p:nvSpPr>
          <p:cNvPr id="3" name="Footer Placeholder 2">
            <a:extLst>
              <a:ext uri="{FF2B5EF4-FFF2-40B4-BE49-F238E27FC236}">
                <a16:creationId xmlns:a16="http://schemas.microsoft.com/office/drawing/2014/main" id="{CE548FB8-599C-4398-84E0-E2185A5BFA9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80BA1960-6D46-44C3-B637-0FA2C379D908}"/>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8598374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4A89-4053-4690-B0E4-594D953B15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C6DDDDB-1649-440D-9018-DF86FDD633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1BC2D36-EF2F-4B79-84D1-348E37D56F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6EEFEBD-F8B2-449A-A3D0-C7FBB4E8B7E9}"/>
              </a:ext>
            </a:extLst>
          </p:cNvPr>
          <p:cNvSpPr>
            <a:spLocks noGrp="1"/>
          </p:cNvSpPr>
          <p:nvPr>
            <p:ph type="dt" sz="half" idx="10"/>
          </p:nvPr>
        </p:nvSpPr>
        <p:spPr/>
        <p:txBody>
          <a:bodyPr/>
          <a:lstStyle/>
          <a:p>
            <a:fld id="{44E35D53-4F16-4ACE-8382-73FFCA8BCEED}" type="datetimeFigureOut">
              <a:rPr lang="en-US" smtClean="0"/>
              <a:t>9/11/2019</a:t>
            </a:fld>
            <a:endParaRPr lang="en-US" dirty="0"/>
          </a:p>
        </p:txBody>
      </p:sp>
      <p:sp>
        <p:nvSpPr>
          <p:cNvPr id="6" name="Footer Placeholder 5">
            <a:extLst>
              <a:ext uri="{FF2B5EF4-FFF2-40B4-BE49-F238E27FC236}">
                <a16:creationId xmlns:a16="http://schemas.microsoft.com/office/drawing/2014/main" id="{D80FC237-2892-4971-8707-2F10479F659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74B8E59-7C30-413E-9DB7-88BD415E3C13}"/>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3357967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5146C-EA56-433D-B55F-968E52B700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9ED3EA-093E-4BD7-90FE-007AA820001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E59EE7-1BB1-45BF-9C1A-0399A52D740D}"/>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9/11/2019</a:t>
            </a:fld>
            <a:endParaRPr lang="en-US" dirty="0"/>
          </a:p>
        </p:txBody>
      </p:sp>
      <p:sp>
        <p:nvSpPr>
          <p:cNvPr id="5" name="Footer Placeholder 4">
            <a:extLst>
              <a:ext uri="{FF2B5EF4-FFF2-40B4-BE49-F238E27FC236}">
                <a16:creationId xmlns:a16="http://schemas.microsoft.com/office/drawing/2014/main" id="{38131F90-38D2-4369-B233-69B8A3498F92}"/>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562AFC96-CB65-451E-8A65-7EDCB454C754}"/>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9159116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DAD5B-A520-4680-954C-07E4254CD5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8D990F-40C9-4598-AB1B-DECEC7E69E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E44088EA-FE13-45CA-AA82-DA6C2908A1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726A230-673C-44A2-BC0E-DE6982697DCD}"/>
              </a:ext>
            </a:extLst>
          </p:cNvPr>
          <p:cNvSpPr>
            <a:spLocks noGrp="1"/>
          </p:cNvSpPr>
          <p:nvPr>
            <p:ph type="dt" sz="half" idx="10"/>
          </p:nvPr>
        </p:nvSpPr>
        <p:spPr/>
        <p:txBody>
          <a:bodyPr/>
          <a:lstStyle/>
          <a:p>
            <a:fld id="{44E35D53-4F16-4ACE-8382-73FFCA8BCEED}" type="datetimeFigureOut">
              <a:rPr lang="en-US" smtClean="0"/>
              <a:t>9/11/2019</a:t>
            </a:fld>
            <a:endParaRPr lang="en-US" dirty="0"/>
          </a:p>
        </p:txBody>
      </p:sp>
      <p:sp>
        <p:nvSpPr>
          <p:cNvPr id="6" name="Footer Placeholder 5">
            <a:extLst>
              <a:ext uri="{FF2B5EF4-FFF2-40B4-BE49-F238E27FC236}">
                <a16:creationId xmlns:a16="http://schemas.microsoft.com/office/drawing/2014/main" id="{D3E29900-DD73-4120-B25E-89A65A06BDC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6BFFB32-4F67-4A5E-9CE0-7A567C2B11E3}"/>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9359873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9306F-8CFD-490E-BAF7-995E3F82DA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87F0E7C-D10E-4E5B-A3F9-C582E41F78D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83A819-8B2A-4232-96AB-02D5AAC8AA76}"/>
              </a:ext>
            </a:extLst>
          </p:cNvPr>
          <p:cNvSpPr>
            <a:spLocks noGrp="1"/>
          </p:cNvSpPr>
          <p:nvPr>
            <p:ph type="dt" sz="half" idx="10"/>
          </p:nvPr>
        </p:nvSpPr>
        <p:spPr/>
        <p:txBody>
          <a:bodyPr/>
          <a:lstStyle/>
          <a:p>
            <a:fld id="{44E35D53-4F16-4ACE-8382-73FFCA8BCEED}" type="datetimeFigureOut">
              <a:rPr lang="en-US" smtClean="0"/>
              <a:t>9/11/2019</a:t>
            </a:fld>
            <a:endParaRPr lang="en-US" dirty="0"/>
          </a:p>
        </p:txBody>
      </p:sp>
      <p:sp>
        <p:nvSpPr>
          <p:cNvPr id="5" name="Footer Placeholder 4">
            <a:extLst>
              <a:ext uri="{FF2B5EF4-FFF2-40B4-BE49-F238E27FC236}">
                <a16:creationId xmlns:a16="http://schemas.microsoft.com/office/drawing/2014/main" id="{54AA0272-3281-437C-A541-D27E3E476AC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7C23EB0-A0D7-4410-ADC4-2645A3CD8C7D}"/>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8560475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13022A-93EC-4A5C-8C47-C60DA579D07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6D42E5A-DBA9-4543-9542-518B674B9E8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697204-2B39-4888-92D4-34C38BDEFBEC}"/>
              </a:ext>
            </a:extLst>
          </p:cNvPr>
          <p:cNvSpPr>
            <a:spLocks noGrp="1"/>
          </p:cNvSpPr>
          <p:nvPr>
            <p:ph type="dt" sz="half" idx="10"/>
          </p:nvPr>
        </p:nvSpPr>
        <p:spPr/>
        <p:txBody>
          <a:bodyPr/>
          <a:lstStyle/>
          <a:p>
            <a:fld id="{44E35D53-4F16-4ACE-8382-73FFCA8BCEED}" type="datetimeFigureOut">
              <a:rPr lang="en-US" smtClean="0"/>
              <a:t>9/11/2019</a:t>
            </a:fld>
            <a:endParaRPr lang="en-US" dirty="0"/>
          </a:p>
        </p:txBody>
      </p:sp>
      <p:sp>
        <p:nvSpPr>
          <p:cNvPr id="5" name="Footer Placeholder 4">
            <a:extLst>
              <a:ext uri="{FF2B5EF4-FFF2-40B4-BE49-F238E27FC236}">
                <a16:creationId xmlns:a16="http://schemas.microsoft.com/office/drawing/2014/main" id="{2F616917-0029-4A54-BE47-59AF96FC539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0BE1690-1CF6-41FC-AAF2-BAF2644CD2C0}"/>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651161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8D5CF-6155-4C0A-B383-C06015F6464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6AC92C9-AB7D-429B-8EDB-5776A8C36C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A6D54CB-07BE-4DB3-BE36-70114B508559}"/>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9/11/2019</a:t>
            </a:fld>
            <a:endParaRPr lang="en-US" dirty="0"/>
          </a:p>
        </p:txBody>
      </p:sp>
      <p:sp>
        <p:nvSpPr>
          <p:cNvPr id="5" name="Footer Placeholder 4">
            <a:extLst>
              <a:ext uri="{FF2B5EF4-FFF2-40B4-BE49-F238E27FC236}">
                <a16:creationId xmlns:a16="http://schemas.microsoft.com/office/drawing/2014/main" id="{7DB14F3D-1A5C-44F4-B089-3AB0A2520865}"/>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470569B6-C3CC-46B4-B672-0D45BBB67112}"/>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97491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72D38-AFDA-4046-A3FB-96D73299AC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2A1E93-8639-4E4E-AEC9-5AFA0E21F81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CDE66EA-7626-4214-8CB8-460988C7429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08584A8-ACEC-4FFB-961C-9985505938B3}"/>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9/11/2019</a:t>
            </a:fld>
            <a:endParaRPr lang="en-US" dirty="0"/>
          </a:p>
        </p:txBody>
      </p:sp>
      <p:sp>
        <p:nvSpPr>
          <p:cNvPr id="6" name="Footer Placeholder 5">
            <a:extLst>
              <a:ext uri="{FF2B5EF4-FFF2-40B4-BE49-F238E27FC236}">
                <a16:creationId xmlns:a16="http://schemas.microsoft.com/office/drawing/2014/main" id="{45CC2722-95A1-488E-AB4F-8323C8944998}"/>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2F17789F-7F9A-46B0-A6B1-6F9B8B6C4232}"/>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833303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53AD4-F378-4401-A225-D8E0057D096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36F4DAE-37B9-4471-9A83-E7446CB2E8B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77DE149-951F-4F24-8BFD-BF3F4A4C98B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A672CB1-7E95-4915-8990-249D5F8E37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046976D-E27F-4F3C-AFD6-F69F51E2B4F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6CB133B-7186-4D93-B0FB-894112844BCC}"/>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9/11/2019</a:t>
            </a:fld>
            <a:endParaRPr lang="en-US" dirty="0"/>
          </a:p>
        </p:txBody>
      </p:sp>
      <p:sp>
        <p:nvSpPr>
          <p:cNvPr id="8" name="Footer Placeholder 7">
            <a:extLst>
              <a:ext uri="{FF2B5EF4-FFF2-40B4-BE49-F238E27FC236}">
                <a16:creationId xmlns:a16="http://schemas.microsoft.com/office/drawing/2014/main" id="{1A6D8D1D-AA51-4654-83A9-BA1E636DDEE5}"/>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9" name="Slide Number Placeholder 8">
            <a:extLst>
              <a:ext uri="{FF2B5EF4-FFF2-40B4-BE49-F238E27FC236}">
                <a16:creationId xmlns:a16="http://schemas.microsoft.com/office/drawing/2014/main" id="{AFE4DE83-CE8D-4986-A625-E30E734E1BFD}"/>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438856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DA7AC-8A67-404A-A286-9530B4327DA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8E61078-F34D-46F0-AD35-8DA3953FA363}"/>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9/11/2019</a:t>
            </a:fld>
            <a:endParaRPr lang="en-US" dirty="0"/>
          </a:p>
        </p:txBody>
      </p:sp>
      <p:sp>
        <p:nvSpPr>
          <p:cNvPr id="4" name="Footer Placeholder 3">
            <a:extLst>
              <a:ext uri="{FF2B5EF4-FFF2-40B4-BE49-F238E27FC236}">
                <a16:creationId xmlns:a16="http://schemas.microsoft.com/office/drawing/2014/main" id="{C561E696-0807-42ED-BE1B-8A2C7237D456}"/>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5" name="Slide Number Placeholder 4">
            <a:extLst>
              <a:ext uri="{FF2B5EF4-FFF2-40B4-BE49-F238E27FC236}">
                <a16:creationId xmlns:a16="http://schemas.microsoft.com/office/drawing/2014/main" id="{0588F6DC-F1C0-4C42-92E5-55188E57FA61}"/>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296869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85FF88-F5C6-4613-878E-670C3788EA46}"/>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9/11/2019</a:t>
            </a:fld>
            <a:endParaRPr lang="en-US" dirty="0"/>
          </a:p>
        </p:txBody>
      </p:sp>
      <p:sp>
        <p:nvSpPr>
          <p:cNvPr id="3" name="Footer Placeholder 2">
            <a:extLst>
              <a:ext uri="{FF2B5EF4-FFF2-40B4-BE49-F238E27FC236}">
                <a16:creationId xmlns:a16="http://schemas.microsoft.com/office/drawing/2014/main" id="{1C7983DA-899D-4A58-946E-0E7FCF3ED2FD}"/>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4" name="Slide Number Placeholder 3">
            <a:extLst>
              <a:ext uri="{FF2B5EF4-FFF2-40B4-BE49-F238E27FC236}">
                <a16:creationId xmlns:a16="http://schemas.microsoft.com/office/drawing/2014/main" id="{97E4C254-68D3-4877-837D-F245A790384E}"/>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1062957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87811-8363-4F01-941B-60D3DFA22F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1B290E-AA4B-4FBA-9BEB-D9D985C670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5AAC57-3F05-4772-A6FC-E6EA18CFBE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63AA493-FE62-41F5-A6D3-28CABA5E398B}"/>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9/11/2019</a:t>
            </a:fld>
            <a:endParaRPr lang="en-US" dirty="0"/>
          </a:p>
        </p:txBody>
      </p:sp>
      <p:sp>
        <p:nvSpPr>
          <p:cNvPr id="6" name="Footer Placeholder 5">
            <a:extLst>
              <a:ext uri="{FF2B5EF4-FFF2-40B4-BE49-F238E27FC236}">
                <a16:creationId xmlns:a16="http://schemas.microsoft.com/office/drawing/2014/main" id="{77FA7F15-87D1-4E01-BCBD-ACAD99B592B4}"/>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E102DBB0-9FA6-44ED-8235-903281B79AB1}"/>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1149021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B338E-B560-43AD-B90C-1DED398E43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0B0D2D3-83F7-47B6-93BC-33999248B2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9FE62009-5F19-4574-AABD-8B4943316E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AABEDB0-D348-4B5B-BFC7-01AACA98F2DD}"/>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9/11/2019</a:t>
            </a:fld>
            <a:endParaRPr lang="en-US" dirty="0"/>
          </a:p>
        </p:txBody>
      </p:sp>
      <p:sp>
        <p:nvSpPr>
          <p:cNvPr id="6" name="Footer Placeholder 5">
            <a:extLst>
              <a:ext uri="{FF2B5EF4-FFF2-40B4-BE49-F238E27FC236}">
                <a16:creationId xmlns:a16="http://schemas.microsoft.com/office/drawing/2014/main" id="{E9720053-CB67-457F-A6D3-B97BE0BC7D4C}"/>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8A549017-E711-42E5-9488-C8C95EF97D20}"/>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929036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5000">
              <a:schemeClr val="accent1">
                <a:lumMod val="5000"/>
                <a:lumOff val="95000"/>
              </a:schemeClr>
            </a:gs>
            <a:gs pos="88000">
              <a:schemeClr val="accent1">
                <a:lumMod val="45000"/>
                <a:lumOff val="55000"/>
              </a:schemeClr>
            </a:gs>
            <a:gs pos="100000">
              <a:schemeClr val="accent1">
                <a:lumMod val="45000"/>
                <a:lumOff val="55000"/>
              </a:schemeClr>
            </a:gs>
            <a:gs pos="100000">
              <a:schemeClr val="accent1">
                <a:lumMod val="30000"/>
                <a:lumOff val="70000"/>
              </a:schemeClr>
            </a:gs>
          </a:gsLst>
          <a:lin ang="189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A3F648-457D-42F6-9B07-D030D124D2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0F9ED09-A6B2-4B78-8450-F048CC0576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BB0A726D-4BF8-4BD4-8CD3-DD02CC327700}"/>
              </a:ext>
            </a:extLst>
          </p:cNvPr>
          <p:cNvSpPr txBox="1">
            <a:spLocks/>
          </p:cNvSpPr>
          <p:nvPr userDrawn="1"/>
        </p:nvSpPr>
        <p:spPr>
          <a:xfrm>
            <a:off x="6897568" y="111686"/>
            <a:ext cx="7315200" cy="365125"/>
          </a:xfrm>
          <a:prstGeom prst="rect">
            <a:avLst/>
          </a:prstGeom>
        </p:spPr>
        <p:txBody>
          <a:bodyPr/>
          <a:lstStyle>
            <a:defPPr>
              <a:defRPr lang="en-US"/>
            </a:defPPr>
            <a:lvl1pPr marL="0" algn="l" defTabSz="914400" rtl="0" eaLnBrk="1" latinLnBrk="0" hangingPunct="1">
              <a:defRPr sz="2400" b="1"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CA" sz="1800" b="0" i="0" u="none" strike="noStrike" kern="1200" cap="none" spc="0" normalizeH="0" baseline="0" noProof="0" dirty="0">
                <a:ln>
                  <a:noFill/>
                </a:ln>
                <a:solidFill>
                  <a:schemeClr val="bg1"/>
                </a:solidFill>
                <a:effectLst/>
                <a:uLnTx/>
                <a:uFillTx/>
                <a:latin typeface="+mn-lt"/>
                <a:ea typeface="+mn-ea"/>
                <a:cs typeface="+mn-cs"/>
              </a:rPr>
              <a:t>Programme de formation sur </a:t>
            </a:r>
            <a:br>
              <a:rPr kumimoji="0" lang="fr-CA" sz="1800" b="0" i="0" u="none" strike="noStrike" kern="1200" cap="none" spc="0" normalizeH="0" baseline="0" noProof="0" dirty="0">
                <a:ln>
                  <a:noFill/>
                </a:ln>
                <a:solidFill>
                  <a:schemeClr val="bg1"/>
                </a:solidFill>
                <a:effectLst/>
                <a:uLnTx/>
                <a:uFillTx/>
                <a:latin typeface="+mn-lt"/>
                <a:ea typeface="+mn-ea"/>
                <a:cs typeface="+mn-cs"/>
              </a:rPr>
            </a:br>
            <a:r>
              <a:rPr kumimoji="0" lang="fr-CA" sz="1800" b="0" i="0" u="none" strike="noStrike" kern="1200" cap="none" spc="0" normalizeH="0" baseline="0" noProof="0" dirty="0">
                <a:ln>
                  <a:noFill/>
                </a:ln>
                <a:solidFill>
                  <a:schemeClr val="bg1"/>
                </a:solidFill>
                <a:effectLst/>
                <a:uLnTx/>
                <a:uFillTx/>
                <a:latin typeface="+mn-lt"/>
                <a:ea typeface="+mn-ea"/>
                <a:cs typeface="+mn-cs"/>
              </a:rPr>
              <a:t>le test rapide du VIH au point de service</a:t>
            </a:r>
          </a:p>
        </p:txBody>
      </p:sp>
      <p:pic>
        <p:nvPicPr>
          <p:cNvPr id="8" name="Picture 7">
            <a:extLst>
              <a:ext uri="{FF2B5EF4-FFF2-40B4-BE49-F238E27FC236}">
                <a16:creationId xmlns:a16="http://schemas.microsoft.com/office/drawing/2014/main" id="{1B3D5A57-209D-43E2-A8DE-D6BA60AF4C6D}"/>
              </a:ext>
            </a:extLst>
          </p:cNvPr>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11183817" y="99537"/>
            <a:ext cx="737381" cy="737381"/>
          </a:xfrm>
          <a:prstGeom prst="rect">
            <a:avLst/>
          </a:prstGeom>
        </p:spPr>
      </p:pic>
      <p:sp>
        <p:nvSpPr>
          <p:cNvPr id="9" name="Slide Number Placeholder 5">
            <a:extLst>
              <a:ext uri="{FF2B5EF4-FFF2-40B4-BE49-F238E27FC236}">
                <a16:creationId xmlns:a16="http://schemas.microsoft.com/office/drawing/2014/main" id="{2E8C6C0B-4AD0-4A2C-894E-705EECAE1761}"/>
              </a:ext>
            </a:extLst>
          </p:cNvPr>
          <p:cNvSpPr>
            <a:spLocks noGrp="1"/>
          </p:cNvSpPr>
          <p:nvPr>
            <p:ph type="sldNum" sz="quarter" idx="4"/>
          </p:nvPr>
        </p:nvSpPr>
        <p:spPr>
          <a:xfrm>
            <a:off x="0" y="6492875"/>
            <a:ext cx="5176911" cy="365125"/>
          </a:xfrm>
          <a:prstGeom prst="rect">
            <a:avLst/>
          </a:prstGeom>
        </p:spPr>
        <p:txBody>
          <a:bodyPr/>
          <a:lstStyle>
            <a:lvl1pPr>
              <a:defRPr sz="1800">
                <a:solidFill>
                  <a:schemeClr val="bg2">
                    <a:lumMod val="50000"/>
                  </a:schemeClr>
                </a:solidFill>
              </a:defRPr>
            </a:lvl1pPr>
          </a:lstStyle>
          <a:p>
            <a:r>
              <a:rPr lang="en-US" dirty="0"/>
              <a:t>AIDS Bureau, Ministry of Health and Long Term Care</a:t>
            </a:r>
          </a:p>
        </p:txBody>
      </p:sp>
    </p:spTree>
    <p:extLst>
      <p:ext uri="{BB962C8B-B14F-4D97-AF65-F5344CB8AC3E}">
        <p14:creationId xmlns:p14="http://schemas.microsoft.com/office/powerpoint/2010/main" val="2956105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C6AB31-6799-49C8-ADE4-7C3E67E8B6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5237DC3-BA90-41B2-88B2-EF6EB10569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759F0B-1EBC-4D26-9958-A4405FA2E1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E35D53-4F16-4ACE-8382-73FFCA8BCEED}" type="datetimeFigureOut">
              <a:rPr lang="en-US" smtClean="0"/>
              <a:t>9/11/2019</a:t>
            </a:fld>
            <a:endParaRPr lang="en-US" dirty="0"/>
          </a:p>
        </p:txBody>
      </p:sp>
      <p:sp>
        <p:nvSpPr>
          <p:cNvPr id="5" name="Footer Placeholder 4">
            <a:extLst>
              <a:ext uri="{FF2B5EF4-FFF2-40B4-BE49-F238E27FC236}">
                <a16:creationId xmlns:a16="http://schemas.microsoft.com/office/drawing/2014/main" id="{1BA7053D-A32D-4B47-9A99-B7536F88CA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32058D69-2407-4ABE-93AC-4CA10A82E7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5605F0-248A-4479-A9E8-D44541D8653D}" type="slidenum">
              <a:rPr lang="en-US" smtClean="0"/>
              <a:t>‹#›</a:t>
            </a:fld>
            <a:endParaRPr lang="en-US" dirty="0"/>
          </a:p>
        </p:txBody>
      </p:sp>
    </p:spTree>
    <p:extLst>
      <p:ext uri="{BB962C8B-B14F-4D97-AF65-F5344CB8AC3E}">
        <p14:creationId xmlns:p14="http://schemas.microsoft.com/office/powerpoint/2010/main" val="9943030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a:bodyPr>
          <a:lstStyle/>
          <a:p>
            <a:pPr>
              <a:spcAft>
                <a:spcPts val="1800"/>
              </a:spcAft>
              <a:buClr>
                <a:srgbClr val="4A66AC"/>
              </a:buClr>
            </a:pPr>
            <a:r>
              <a:rPr lang="fr-CA" sz="4000" dirty="0">
                <a:solidFill>
                  <a:prstClr val="black"/>
                </a:solidFill>
              </a:rPr>
              <a:t>À la fin de cette unité, vous serez en mesure de :</a:t>
            </a:r>
            <a:endParaRPr lang="en-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914400" y="2788920"/>
            <a:ext cx="10223500" cy="3945522"/>
          </a:xfrm>
        </p:spPr>
        <p:txBody>
          <a:bodyPr>
            <a:normAutofit/>
          </a:bodyPr>
          <a:lstStyle/>
          <a:p>
            <a:pPr marL="342900" lvl="0" indent="-342900">
              <a:lnSpc>
                <a:spcPct val="100000"/>
              </a:lnSpc>
              <a:spcBef>
                <a:spcPts val="1200"/>
              </a:spcBef>
              <a:buClr>
                <a:srgbClr val="4A66AC"/>
              </a:buClr>
              <a:buSzPct val="110000"/>
              <a:buFont typeface="Wingdings" panose="05000000000000000000" pitchFamily="2" charset="2"/>
              <a:buChar char="v"/>
            </a:pPr>
            <a:r>
              <a:rPr lang="fr-CA" dirty="0"/>
              <a:t>Comprendre l’équilibre des éléments que sont les partenaires, les pratiques et les mesures de protection, dans l’évaluation du risque</a:t>
            </a:r>
          </a:p>
          <a:p>
            <a:pPr marL="342900" lvl="0" indent="-342900">
              <a:lnSpc>
                <a:spcPct val="100000"/>
              </a:lnSpc>
              <a:spcBef>
                <a:spcPts val="1200"/>
              </a:spcBef>
              <a:buClr>
                <a:srgbClr val="4A66AC"/>
              </a:buClr>
              <a:buSzPct val="110000"/>
              <a:buFont typeface="Wingdings" panose="05000000000000000000" pitchFamily="2" charset="2"/>
              <a:buChar char="v"/>
            </a:pPr>
            <a:r>
              <a:rPr lang="fr-CA" dirty="0"/>
              <a:t>Interroger les clients de manière respectueuse quant à leurs raisons de se faire dépister et à leurs comportements à risque</a:t>
            </a:r>
          </a:p>
          <a:p>
            <a:pPr marL="342900" lvl="0" indent="-342900">
              <a:lnSpc>
                <a:spcPct val="100000"/>
              </a:lnSpc>
              <a:spcBef>
                <a:spcPts val="1200"/>
              </a:spcBef>
              <a:buClr>
                <a:srgbClr val="4A66AC"/>
              </a:buClr>
              <a:buSzPct val="110000"/>
              <a:buFont typeface="Wingdings" panose="05000000000000000000" pitchFamily="2" charset="2"/>
              <a:buChar char="v"/>
            </a:pPr>
            <a:r>
              <a:rPr lang="fr-CA" dirty="0"/>
              <a:t>Adapter le counseling selon les besoins de l’individu qui se fait dépister</a:t>
            </a:r>
          </a:p>
          <a:p>
            <a:pPr marL="342900" lvl="0" indent="-342900">
              <a:lnSpc>
                <a:spcPct val="100000"/>
              </a:lnSpc>
              <a:spcBef>
                <a:spcPts val="1200"/>
              </a:spcBef>
              <a:buClr>
                <a:srgbClr val="4A66AC"/>
              </a:buClr>
              <a:buSzPct val="110000"/>
              <a:buFont typeface="Wingdings" panose="05000000000000000000" pitchFamily="2" charset="2"/>
              <a:buChar char="v"/>
            </a:pPr>
            <a:r>
              <a:rPr lang="fr-CA" dirty="0"/>
              <a:t>Expliquer les lignes directrices de l’Ontario concernant la fréquence appropriée du dépistage du VIH </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27889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E7F87B47-126E-4B67-9A5E-3A12176B2C68}"/>
              </a:ext>
            </a:extLst>
          </p:cNvPr>
          <p:cNvSpPr txBox="1"/>
          <p:nvPr/>
        </p:nvSpPr>
        <p:spPr>
          <a:xfrm>
            <a:off x="342845" y="299892"/>
            <a:ext cx="6150552" cy="400110"/>
          </a:xfrm>
          <a:prstGeom prst="rect">
            <a:avLst/>
          </a:prstGeom>
          <a:noFill/>
        </p:spPr>
        <p:txBody>
          <a:bodyPr wrap="square" rtlCol="0">
            <a:spAutoFit/>
          </a:bodyPr>
          <a:lstStyle/>
          <a:p>
            <a:r>
              <a:rPr lang="fr-CA" sz="2000" b="1" dirty="0">
                <a:solidFill>
                  <a:schemeClr val="bg1"/>
                </a:solidFill>
              </a:rPr>
              <a:t>MODULE : L’évaluation du risque d’infection par le VIH</a:t>
            </a:r>
          </a:p>
        </p:txBody>
      </p:sp>
    </p:spTree>
    <p:extLst>
      <p:ext uri="{BB962C8B-B14F-4D97-AF65-F5344CB8AC3E}">
        <p14:creationId xmlns:p14="http://schemas.microsoft.com/office/powerpoint/2010/main" val="37882079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fr-CA" dirty="0"/>
              <a:t>Partenaires</a:t>
            </a:r>
            <a:endParaRPr lang="en-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76827" y="2432186"/>
            <a:ext cx="7617160" cy="3384720"/>
          </a:xfrm>
        </p:spPr>
        <p:txBody>
          <a:bodyPr>
            <a:noAutofit/>
          </a:bodyPr>
          <a:lstStyle/>
          <a:p>
            <a:pPr>
              <a:lnSpc>
                <a:spcPct val="100000"/>
              </a:lnSpc>
              <a:spcBef>
                <a:spcPts val="800"/>
              </a:spcBef>
              <a:spcAft>
                <a:spcPts val="1800"/>
              </a:spcAft>
              <a:buClr>
                <a:srgbClr val="4A66AC"/>
              </a:buClr>
            </a:pPr>
            <a:r>
              <a:rPr lang="fr-CA" sz="2200" b="1" dirty="0"/>
              <a:t>En bref :</a:t>
            </a:r>
          </a:p>
          <a:p>
            <a:pPr>
              <a:lnSpc>
                <a:spcPct val="100000"/>
              </a:lnSpc>
              <a:spcBef>
                <a:spcPts val="800"/>
              </a:spcBef>
              <a:buClr>
                <a:srgbClr val="4A66AC"/>
              </a:buClr>
            </a:pPr>
            <a:r>
              <a:rPr lang="fr-CA" sz="2200" dirty="0"/>
              <a:t>Une exposition peut être à risque élevé pour le VIH si :</a:t>
            </a:r>
          </a:p>
          <a:p>
            <a:pPr marL="342900" lvl="0" indent="-342900">
              <a:lnSpc>
                <a:spcPct val="100000"/>
              </a:lnSpc>
              <a:buClr>
                <a:srgbClr val="4A66AC"/>
              </a:buClr>
              <a:buFont typeface="Wingdings" panose="05000000000000000000" pitchFamily="2" charset="2"/>
              <a:buChar char="v"/>
            </a:pPr>
            <a:r>
              <a:rPr lang="fr-CA" sz="2200" dirty="0"/>
              <a:t>Le(s) partenaire(s) du client ou de la cliente est/sont séropositif(-</a:t>
            </a:r>
            <a:r>
              <a:rPr lang="fr-CA" sz="2200" dirty="0" err="1"/>
              <a:t>ve</a:t>
            </a:r>
            <a:r>
              <a:rPr lang="fr-CA" sz="2200" dirty="0"/>
              <a:t>)s et le/la </a:t>
            </a:r>
            <a:r>
              <a:rPr lang="fr-CA" sz="2200" dirty="0" err="1"/>
              <a:t>client-e</a:t>
            </a:r>
            <a:r>
              <a:rPr lang="fr-CA" sz="2200" dirty="0"/>
              <a:t> ne peut pas avoir la certitude que leur charge virale est indétectable</a:t>
            </a:r>
          </a:p>
          <a:p>
            <a:pPr marL="342900" lvl="0" indent="-342900">
              <a:lnSpc>
                <a:spcPct val="100000"/>
              </a:lnSpc>
              <a:buClr>
                <a:srgbClr val="4A66AC"/>
              </a:buClr>
              <a:buFont typeface="Wingdings" panose="05000000000000000000" pitchFamily="2" charset="2"/>
              <a:buChar char="v"/>
            </a:pPr>
            <a:r>
              <a:rPr lang="fr-CA" sz="2200" dirty="0"/>
              <a:t>Le/la </a:t>
            </a:r>
            <a:r>
              <a:rPr lang="fr-CA" sz="2200" dirty="0" err="1"/>
              <a:t>client-e</a:t>
            </a:r>
            <a:r>
              <a:rPr lang="fr-CA" sz="2200" dirty="0"/>
              <a:t> et/ou ses partenaires </a:t>
            </a:r>
            <a:r>
              <a:rPr lang="fr-CA" sz="2200" dirty="0" err="1"/>
              <a:t>sexuel-les</a:t>
            </a:r>
            <a:r>
              <a:rPr lang="fr-CA" sz="2200" dirty="0"/>
              <a:t> font partie d’une des populations prioritaires de l’Ontario et le/la </a:t>
            </a:r>
            <a:r>
              <a:rPr lang="fr-CA" sz="2200" dirty="0" err="1"/>
              <a:t>client-e</a:t>
            </a:r>
            <a:r>
              <a:rPr lang="fr-CA" sz="2200" dirty="0"/>
              <a:t> a </a:t>
            </a:r>
            <a:br>
              <a:rPr lang="fr-CA" sz="2200" dirty="0"/>
            </a:br>
            <a:r>
              <a:rPr lang="fr-CA" sz="2200" dirty="0" err="1"/>
              <a:t>un-e</a:t>
            </a:r>
            <a:r>
              <a:rPr lang="fr-CA" sz="2200" dirty="0"/>
              <a:t> ou plusieurs partenaires dont le statut VIH lui est inconnu</a:t>
            </a:r>
          </a:p>
          <a:p>
            <a:pPr lvl="0">
              <a:lnSpc>
                <a:spcPct val="100000"/>
              </a:lnSpc>
              <a:spcBef>
                <a:spcPts val="1800"/>
              </a:spcBef>
              <a:buClr>
                <a:srgbClr val="4A66AC"/>
              </a:buClr>
            </a:pPr>
            <a:endParaRPr lang="fr-CA" sz="2200" dirty="0"/>
          </a:p>
        </p:txBody>
      </p:sp>
      <p:grpSp>
        <p:nvGrpSpPr>
          <p:cNvPr id="11" name="Group 10"/>
          <p:cNvGrpSpPr/>
          <p:nvPr/>
        </p:nvGrpSpPr>
        <p:grpSpPr>
          <a:xfrm>
            <a:off x="8388477" y="2659965"/>
            <a:ext cx="4061477" cy="1944426"/>
            <a:chOff x="395183" y="759246"/>
            <a:chExt cx="4061477" cy="1944426"/>
          </a:xfrm>
        </p:grpSpPr>
        <p:pic>
          <p:nvPicPr>
            <p:cNvPr id="12" name="Picture 11"/>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947452" y="759246"/>
              <a:ext cx="2663496" cy="1653196"/>
            </a:xfrm>
            <a:prstGeom prst="rect">
              <a:avLst/>
            </a:prstGeom>
          </p:spPr>
        </p:pic>
        <p:sp>
          <p:nvSpPr>
            <p:cNvPr id="13" name="TextBox 12"/>
            <p:cNvSpPr txBox="1"/>
            <p:nvPr/>
          </p:nvSpPr>
          <p:spPr>
            <a:xfrm>
              <a:off x="1646909" y="2334340"/>
              <a:ext cx="1288974" cy="369332"/>
            </a:xfrm>
            <a:prstGeom prst="rect">
              <a:avLst/>
            </a:prstGeom>
            <a:noFill/>
          </p:spPr>
          <p:txBody>
            <a:bodyPr wrap="square" rtlCol="0">
              <a:spAutoFit/>
            </a:bodyPr>
            <a:lstStyle/>
            <a:p>
              <a:pPr algn="ctr"/>
              <a:r>
                <a:rPr lang="fr-CA" b="1">
                  <a:solidFill>
                    <a:srgbClr val="4A66AC"/>
                  </a:solidFill>
                </a:rPr>
                <a:t>Protections</a:t>
              </a:r>
            </a:p>
          </p:txBody>
        </p:sp>
        <p:sp>
          <p:nvSpPr>
            <p:cNvPr id="14" name="TextBox 13"/>
            <p:cNvSpPr txBox="1"/>
            <p:nvPr/>
          </p:nvSpPr>
          <p:spPr>
            <a:xfrm>
              <a:off x="395183" y="985373"/>
              <a:ext cx="2019759" cy="369332"/>
            </a:xfrm>
            <a:prstGeom prst="rect">
              <a:avLst/>
            </a:prstGeom>
            <a:noFill/>
          </p:spPr>
          <p:txBody>
            <a:bodyPr wrap="square" rtlCol="0">
              <a:spAutoFit/>
            </a:bodyPr>
            <a:lstStyle/>
            <a:p>
              <a:pPr algn="ctr"/>
              <a:r>
                <a:rPr lang="fr-CA" b="1" dirty="0">
                  <a:solidFill>
                    <a:srgbClr val="4A66AC"/>
                  </a:solidFill>
                </a:rPr>
                <a:t>Partenaires</a:t>
              </a:r>
              <a:endParaRPr lang="fr-CA" dirty="0">
                <a:solidFill>
                  <a:srgbClr val="4A66AC"/>
                </a:solidFill>
              </a:endParaRPr>
            </a:p>
          </p:txBody>
        </p:sp>
        <p:sp>
          <p:nvSpPr>
            <p:cNvPr id="15" name="TextBox 14"/>
            <p:cNvSpPr txBox="1"/>
            <p:nvPr/>
          </p:nvSpPr>
          <p:spPr>
            <a:xfrm>
              <a:off x="1840154" y="1060543"/>
              <a:ext cx="2616506" cy="369332"/>
            </a:xfrm>
            <a:prstGeom prst="rect">
              <a:avLst/>
            </a:prstGeom>
            <a:noFill/>
          </p:spPr>
          <p:txBody>
            <a:bodyPr wrap="square" rtlCol="0">
              <a:spAutoFit/>
            </a:bodyPr>
            <a:lstStyle/>
            <a:p>
              <a:pPr lvl="0" algn="ctr"/>
              <a:r>
                <a:rPr lang="fr-CA" b="1" dirty="0">
                  <a:solidFill>
                    <a:srgbClr val="4A66AC"/>
                  </a:solidFill>
                </a:rPr>
                <a:t>Pratiques</a:t>
              </a:r>
              <a:endParaRPr lang="fr-CA" dirty="0">
                <a:solidFill>
                  <a:srgbClr val="4A66AC"/>
                </a:solidFill>
              </a:endParaRPr>
            </a:p>
          </p:txBody>
        </p:sp>
      </p:grpSp>
      <p:sp>
        <p:nvSpPr>
          <p:cNvPr id="7" name="TextBox 6"/>
          <p:cNvSpPr txBox="1"/>
          <p:nvPr/>
        </p:nvSpPr>
        <p:spPr>
          <a:xfrm>
            <a:off x="9092629" y="4715838"/>
            <a:ext cx="2763748" cy="2062103"/>
          </a:xfrm>
          <a:prstGeom prst="rect">
            <a:avLst/>
          </a:prstGeom>
          <a:noFill/>
        </p:spPr>
        <p:txBody>
          <a:bodyPr wrap="square" rtlCol="0">
            <a:spAutoFit/>
          </a:bodyPr>
          <a:lstStyle/>
          <a:p>
            <a:pPr algn="ctr"/>
            <a:r>
              <a:rPr lang="fr-CA" sz="1600" b="1" dirty="0">
                <a:solidFill>
                  <a:srgbClr val="4A66AC"/>
                </a:solidFill>
              </a:rPr>
              <a:t>Souvenez-vous : évaluer le risque est un acte d’équilibre. Le statut des partenaires d’</a:t>
            </a:r>
            <a:r>
              <a:rPr lang="fr-CA" sz="1600" b="1" dirty="0" err="1">
                <a:solidFill>
                  <a:srgbClr val="4A66AC"/>
                </a:solidFill>
              </a:rPr>
              <a:t>un-e</a:t>
            </a:r>
            <a:r>
              <a:rPr lang="fr-CA" sz="1600" b="1" dirty="0">
                <a:solidFill>
                  <a:srgbClr val="4A66AC"/>
                </a:solidFill>
              </a:rPr>
              <a:t> </a:t>
            </a:r>
            <a:r>
              <a:rPr lang="fr-CA" sz="1600" b="1" dirty="0" err="1">
                <a:solidFill>
                  <a:srgbClr val="4A66AC"/>
                </a:solidFill>
              </a:rPr>
              <a:t>client-e</a:t>
            </a:r>
            <a:r>
              <a:rPr lang="fr-CA" sz="1600" b="1" dirty="0">
                <a:solidFill>
                  <a:srgbClr val="4A66AC"/>
                </a:solidFill>
              </a:rPr>
              <a:t> n’a d’importance que s’il/elle a eu des pratiques à risque élevé ou s’il y a eu des lacunes dans ses mesures de protection</a:t>
            </a:r>
          </a:p>
        </p:txBody>
      </p:sp>
      <p:sp>
        <p:nvSpPr>
          <p:cNvPr id="16" name="Arrow: Pentagon 10">
            <a:extLst>
              <a:ext uri="{FF2B5EF4-FFF2-40B4-BE49-F238E27FC236}">
                <a16:creationId xmlns:a16="http://schemas.microsoft.com/office/drawing/2014/main" id="{70039363-3010-A048-928B-F0CD6314FC96}"/>
              </a:ext>
            </a:extLst>
          </p:cNvPr>
          <p:cNvSpPr/>
          <p:nvPr/>
        </p:nvSpPr>
        <p:spPr>
          <a:xfrm>
            <a:off x="214506" y="180848"/>
            <a:ext cx="627889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1">
            <a:extLst>
              <a:ext uri="{FF2B5EF4-FFF2-40B4-BE49-F238E27FC236}">
                <a16:creationId xmlns:a16="http://schemas.microsoft.com/office/drawing/2014/main" id="{939015C1-1CD1-FA4E-A63A-A34B797B9099}"/>
              </a:ext>
            </a:extLst>
          </p:cNvPr>
          <p:cNvSpPr txBox="1"/>
          <p:nvPr/>
        </p:nvSpPr>
        <p:spPr>
          <a:xfrm>
            <a:off x="342845" y="299892"/>
            <a:ext cx="6150552" cy="400110"/>
          </a:xfrm>
          <a:prstGeom prst="rect">
            <a:avLst/>
          </a:prstGeom>
          <a:noFill/>
        </p:spPr>
        <p:txBody>
          <a:bodyPr wrap="square" rtlCol="0">
            <a:spAutoFit/>
          </a:bodyPr>
          <a:lstStyle/>
          <a:p>
            <a:r>
              <a:rPr lang="fr-CA" sz="2000" b="1" dirty="0">
                <a:solidFill>
                  <a:schemeClr val="bg1"/>
                </a:solidFill>
              </a:rPr>
              <a:t>MODULE : L’évaluation du risque d’infection par le VIH</a:t>
            </a:r>
          </a:p>
        </p:txBody>
      </p:sp>
    </p:spTree>
    <p:extLst>
      <p:ext uri="{BB962C8B-B14F-4D97-AF65-F5344CB8AC3E}">
        <p14:creationId xmlns:p14="http://schemas.microsoft.com/office/powerpoint/2010/main" val="13603797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fr-CA" dirty="0"/>
              <a:t>Pratiques</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76825" y="2432186"/>
            <a:ext cx="10295127" cy="3384720"/>
          </a:xfrm>
        </p:spPr>
        <p:txBody>
          <a:bodyPr>
            <a:noAutofit/>
          </a:bodyPr>
          <a:lstStyle/>
          <a:p>
            <a:pPr>
              <a:lnSpc>
                <a:spcPct val="100000"/>
              </a:lnSpc>
              <a:spcBef>
                <a:spcPts val="800"/>
              </a:spcBef>
              <a:buClr>
                <a:srgbClr val="4A66AC"/>
              </a:buClr>
            </a:pPr>
            <a:r>
              <a:rPr lang="fr-CA" sz="1800" dirty="0"/>
              <a:t>La question de savoir si une personne a eu une exposition à risque élevé dépend également de ses pratiques. Il n’y a aucun risque à toucher une personne séropositive, à la serrer dans ses bras, à partager de la nourriture avec elle ou à s’adonner avec elle à la masturbation mutuelle – et ce, quelle que soit la quantité de VIH dans son corps.</a:t>
            </a:r>
          </a:p>
          <a:p>
            <a:pPr lvl="0">
              <a:lnSpc>
                <a:spcPct val="100000"/>
              </a:lnSpc>
              <a:spcBef>
                <a:spcPts val="1800"/>
              </a:spcBef>
              <a:buClr>
                <a:srgbClr val="4A66AC"/>
              </a:buClr>
            </a:pPr>
            <a:r>
              <a:rPr lang="fr-CA" sz="1800" dirty="0"/>
              <a:t>Les activités suivantes comportent un risque élevé si le/la partenaire d’une personne est séropositif(-</a:t>
            </a:r>
            <a:r>
              <a:rPr lang="fr-CA" sz="1800" dirty="0" err="1"/>
              <a:t>ve</a:t>
            </a:r>
            <a:r>
              <a:rPr lang="fr-CA" sz="1800" dirty="0"/>
              <a:t>) pour le VIH, s’il/elle a une charge virale détectable et si, de plus, des précautions adéquates ne sont pas prises pour éviter le partage de liquides corporels :</a:t>
            </a:r>
          </a:p>
          <a:p>
            <a:pPr marL="800100" lvl="1" indent="-342900" algn="l">
              <a:lnSpc>
                <a:spcPct val="100000"/>
              </a:lnSpc>
              <a:spcBef>
                <a:spcPts val="600"/>
              </a:spcBef>
              <a:buClr>
                <a:srgbClr val="4A66AC"/>
              </a:buClr>
              <a:buFont typeface="Wingdings" panose="05000000000000000000" pitchFamily="2" charset="2"/>
              <a:buChar char="v"/>
            </a:pPr>
            <a:r>
              <a:rPr lang="fr-CA" sz="1800" dirty="0"/>
              <a:t>Sexe anal – qu’il soit réceptif ou </a:t>
            </a:r>
            <a:r>
              <a:rPr lang="fr-CA" sz="1800" dirty="0" err="1"/>
              <a:t>insertif</a:t>
            </a:r>
            <a:endParaRPr lang="fr-CA" sz="1800" dirty="0"/>
          </a:p>
          <a:p>
            <a:pPr marL="800100" lvl="1" indent="-342900" algn="l">
              <a:lnSpc>
                <a:spcPct val="100000"/>
              </a:lnSpc>
              <a:spcBef>
                <a:spcPts val="600"/>
              </a:spcBef>
              <a:buClr>
                <a:srgbClr val="4A66AC"/>
              </a:buClr>
              <a:buFont typeface="Wingdings" panose="05000000000000000000" pitchFamily="2" charset="2"/>
              <a:buChar char="v"/>
            </a:pPr>
            <a:r>
              <a:rPr lang="fr-CA" sz="1800" dirty="0"/>
              <a:t>Sexe vaginal – qu’il soit réceptif ou </a:t>
            </a:r>
            <a:r>
              <a:rPr lang="fr-CA" sz="1800" dirty="0" err="1"/>
              <a:t>insertif</a:t>
            </a:r>
            <a:endParaRPr lang="fr-CA" sz="1800" dirty="0"/>
          </a:p>
          <a:p>
            <a:pPr marL="800100" lvl="1" indent="-342900" algn="l">
              <a:lnSpc>
                <a:spcPct val="100000"/>
              </a:lnSpc>
              <a:spcBef>
                <a:spcPts val="600"/>
              </a:spcBef>
              <a:buClr>
                <a:srgbClr val="4A66AC"/>
              </a:buClr>
              <a:buFont typeface="Wingdings" panose="05000000000000000000" pitchFamily="2" charset="2"/>
              <a:buChar char="v"/>
            </a:pPr>
            <a:r>
              <a:rPr lang="fr-CA" sz="1800" dirty="0"/>
              <a:t>Partage de seringues/aiguilles ou autre matériel pour l’injection ou l’inhalation de drogues</a:t>
            </a:r>
          </a:p>
          <a:p>
            <a:pPr marL="800100" lvl="1" indent="-342900" algn="l">
              <a:lnSpc>
                <a:spcPct val="100000"/>
              </a:lnSpc>
              <a:spcBef>
                <a:spcPts val="600"/>
              </a:spcBef>
              <a:buClr>
                <a:srgbClr val="4A66AC"/>
              </a:buClr>
              <a:buFont typeface="Wingdings" panose="05000000000000000000" pitchFamily="2" charset="2"/>
              <a:buChar char="v"/>
            </a:pPr>
            <a:r>
              <a:rPr lang="fr-CA" sz="1800" dirty="0"/>
              <a:t>Partage d’un jouet sexuel inséré dans le corps de plus d’une personne sans le couvrir d’un condom et sans le laver avant l’échange</a:t>
            </a:r>
          </a:p>
        </p:txBody>
      </p:sp>
      <p:sp>
        <p:nvSpPr>
          <p:cNvPr id="7" name="Arrow: Pentagon 10">
            <a:extLst>
              <a:ext uri="{FF2B5EF4-FFF2-40B4-BE49-F238E27FC236}">
                <a16:creationId xmlns:a16="http://schemas.microsoft.com/office/drawing/2014/main" id="{89708AA8-3B1C-0845-B6EA-844B62691853}"/>
              </a:ext>
            </a:extLst>
          </p:cNvPr>
          <p:cNvSpPr/>
          <p:nvPr/>
        </p:nvSpPr>
        <p:spPr>
          <a:xfrm>
            <a:off x="214506" y="180848"/>
            <a:ext cx="627889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11">
            <a:extLst>
              <a:ext uri="{FF2B5EF4-FFF2-40B4-BE49-F238E27FC236}">
                <a16:creationId xmlns:a16="http://schemas.microsoft.com/office/drawing/2014/main" id="{1CF37AE5-3A56-BC40-A131-190429A83CB5}"/>
              </a:ext>
            </a:extLst>
          </p:cNvPr>
          <p:cNvSpPr txBox="1"/>
          <p:nvPr/>
        </p:nvSpPr>
        <p:spPr>
          <a:xfrm>
            <a:off x="342845" y="299892"/>
            <a:ext cx="6150552" cy="400110"/>
          </a:xfrm>
          <a:prstGeom prst="rect">
            <a:avLst/>
          </a:prstGeom>
          <a:noFill/>
        </p:spPr>
        <p:txBody>
          <a:bodyPr wrap="square" rtlCol="0">
            <a:spAutoFit/>
          </a:bodyPr>
          <a:lstStyle/>
          <a:p>
            <a:r>
              <a:rPr lang="fr-CA" sz="2000" b="1" dirty="0">
                <a:solidFill>
                  <a:schemeClr val="bg1"/>
                </a:solidFill>
              </a:rPr>
              <a:t>MODULE : L’évaluation du risque d’infection par le VIH</a:t>
            </a:r>
          </a:p>
        </p:txBody>
      </p:sp>
    </p:spTree>
    <p:extLst>
      <p:ext uri="{BB962C8B-B14F-4D97-AF65-F5344CB8AC3E}">
        <p14:creationId xmlns:p14="http://schemas.microsoft.com/office/powerpoint/2010/main" val="38296255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fr-CA" dirty="0"/>
              <a:t>Pratiques</a:t>
            </a:r>
            <a:endParaRPr lang="en-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76825" y="2432186"/>
            <a:ext cx="10295127" cy="3384720"/>
          </a:xfrm>
        </p:spPr>
        <p:txBody>
          <a:bodyPr>
            <a:noAutofit/>
          </a:bodyPr>
          <a:lstStyle/>
          <a:p>
            <a:pPr>
              <a:lnSpc>
                <a:spcPct val="100000"/>
              </a:lnSpc>
              <a:spcBef>
                <a:spcPts val="800"/>
              </a:spcBef>
              <a:buClr>
                <a:srgbClr val="4A66AC"/>
              </a:buClr>
            </a:pPr>
            <a:r>
              <a:rPr lang="fr-CA" sz="2000" dirty="0"/>
              <a:t>Les pratiques à risque élevé ne sont pas toutes au même degré. Voici des estimations du risque associé à chaque acte lorsqu’il a lieu avec </a:t>
            </a:r>
            <a:r>
              <a:rPr lang="fr-CA" sz="2000" dirty="0" err="1"/>
              <a:t>un-e</a:t>
            </a:r>
            <a:r>
              <a:rPr lang="fr-CA" sz="2000" dirty="0"/>
              <a:t> partenaire séropositif(-</a:t>
            </a:r>
            <a:r>
              <a:rPr lang="fr-CA" sz="2000" dirty="0" err="1"/>
              <a:t>ve</a:t>
            </a:r>
            <a:r>
              <a:rPr lang="fr-CA" sz="2000" dirty="0"/>
              <a:t>) dont la charge virale est détectable :</a:t>
            </a:r>
          </a:p>
          <a:p>
            <a:pPr>
              <a:lnSpc>
                <a:spcPct val="100000"/>
              </a:lnSpc>
              <a:spcBef>
                <a:spcPts val="800"/>
              </a:spcBef>
              <a:buClr>
                <a:srgbClr val="4A66AC"/>
              </a:buClr>
            </a:pPr>
            <a:endParaRPr lang="fr-CA" sz="2000" dirty="0"/>
          </a:p>
        </p:txBody>
      </p:sp>
      <p:graphicFrame>
        <p:nvGraphicFramePr>
          <p:cNvPr id="4" name="Table 3"/>
          <p:cNvGraphicFramePr>
            <a:graphicFrameLocks noGrp="1"/>
          </p:cNvGraphicFramePr>
          <p:nvPr>
            <p:extLst>
              <p:ext uri="{D42A27DB-BD31-4B8C-83A1-F6EECF244321}">
                <p14:modId xmlns:p14="http://schemas.microsoft.com/office/powerpoint/2010/main" val="44412354"/>
              </p:ext>
            </p:extLst>
          </p:nvPr>
        </p:nvGraphicFramePr>
        <p:xfrm>
          <a:off x="876095" y="3363716"/>
          <a:ext cx="8319084" cy="2482279"/>
        </p:xfrm>
        <a:graphic>
          <a:graphicData uri="http://schemas.openxmlformats.org/drawingml/2006/table">
            <a:tbl>
              <a:tblPr firstRow="1" bandRow="1">
                <a:tableStyleId>{5C22544A-7EE6-4342-B048-85BDC9FD1C3A}</a:tableStyleId>
              </a:tblPr>
              <a:tblGrid>
                <a:gridCol w="5483416">
                  <a:extLst>
                    <a:ext uri="{9D8B030D-6E8A-4147-A177-3AD203B41FA5}">
                      <a16:colId xmlns:a16="http://schemas.microsoft.com/office/drawing/2014/main" val="2055250432"/>
                    </a:ext>
                  </a:extLst>
                </a:gridCol>
                <a:gridCol w="2835668">
                  <a:extLst>
                    <a:ext uri="{9D8B030D-6E8A-4147-A177-3AD203B41FA5}">
                      <a16:colId xmlns:a16="http://schemas.microsoft.com/office/drawing/2014/main" val="1085429951"/>
                    </a:ext>
                  </a:extLst>
                </a:gridCol>
              </a:tblGrid>
              <a:tr h="600419">
                <a:tc>
                  <a:txBody>
                    <a:bodyPr/>
                    <a:lstStyle/>
                    <a:p>
                      <a:r>
                        <a:rPr lang="fr-CA" sz="1600" noProof="0" dirty="0"/>
                        <a:t>Acte</a:t>
                      </a:r>
                    </a:p>
                  </a:txBody>
                  <a:tcPr/>
                </a:tc>
                <a:tc>
                  <a:txBody>
                    <a:bodyPr/>
                    <a:lstStyle/>
                    <a:p>
                      <a:r>
                        <a:rPr lang="fr-CA" sz="1600" noProof="0" dirty="0"/>
                        <a:t>Taux probable de </a:t>
                      </a:r>
                      <a:r>
                        <a:rPr lang="fr-CA" sz="1600" baseline="0" noProof="0" dirty="0"/>
                        <a:t>transmission par acte</a:t>
                      </a:r>
                      <a:endParaRPr lang="fr-CA" sz="1600" noProof="0" dirty="0"/>
                    </a:p>
                  </a:txBody>
                  <a:tcPr/>
                </a:tc>
                <a:extLst>
                  <a:ext uri="{0D108BD9-81ED-4DB2-BD59-A6C34878D82A}">
                    <a16:rowId xmlns:a16="http://schemas.microsoft.com/office/drawing/2014/main" val="4252925229"/>
                  </a:ext>
                </a:extLst>
              </a:tr>
              <a:tr h="343096">
                <a:tc>
                  <a:txBody>
                    <a:bodyPr/>
                    <a:lstStyle/>
                    <a:p>
                      <a:r>
                        <a:rPr lang="fr-CA" sz="1600" noProof="0" dirty="0"/>
                        <a:t>Sexe anal réceptif (</a:t>
                      </a:r>
                      <a:r>
                        <a:rPr lang="fr-CA" sz="1600" noProof="0" dirty="0" err="1"/>
                        <a:t>client-e</a:t>
                      </a:r>
                      <a:r>
                        <a:rPr lang="fr-CA" sz="1600" noProof="0" dirty="0"/>
                        <a:t> </a:t>
                      </a:r>
                      <a:r>
                        <a:rPr lang="fr-CA" sz="1600" noProof="0" dirty="0" err="1"/>
                        <a:t>pénétré-e</a:t>
                      </a:r>
                      <a:r>
                        <a:rPr lang="fr-CA" sz="1600" noProof="0" dirty="0"/>
                        <a:t> par une autre personne)</a:t>
                      </a:r>
                    </a:p>
                  </a:txBody>
                  <a:tcPr/>
                </a:tc>
                <a:tc>
                  <a:txBody>
                    <a:bodyPr/>
                    <a:lstStyle/>
                    <a:p>
                      <a:r>
                        <a:rPr lang="fr-CA" sz="1600" noProof="0" dirty="0"/>
                        <a:t>1 transmission /</a:t>
                      </a:r>
                      <a:r>
                        <a:rPr lang="fr-CA" sz="1600" baseline="0" noProof="0" dirty="0"/>
                        <a:t> 71 actes</a:t>
                      </a:r>
                      <a:endParaRPr lang="fr-CA" sz="1600" noProof="0" dirty="0"/>
                    </a:p>
                  </a:txBody>
                  <a:tcPr/>
                </a:tc>
                <a:extLst>
                  <a:ext uri="{0D108BD9-81ED-4DB2-BD59-A6C34878D82A}">
                    <a16:rowId xmlns:a16="http://schemas.microsoft.com/office/drawing/2014/main" val="186043478"/>
                  </a:ext>
                </a:extLst>
              </a:tr>
              <a:tr h="343096">
                <a:tc>
                  <a:txBody>
                    <a:bodyPr/>
                    <a:lstStyle/>
                    <a:p>
                      <a:r>
                        <a:rPr lang="fr-CA" sz="1600" noProof="0" dirty="0"/>
                        <a:t>Injection de drogues au moyen d’une seringue/aiguille partagée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600" noProof="0" dirty="0"/>
                        <a:t>1 transmission /</a:t>
                      </a:r>
                      <a:r>
                        <a:rPr lang="fr-CA" sz="1600" baseline="0" noProof="0" dirty="0"/>
                        <a:t> 159 actes</a:t>
                      </a:r>
                      <a:endParaRPr lang="fr-CA" sz="1600" noProof="0" dirty="0"/>
                    </a:p>
                  </a:txBody>
                  <a:tcPr/>
                </a:tc>
                <a:extLst>
                  <a:ext uri="{0D108BD9-81ED-4DB2-BD59-A6C34878D82A}">
                    <a16:rowId xmlns:a16="http://schemas.microsoft.com/office/drawing/2014/main" val="118715811"/>
                  </a:ext>
                </a:extLst>
              </a:tr>
              <a:tr h="343096">
                <a:tc>
                  <a:txBody>
                    <a:bodyPr/>
                    <a:lstStyle/>
                    <a:p>
                      <a:r>
                        <a:rPr lang="fr-CA" sz="1600" noProof="0" dirty="0"/>
                        <a:t>Sexe anal </a:t>
                      </a:r>
                      <a:r>
                        <a:rPr lang="fr-CA" sz="1600" noProof="0" dirty="0" err="1"/>
                        <a:t>insertif</a:t>
                      </a:r>
                      <a:r>
                        <a:rPr lang="fr-CA" sz="1600" noProof="0" dirty="0"/>
                        <a:t> (le client a pénétré une autre personne)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600" noProof="0" dirty="0"/>
                        <a:t>1 transmission /</a:t>
                      </a:r>
                      <a:r>
                        <a:rPr lang="fr-CA" sz="1600" baseline="0" noProof="0" dirty="0"/>
                        <a:t> 909 actes</a:t>
                      </a:r>
                      <a:endParaRPr lang="fr-CA" sz="1600" noProof="0" dirty="0"/>
                    </a:p>
                  </a:txBody>
                  <a:tcPr/>
                </a:tc>
                <a:extLst>
                  <a:ext uri="{0D108BD9-81ED-4DB2-BD59-A6C34878D82A}">
                    <a16:rowId xmlns:a16="http://schemas.microsoft.com/office/drawing/2014/main" val="2268229813"/>
                  </a:ext>
                </a:extLst>
              </a:tr>
              <a:tr h="3430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600" noProof="0" dirty="0"/>
                        <a:t>Sexe vaginal réceptif (cliente pénétrée par une autre personne)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600" noProof="0" dirty="0"/>
                        <a:t>1 transmission /</a:t>
                      </a:r>
                      <a:r>
                        <a:rPr lang="fr-CA" sz="1600" baseline="0" noProof="0" dirty="0"/>
                        <a:t> 1 250 actes</a:t>
                      </a:r>
                      <a:endParaRPr lang="fr-CA" sz="1600" noProof="0" dirty="0"/>
                    </a:p>
                  </a:txBody>
                  <a:tcPr/>
                </a:tc>
                <a:extLst>
                  <a:ext uri="{0D108BD9-81ED-4DB2-BD59-A6C34878D82A}">
                    <a16:rowId xmlns:a16="http://schemas.microsoft.com/office/drawing/2014/main" val="2185841069"/>
                  </a:ext>
                </a:extLst>
              </a:tr>
              <a:tr h="50947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600" noProof="0" dirty="0"/>
                        <a:t>Sexe vaginal </a:t>
                      </a:r>
                      <a:r>
                        <a:rPr lang="fr-CA" sz="1600" noProof="0" dirty="0" err="1"/>
                        <a:t>insertif</a:t>
                      </a:r>
                      <a:r>
                        <a:rPr lang="fr-CA" sz="1600" noProof="0" dirty="0"/>
                        <a:t> (le client a pénétré une autre personne)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600" noProof="0" dirty="0"/>
                        <a:t>1 transmission /</a:t>
                      </a:r>
                      <a:r>
                        <a:rPr lang="fr-CA" sz="1600" baseline="0" noProof="0" dirty="0"/>
                        <a:t> 2 500 actes</a:t>
                      </a:r>
                      <a:endParaRPr lang="fr-CA" sz="1600" noProof="0" dirty="0"/>
                    </a:p>
                  </a:txBody>
                  <a:tcPr/>
                </a:tc>
                <a:extLst>
                  <a:ext uri="{0D108BD9-81ED-4DB2-BD59-A6C34878D82A}">
                    <a16:rowId xmlns:a16="http://schemas.microsoft.com/office/drawing/2014/main" val="915339302"/>
                  </a:ext>
                </a:extLst>
              </a:tr>
            </a:tbl>
          </a:graphicData>
        </a:graphic>
      </p:graphicFrame>
      <p:sp>
        <p:nvSpPr>
          <p:cNvPr id="5" name="TextBox 4"/>
          <p:cNvSpPr txBox="1"/>
          <p:nvPr/>
        </p:nvSpPr>
        <p:spPr>
          <a:xfrm>
            <a:off x="9603342" y="3238194"/>
            <a:ext cx="2368627" cy="2554545"/>
          </a:xfrm>
          <a:prstGeom prst="rect">
            <a:avLst/>
          </a:prstGeom>
          <a:noFill/>
        </p:spPr>
        <p:txBody>
          <a:bodyPr wrap="square" rtlCol="0">
            <a:spAutoFit/>
          </a:bodyPr>
          <a:lstStyle/>
          <a:p>
            <a:r>
              <a:rPr lang="fr-CA" sz="2000" b="1" dirty="0">
                <a:solidFill>
                  <a:srgbClr val="4A66AC"/>
                </a:solidFill>
              </a:rPr>
              <a:t>Ce degré de risque est souvent moindre que ce que les gens croient, mais il peut arriver que même un seul acte parmi ceux-ci donne lieu à l’infection par le VIH</a:t>
            </a:r>
          </a:p>
        </p:txBody>
      </p:sp>
      <p:sp>
        <p:nvSpPr>
          <p:cNvPr id="6" name="TextBox 5"/>
          <p:cNvSpPr txBox="1"/>
          <p:nvPr/>
        </p:nvSpPr>
        <p:spPr>
          <a:xfrm>
            <a:off x="780959" y="6078105"/>
            <a:ext cx="10787742" cy="646331"/>
          </a:xfrm>
          <a:prstGeom prst="rect">
            <a:avLst/>
          </a:prstGeom>
          <a:noFill/>
        </p:spPr>
        <p:txBody>
          <a:bodyPr wrap="square" rtlCol="0">
            <a:spAutoFit/>
          </a:bodyPr>
          <a:lstStyle/>
          <a:p>
            <a:r>
              <a:rPr lang="fr-CA" dirty="0"/>
              <a:t>Consultez les documents de référence que vous avez reçus, pour des ressources détaillées sur le risque relatif des divers actes – y compris le document qui est la source d’où est tiré ce tableau!</a:t>
            </a:r>
          </a:p>
        </p:txBody>
      </p:sp>
      <p:sp>
        <p:nvSpPr>
          <p:cNvPr id="11" name="Arrow: Pentagon 10">
            <a:extLst>
              <a:ext uri="{FF2B5EF4-FFF2-40B4-BE49-F238E27FC236}">
                <a16:creationId xmlns:a16="http://schemas.microsoft.com/office/drawing/2014/main" id="{6B8814E1-B5D6-504E-97F6-BFD861E90CEC}"/>
              </a:ext>
            </a:extLst>
          </p:cNvPr>
          <p:cNvSpPr/>
          <p:nvPr/>
        </p:nvSpPr>
        <p:spPr>
          <a:xfrm>
            <a:off x="214506" y="180848"/>
            <a:ext cx="627889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AB77B254-9D3E-8F42-B18A-9CDD68EC8F0F}"/>
              </a:ext>
            </a:extLst>
          </p:cNvPr>
          <p:cNvSpPr txBox="1"/>
          <p:nvPr/>
        </p:nvSpPr>
        <p:spPr>
          <a:xfrm>
            <a:off x="342845" y="299892"/>
            <a:ext cx="6150552" cy="400110"/>
          </a:xfrm>
          <a:prstGeom prst="rect">
            <a:avLst/>
          </a:prstGeom>
          <a:noFill/>
        </p:spPr>
        <p:txBody>
          <a:bodyPr wrap="square" rtlCol="0">
            <a:spAutoFit/>
          </a:bodyPr>
          <a:lstStyle/>
          <a:p>
            <a:r>
              <a:rPr lang="fr-CA" sz="2000" b="1" dirty="0">
                <a:solidFill>
                  <a:schemeClr val="bg1"/>
                </a:solidFill>
              </a:rPr>
              <a:t>MODULE : L’évaluation du risque d’infection par le VIH</a:t>
            </a:r>
          </a:p>
        </p:txBody>
      </p:sp>
    </p:spTree>
    <p:extLst>
      <p:ext uri="{BB962C8B-B14F-4D97-AF65-F5344CB8AC3E}">
        <p14:creationId xmlns:p14="http://schemas.microsoft.com/office/powerpoint/2010/main" val="2276836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fr-CA" dirty="0"/>
              <a:t>Pratiques</a:t>
            </a:r>
            <a:endParaRPr lang="en-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76826" y="2432186"/>
            <a:ext cx="7052082" cy="2508782"/>
          </a:xfrm>
        </p:spPr>
        <p:txBody>
          <a:bodyPr>
            <a:noAutofit/>
          </a:bodyPr>
          <a:lstStyle/>
          <a:p>
            <a:pPr>
              <a:lnSpc>
                <a:spcPct val="100000"/>
              </a:lnSpc>
              <a:spcBef>
                <a:spcPts val="1800"/>
              </a:spcBef>
              <a:buClr>
                <a:srgbClr val="4A66AC"/>
              </a:buClr>
            </a:pPr>
            <a:r>
              <a:rPr lang="fr-CA" sz="2200" b="1" dirty="0"/>
              <a:t>En bref :</a:t>
            </a:r>
          </a:p>
          <a:p>
            <a:pPr marL="342900" indent="-342900">
              <a:lnSpc>
                <a:spcPct val="100000"/>
              </a:lnSpc>
              <a:spcBef>
                <a:spcPts val="1800"/>
              </a:spcBef>
              <a:buClr>
                <a:srgbClr val="4A66AC"/>
              </a:buClr>
              <a:buFont typeface="Wingdings" panose="05000000000000000000" pitchFamily="2" charset="2"/>
              <a:buChar char="v"/>
            </a:pPr>
            <a:r>
              <a:rPr lang="fr-CA" dirty="0"/>
              <a:t>Concentrez-vous sur la </a:t>
            </a:r>
            <a:r>
              <a:rPr lang="fr-CA" u="sng" dirty="0"/>
              <a:t>façon</a:t>
            </a:r>
            <a:r>
              <a:rPr lang="fr-CA" dirty="0"/>
              <a:t> dont la personne a des rapports sexuels, lorsque vous discutez des pratiques</a:t>
            </a:r>
            <a:endParaRPr lang="fr-CA" b="1" dirty="0"/>
          </a:p>
          <a:p>
            <a:pPr marL="342900" lvl="1" indent="-342900" algn="l">
              <a:lnSpc>
                <a:spcPct val="100000"/>
              </a:lnSpc>
              <a:spcBef>
                <a:spcPts val="1800"/>
              </a:spcBef>
              <a:buClr>
                <a:srgbClr val="4A66AC"/>
              </a:buClr>
              <a:buFont typeface="Wingdings" panose="05000000000000000000" pitchFamily="2" charset="2"/>
              <a:buChar char="v"/>
            </a:pPr>
            <a:r>
              <a:rPr lang="fr-CA" sz="2400" dirty="0"/>
              <a:t>Uniquement les activités qui ont donné lieu à un échange de sang, sperme, liquide rectal, liquide vaginal ou lait maternel peuvent conduire à une infection par le VIH</a:t>
            </a:r>
            <a:endParaRPr lang="fr-CA" sz="2200" b="1" dirty="0"/>
          </a:p>
          <a:p>
            <a:pPr>
              <a:lnSpc>
                <a:spcPct val="100000"/>
              </a:lnSpc>
              <a:spcBef>
                <a:spcPts val="800"/>
              </a:spcBef>
              <a:buClr>
                <a:srgbClr val="4A66AC"/>
              </a:buClr>
            </a:pPr>
            <a:endParaRPr lang="fr-CA" sz="2200" b="1" dirty="0"/>
          </a:p>
        </p:txBody>
      </p:sp>
      <p:grpSp>
        <p:nvGrpSpPr>
          <p:cNvPr id="7" name="Group 6"/>
          <p:cNvGrpSpPr/>
          <p:nvPr/>
        </p:nvGrpSpPr>
        <p:grpSpPr>
          <a:xfrm>
            <a:off x="8022430" y="1979242"/>
            <a:ext cx="4061477" cy="1944426"/>
            <a:chOff x="395183" y="759246"/>
            <a:chExt cx="4061477" cy="1944426"/>
          </a:xfrm>
        </p:grpSpPr>
        <p:pic>
          <p:nvPicPr>
            <p:cNvPr id="8" name="Picture 7"/>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947452" y="759246"/>
              <a:ext cx="2663496" cy="1653196"/>
            </a:xfrm>
            <a:prstGeom prst="rect">
              <a:avLst/>
            </a:prstGeom>
          </p:spPr>
        </p:pic>
        <p:sp>
          <p:nvSpPr>
            <p:cNvPr id="11" name="TextBox 10"/>
            <p:cNvSpPr txBox="1"/>
            <p:nvPr/>
          </p:nvSpPr>
          <p:spPr>
            <a:xfrm>
              <a:off x="1646909" y="2334340"/>
              <a:ext cx="1288974" cy="369332"/>
            </a:xfrm>
            <a:prstGeom prst="rect">
              <a:avLst/>
            </a:prstGeom>
            <a:noFill/>
          </p:spPr>
          <p:txBody>
            <a:bodyPr wrap="square" rtlCol="0">
              <a:spAutoFit/>
            </a:bodyPr>
            <a:lstStyle/>
            <a:p>
              <a:pPr algn="ctr"/>
              <a:r>
                <a:rPr lang="fr-CA" b="1">
                  <a:solidFill>
                    <a:srgbClr val="4A66AC"/>
                  </a:solidFill>
                </a:rPr>
                <a:t>Protections</a:t>
              </a:r>
            </a:p>
          </p:txBody>
        </p:sp>
        <p:sp>
          <p:nvSpPr>
            <p:cNvPr id="12" name="TextBox 11"/>
            <p:cNvSpPr txBox="1"/>
            <p:nvPr/>
          </p:nvSpPr>
          <p:spPr>
            <a:xfrm>
              <a:off x="395183" y="985373"/>
              <a:ext cx="2019759" cy="369332"/>
            </a:xfrm>
            <a:prstGeom prst="rect">
              <a:avLst/>
            </a:prstGeom>
            <a:noFill/>
          </p:spPr>
          <p:txBody>
            <a:bodyPr wrap="square" rtlCol="0">
              <a:spAutoFit/>
            </a:bodyPr>
            <a:lstStyle/>
            <a:p>
              <a:pPr algn="ctr"/>
              <a:r>
                <a:rPr lang="gd-GB" b="1" dirty="0">
                  <a:solidFill>
                    <a:srgbClr val="4A66AC"/>
                  </a:solidFill>
                </a:rPr>
                <a:t>Partenaires</a:t>
              </a:r>
              <a:endParaRPr lang="gd-GB" dirty="0">
                <a:solidFill>
                  <a:srgbClr val="4A66AC"/>
                </a:solidFill>
              </a:endParaRPr>
            </a:p>
          </p:txBody>
        </p:sp>
        <p:sp>
          <p:nvSpPr>
            <p:cNvPr id="13" name="TextBox 12"/>
            <p:cNvSpPr txBox="1"/>
            <p:nvPr/>
          </p:nvSpPr>
          <p:spPr>
            <a:xfrm>
              <a:off x="1840154" y="1060543"/>
              <a:ext cx="2616506" cy="369332"/>
            </a:xfrm>
            <a:prstGeom prst="rect">
              <a:avLst/>
            </a:prstGeom>
            <a:noFill/>
          </p:spPr>
          <p:txBody>
            <a:bodyPr wrap="square" rtlCol="0">
              <a:spAutoFit/>
            </a:bodyPr>
            <a:lstStyle/>
            <a:p>
              <a:pPr lvl="0" algn="ctr"/>
              <a:r>
                <a:rPr lang="fr-CA" b="1" dirty="0">
                  <a:solidFill>
                    <a:srgbClr val="4A66AC"/>
                  </a:solidFill>
                </a:rPr>
                <a:t>Pratiques</a:t>
              </a:r>
              <a:endParaRPr lang="fr-CA" dirty="0">
                <a:solidFill>
                  <a:srgbClr val="4A66AC"/>
                </a:solidFill>
              </a:endParaRPr>
            </a:p>
          </p:txBody>
        </p:sp>
      </p:grpSp>
      <p:sp>
        <p:nvSpPr>
          <p:cNvPr id="14" name="TextBox 13"/>
          <p:cNvSpPr txBox="1"/>
          <p:nvPr/>
        </p:nvSpPr>
        <p:spPr>
          <a:xfrm>
            <a:off x="8325294" y="4029740"/>
            <a:ext cx="3418068" cy="2708434"/>
          </a:xfrm>
          <a:prstGeom prst="rect">
            <a:avLst/>
          </a:prstGeom>
          <a:noFill/>
        </p:spPr>
        <p:txBody>
          <a:bodyPr wrap="square" rtlCol="0">
            <a:spAutoFit/>
          </a:bodyPr>
          <a:lstStyle/>
          <a:p>
            <a:pPr algn="ctr"/>
            <a:r>
              <a:rPr lang="fr-CA" sz="1700" b="1" dirty="0">
                <a:solidFill>
                  <a:srgbClr val="4A66AC"/>
                </a:solidFill>
              </a:rPr>
              <a:t>Souvenez-vous : Les pratiques à risque </a:t>
            </a:r>
            <a:r>
              <a:rPr lang="fr-CA" sz="1700" dirty="0">
                <a:solidFill>
                  <a:srgbClr val="4A66AC"/>
                </a:solidFill>
              </a:rPr>
              <a:t>élevé, comme le sexe anal, ne peuvent être des </a:t>
            </a:r>
            <a:r>
              <a:rPr lang="fr-CA" sz="1700" b="1" dirty="0">
                <a:solidFill>
                  <a:srgbClr val="4A66AC"/>
                </a:solidFill>
              </a:rPr>
              <a:t>expositions à risque </a:t>
            </a:r>
            <a:r>
              <a:rPr lang="fr-CA" sz="1700" dirty="0">
                <a:solidFill>
                  <a:srgbClr val="4A66AC"/>
                </a:solidFill>
              </a:rPr>
              <a:t>élevé que si </a:t>
            </a:r>
            <a:r>
              <a:rPr lang="fr-CA" sz="1700" dirty="0" err="1">
                <a:solidFill>
                  <a:srgbClr val="4A66AC"/>
                </a:solidFill>
              </a:rPr>
              <a:t>un-e</a:t>
            </a:r>
            <a:r>
              <a:rPr lang="fr-CA" sz="1700" dirty="0">
                <a:solidFill>
                  <a:srgbClr val="4A66AC"/>
                </a:solidFill>
              </a:rPr>
              <a:t> partenaire du client ou de la cliente est potentiellement séropositif(-</a:t>
            </a:r>
            <a:r>
              <a:rPr lang="fr-CA" sz="1700" dirty="0" err="1">
                <a:solidFill>
                  <a:srgbClr val="4A66AC"/>
                </a:solidFill>
              </a:rPr>
              <a:t>ve</a:t>
            </a:r>
            <a:r>
              <a:rPr lang="fr-CA" sz="1700" dirty="0">
                <a:solidFill>
                  <a:srgbClr val="4A66AC"/>
                </a:solidFill>
              </a:rPr>
              <a:t>) et a une charge virale détectable, et s’il y a eu possiblement des lacunes dans les stratégies de prévention du client ou de la cliente</a:t>
            </a:r>
          </a:p>
        </p:txBody>
      </p:sp>
      <p:sp>
        <p:nvSpPr>
          <p:cNvPr id="15" name="Arrow: Pentagon 10">
            <a:extLst>
              <a:ext uri="{FF2B5EF4-FFF2-40B4-BE49-F238E27FC236}">
                <a16:creationId xmlns:a16="http://schemas.microsoft.com/office/drawing/2014/main" id="{17EE51C1-D09C-3B45-AFF9-2C6AD33185E0}"/>
              </a:ext>
            </a:extLst>
          </p:cNvPr>
          <p:cNvSpPr/>
          <p:nvPr/>
        </p:nvSpPr>
        <p:spPr>
          <a:xfrm>
            <a:off x="214506" y="180848"/>
            <a:ext cx="627889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1">
            <a:extLst>
              <a:ext uri="{FF2B5EF4-FFF2-40B4-BE49-F238E27FC236}">
                <a16:creationId xmlns:a16="http://schemas.microsoft.com/office/drawing/2014/main" id="{97E51FBA-63DE-884E-BF06-6A429AE2B047}"/>
              </a:ext>
            </a:extLst>
          </p:cNvPr>
          <p:cNvSpPr txBox="1"/>
          <p:nvPr/>
        </p:nvSpPr>
        <p:spPr>
          <a:xfrm>
            <a:off x="342845" y="299892"/>
            <a:ext cx="6150552" cy="400110"/>
          </a:xfrm>
          <a:prstGeom prst="rect">
            <a:avLst/>
          </a:prstGeom>
          <a:noFill/>
        </p:spPr>
        <p:txBody>
          <a:bodyPr wrap="square" rtlCol="0">
            <a:spAutoFit/>
          </a:bodyPr>
          <a:lstStyle/>
          <a:p>
            <a:r>
              <a:rPr lang="fr-CA" sz="2000" b="1" dirty="0">
                <a:solidFill>
                  <a:schemeClr val="bg1"/>
                </a:solidFill>
              </a:rPr>
              <a:t>MODULE : L’évaluation du risque d’infection par le VIH</a:t>
            </a:r>
          </a:p>
        </p:txBody>
      </p:sp>
    </p:spTree>
    <p:extLst>
      <p:ext uri="{BB962C8B-B14F-4D97-AF65-F5344CB8AC3E}">
        <p14:creationId xmlns:p14="http://schemas.microsoft.com/office/powerpoint/2010/main" val="41288856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en-US" dirty="0"/>
              <a:t>Protections</a:t>
            </a:r>
            <a:endParaRPr lang="en-CA" dirty="0"/>
          </a:p>
        </p:txBody>
      </p:sp>
      <p:sp>
        <p:nvSpPr>
          <p:cNvPr id="10"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42926" y="2542354"/>
            <a:ext cx="10941531" cy="3384720"/>
          </a:xfrm>
        </p:spPr>
        <p:txBody>
          <a:bodyPr>
            <a:noAutofit/>
          </a:bodyPr>
          <a:lstStyle/>
          <a:p>
            <a:pPr lvl="0">
              <a:lnSpc>
                <a:spcPct val="100000"/>
              </a:lnSpc>
              <a:spcBef>
                <a:spcPts val="800"/>
              </a:spcBef>
              <a:buClr>
                <a:srgbClr val="4A66AC"/>
              </a:buClr>
            </a:pPr>
            <a:r>
              <a:rPr lang="fr-CA" sz="1800" dirty="0"/>
              <a:t>L’infection par le VIH peut être prévenue en évitant le contact avec le sang, le sperme (y compris le liquide pré-éjaculatoire), le liquide rectal, le liquide vaginal ainsi que le lait maternel de toute personne qui peut être infectée.</a:t>
            </a:r>
          </a:p>
          <a:p>
            <a:pPr lvl="0">
              <a:lnSpc>
                <a:spcPct val="100000"/>
              </a:lnSpc>
              <a:spcBef>
                <a:spcPts val="1800"/>
              </a:spcBef>
              <a:buClr>
                <a:srgbClr val="4A66AC"/>
              </a:buClr>
            </a:pPr>
            <a:r>
              <a:rPr lang="fr-CA" sz="1800" b="1" i="1" dirty="0">
                <a:solidFill>
                  <a:srgbClr val="4A66AC"/>
                </a:solidFill>
              </a:rPr>
              <a:t>Stratégies de protection :</a:t>
            </a:r>
          </a:p>
          <a:p>
            <a:pPr marL="342900" indent="-342900">
              <a:lnSpc>
                <a:spcPct val="100000"/>
              </a:lnSpc>
              <a:spcBef>
                <a:spcPts val="800"/>
              </a:spcBef>
              <a:buClr>
                <a:srgbClr val="4A66AC"/>
              </a:buClr>
              <a:buFont typeface="Wingdings" panose="05000000000000000000" pitchFamily="2" charset="2"/>
              <a:buChar char="v"/>
            </a:pPr>
            <a:r>
              <a:rPr lang="fr-CA" sz="1800" b="1" dirty="0"/>
              <a:t>Abstinence/Sexe à faible risque </a:t>
            </a:r>
            <a:r>
              <a:rPr lang="fr-CA" sz="1800" dirty="0"/>
              <a:t>– Éviter toute activité qui permet l’échange de ces liquides, en ayant uniquement des activités qui ne comportent aucun risque ou qu’un risque faible, comme le sexe oral et la masturbation mutuelle</a:t>
            </a:r>
          </a:p>
          <a:p>
            <a:pPr marL="342900" indent="-342900">
              <a:lnSpc>
                <a:spcPct val="100000"/>
              </a:lnSpc>
              <a:spcBef>
                <a:spcPts val="800"/>
              </a:spcBef>
              <a:buClr>
                <a:srgbClr val="4A66AC"/>
              </a:buClr>
              <a:buFont typeface="Wingdings" panose="05000000000000000000" pitchFamily="2" charset="2"/>
              <a:buChar char="v"/>
            </a:pPr>
            <a:r>
              <a:rPr lang="fr-CA" sz="1800" b="1" dirty="0"/>
              <a:t>Réduction des méfaits </a:t>
            </a:r>
            <a:r>
              <a:rPr lang="fr-CA" sz="1800" dirty="0"/>
              <a:t>– Utiliser des produits stériles et jetables, pour l’injection ou l’inhalation de drogues : pour éviter la transmission du VIH, il ne faut pas partager de seringue ni d’aiguille, de chauffoir, d’eau, de filtre, pour l’injection, ni de pipe ou de tige de verre pour l’inhalation</a:t>
            </a:r>
          </a:p>
          <a:p>
            <a:pPr marL="342900" indent="-342900">
              <a:lnSpc>
                <a:spcPct val="100000"/>
              </a:lnSpc>
              <a:spcBef>
                <a:spcPts val="800"/>
              </a:spcBef>
              <a:buClr>
                <a:srgbClr val="4A66AC"/>
              </a:buClr>
              <a:buFont typeface="Wingdings" panose="05000000000000000000" pitchFamily="2" charset="2"/>
              <a:buChar char="v"/>
            </a:pPr>
            <a:r>
              <a:rPr lang="fr-CA" sz="1800" b="1" dirty="0"/>
              <a:t>Condoms</a:t>
            </a:r>
            <a:r>
              <a:rPr lang="fr-CA" sz="1800" dirty="0"/>
              <a:t> – Utiliser un condom à chaque fois qu’il y a pénétration sexuelle</a:t>
            </a:r>
          </a:p>
          <a:p>
            <a:pPr marL="342900" indent="-342900">
              <a:lnSpc>
                <a:spcPct val="100000"/>
              </a:lnSpc>
              <a:spcBef>
                <a:spcPts val="800"/>
              </a:spcBef>
              <a:buClr>
                <a:srgbClr val="4A66AC"/>
              </a:buClr>
              <a:buFont typeface="Wingdings" panose="05000000000000000000" pitchFamily="2" charset="2"/>
              <a:buChar char="v"/>
            </a:pPr>
            <a:r>
              <a:rPr lang="fr-CA" sz="1800" b="1" dirty="0" err="1"/>
              <a:t>PrEP</a:t>
            </a:r>
            <a:r>
              <a:rPr lang="fr-CA" sz="1800" b="1" dirty="0"/>
              <a:t> (prophylaxie </a:t>
            </a:r>
            <a:r>
              <a:rPr lang="fr-CA" sz="1800" b="1" dirty="0" err="1"/>
              <a:t>pré-exposition</a:t>
            </a:r>
            <a:r>
              <a:rPr lang="fr-CA" sz="1800" b="1" dirty="0"/>
              <a:t> [</a:t>
            </a:r>
            <a:r>
              <a:rPr lang="fr-CA" sz="1800" b="1" dirty="0" err="1"/>
              <a:t>PPrE</a:t>
            </a:r>
            <a:r>
              <a:rPr lang="fr-CA" sz="1800" b="1" dirty="0"/>
              <a:t>]) </a:t>
            </a:r>
            <a:r>
              <a:rPr lang="fr-CA" sz="1800" dirty="0"/>
              <a:t>– Prendre régulièrement des antirétroviraux à des fins préventives</a:t>
            </a:r>
          </a:p>
          <a:p>
            <a:pPr>
              <a:lnSpc>
                <a:spcPct val="100000"/>
              </a:lnSpc>
              <a:spcBef>
                <a:spcPts val="800"/>
              </a:spcBef>
              <a:buClr>
                <a:srgbClr val="4A66AC"/>
              </a:buClr>
            </a:pPr>
            <a:endParaRPr lang="fr-CA" sz="1800" dirty="0"/>
          </a:p>
        </p:txBody>
      </p:sp>
      <p:sp>
        <p:nvSpPr>
          <p:cNvPr id="7" name="Arrow: Pentagon 10">
            <a:extLst>
              <a:ext uri="{FF2B5EF4-FFF2-40B4-BE49-F238E27FC236}">
                <a16:creationId xmlns:a16="http://schemas.microsoft.com/office/drawing/2014/main" id="{B1F9697A-90D8-354B-92BD-958A05DBD9A0}"/>
              </a:ext>
            </a:extLst>
          </p:cNvPr>
          <p:cNvSpPr/>
          <p:nvPr/>
        </p:nvSpPr>
        <p:spPr>
          <a:xfrm>
            <a:off x="214506" y="180848"/>
            <a:ext cx="627889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11">
            <a:extLst>
              <a:ext uri="{FF2B5EF4-FFF2-40B4-BE49-F238E27FC236}">
                <a16:creationId xmlns:a16="http://schemas.microsoft.com/office/drawing/2014/main" id="{1020D816-D6E5-D54F-9466-885BD2D3739E}"/>
              </a:ext>
            </a:extLst>
          </p:cNvPr>
          <p:cNvSpPr txBox="1"/>
          <p:nvPr/>
        </p:nvSpPr>
        <p:spPr>
          <a:xfrm>
            <a:off x="342845" y="299892"/>
            <a:ext cx="6150552" cy="400110"/>
          </a:xfrm>
          <a:prstGeom prst="rect">
            <a:avLst/>
          </a:prstGeom>
          <a:noFill/>
        </p:spPr>
        <p:txBody>
          <a:bodyPr wrap="square" rtlCol="0">
            <a:spAutoFit/>
          </a:bodyPr>
          <a:lstStyle/>
          <a:p>
            <a:r>
              <a:rPr lang="fr-CA" sz="2000" b="1" dirty="0">
                <a:solidFill>
                  <a:schemeClr val="bg1"/>
                </a:solidFill>
              </a:rPr>
              <a:t>MODULE : L’évaluation du risque d’infection par le VIH</a:t>
            </a:r>
          </a:p>
        </p:txBody>
      </p:sp>
    </p:spTree>
    <p:extLst>
      <p:ext uri="{BB962C8B-B14F-4D97-AF65-F5344CB8AC3E}">
        <p14:creationId xmlns:p14="http://schemas.microsoft.com/office/powerpoint/2010/main" val="8792804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fr-CA" dirty="0"/>
              <a:t>Lacunes dans la protection</a:t>
            </a:r>
          </a:p>
        </p:txBody>
      </p:sp>
      <p:sp>
        <p:nvSpPr>
          <p:cNvPr id="10"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42927" y="2542354"/>
            <a:ext cx="10828516" cy="3384720"/>
          </a:xfrm>
        </p:spPr>
        <p:txBody>
          <a:bodyPr>
            <a:noAutofit/>
          </a:bodyPr>
          <a:lstStyle/>
          <a:p>
            <a:pPr lvl="0">
              <a:lnSpc>
                <a:spcPct val="100000"/>
              </a:lnSpc>
              <a:spcBef>
                <a:spcPts val="1800"/>
              </a:spcBef>
              <a:buClr>
                <a:srgbClr val="4A66AC"/>
              </a:buClr>
            </a:pPr>
            <a:r>
              <a:rPr lang="fr-CA" sz="1800" b="1" i="1" dirty="0">
                <a:solidFill>
                  <a:srgbClr val="4A66AC"/>
                </a:solidFill>
              </a:rPr>
              <a:t>Stratégies possibles :</a:t>
            </a:r>
          </a:p>
          <a:p>
            <a:pPr marL="342900" indent="-342900">
              <a:lnSpc>
                <a:spcPct val="100000"/>
              </a:lnSpc>
              <a:spcBef>
                <a:spcPts val="800"/>
              </a:spcBef>
              <a:buClr>
                <a:srgbClr val="4A66AC"/>
              </a:buClr>
              <a:buFont typeface="Wingdings" panose="05000000000000000000" pitchFamily="2" charset="2"/>
              <a:buChar char="v"/>
            </a:pPr>
            <a:r>
              <a:rPr lang="fr-CA" sz="1800" b="1" dirty="0"/>
              <a:t>Abstinence/Sexe à faible risque</a:t>
            </a:r>
            <a:endParaRPr lang="fr-CA" sz="1800" dirty="0"/>
          </a:p>
          <a:p>
            <a:pPr marL="342900" indent="-342900">
              <a:lnSpc>
                <a:spcPct val="100000"/>
              </a:lnSpc>
              <a:spcBef>
                <a:spcPts val="800"/>
              </a:spcBef>
              <a:buClr>
                <a:srgbClr val="4A66AC"/>
              </a:buClr>
              <a:buFont typeface="Wingdings" panose="05000000000000000000" pitchFamily="2" charset="2"/>
              <a:buChar char="v"/>
            </a:pPr>
            <a:r>
              <a:rPr lang="fr-CA" sz="1800" b="1" dirty="0"/>
              <a:t>Réduction des méfaits</a:t>
            </a:r>
          </a:p>
          <a:p>
            <a:pPr marL="342900" indent="-342900">
              <a:lnSpc>
                <a:spcPct val="100000"/>
              </a:lnSpc>
              <a:spcBef>
                <a:spcPts val="800"/>
              </a:spcBef>
              <a:buClr>
                <a:srgbClr val="4A66AC"/>
              </a:buClr>
              <a:buFont typeface="Wingdings" panose="05000000000000000000" pitchFamily="2" charset="2"/>
              <a:buChar char="v"/>
            </a:pPr>
            <a:r>
              <a:rPr lang="fr-CA" sz="1800" b="1" dirty="0"/>
              <a:t>Condoms</a:t>
            </a:r>
            <a:r>
              <a:rPr lang="fr-CA" sz="1800" dirty="0"/>
              <a:t> </a:t>
            </a:r>
          </a:p>
          <a:p>
            <a:pPr marL="342900" indent="-342900">
              <a:lnSpc>
                <a:spcPct val="100000"/>
              </a:lnSpc>
              <a:spcBef>
                <a:spcPts val="800"/>
              </a:spcBef>
              <a:buClr>
                <a:srgbClr val="4A66AC"/>
              </a:buClr>
              <a:buFont typeface="Wingdings" panose="05000000000000000000" pitchFamily="2" charset="2"/>
              <a:buChar char="v"/>
            </a:pPr>
            <a:r>
              <a:rPr lang="fr-CA" sz="1800" b="1" dirty="0" err="1"/>
              <a:t>PrEP</a:t>
            </a:r>
            <a:r>
              <a:rPr lang="fr-CA" sz="1800" b="1" dirty="0"/>
              <a:t> (prophylaxie </a:t>
            </a:r>
            <a:r>
              <a:rPr lang="fr-CA" sz="1800" b="1" dirty="0" err="1"/>
              <a:t>pré-exposition</a:t>
            </a:r>
            <a:r>
              <a:rPr lang="fr-CA" sz="1800" b="1" dirty="0"/>
              <a:t> [</a:t>
            </a:r>
            <a:r>
              <a:rPr lang="fr-CA" sz="1800" b="1" dirty="0" err="1"/>
              <a:t>PPrE</a:t>
            </a:r>
            <a:r>
              <a:rPr lang="fr-CA" sz="1800" b="1" dirty="0"/>
              <a:t>])</a:t>
            </a:r>
          </a:p>
          <a:p>
            <a:pPr>
              <a:lnSpc>
                <a:spcPct val="100000"/>
              </a:lnSpc>
              <a:spcBef>
                <a:spcPts val="800"/>
              </a:spcBef>
              <a:buClr>
                <a:srgbClr val="4A66AC"/>
              </a:buClr>
            </a:pPr>
            <a:r>
              <a:rPr lang="fr-CA" sz="2000" b="1" dirty="0">
                <a:solidFill>
                  <a:srgbClr val="4A66AC"/>
                </a:solidFill>
              </a:rPr>
              <a:t>Dans l’évaluation du risque, aidez le ou la </a:t>
            </a:r>
            <a:r>
              <a:rPr lang="fr-CA" sz="2000" b="1" dirty="0" err="1">
                <a:solidFill>
                  <a:srgbClr val="4A66AC"/>
                </a:solidFill>
              </a:rPr>
              <a:t>client-e</a:t>
            </a:r>
            <a:r>
              <a:rPr lang="fr-CA" sz="2000" b="1" dirty="0">
                <a:solidFill>
                  <a:srgbClr val="4A66AC"/>
                </a:solidFill>
              </a:rPr>
              <a:t> à réfléchir aux lacunes possibles. </a:t>
            </a:r>
            <a:r>
              <a:rPr lang="fr-CA" sz="2000" dirty="0"/>
              <a:t>Est-il déjà arrivé au client ou à la cliente qu’un condom glisse et se retire, ou qu’un partenaire enlève</a:t>
            </a:r>
            <a:r>
              <a:rPr lang="fr-CA" sz="2000" b="1" dirty="0">
                <a:solidFill>
                  <a:srgbClr val="4A66AC"/>
                </a:solidFill>
              </a:rPr>
              <a:t>*</a:t>
            </a:r>
            <a:r>
              <a:rPr lang="fr-CA" sz="2000" dirty="0"/>
              <a:t> secrètement son condom? Est-il déjà arrivé que le condom ne soit pas utilisé dès le début de la pénétration? </a:t>
            </a:r>
            <a:r>
              <a:rPr lang="fr-CA" sz="2000" dirty="0" err="1"/>
              <a:t>A-t-il</a:t>
            </a:r>
            <a:r>
              <a:rPr lang="fr-CA" sz="2000" dirty="0"/>
              <a:t> ou a-t-elle déjà oublié de prendre un comprimé de sa </a:t>
            </a:r>
            <a:r>
              <a:rPr lang="fr-CA" sz="2000" dirty="0" err="1"/>
              <a:t>PrEP</a:t>
            </a:r>
            <a:r>
              <a:rPr lang="fr-CA" sz="2000" dirty="0"/>
              <a:t>? </a:t>
            </a:r>
            <a:r>
              <a:rPr lang="fr-CA" sz="2000" dirty="0" err="1"/>
              <a:t>A-t-il</a:t>
            </a:r>
            <a:r>
              <a:rPr lang="fr-CA" sz="2000" dirty="0"/>
              <a:t> ou a-t-elle oublié d’éviter le partage de seringue, sous l’effet de la drogue? </a:t>
            </a:r>
          </a:p>
          <a:p>
            <a:pPr>
              <a:lnSpc>
                <a:spcPct val="100000"/>
              </a:lnSpc>
              <a:spcBef>
                <a:spcPts val="800"/>
              </a:spcBef>
              <a:buClr>
                <a:srgbClr val="4A66AC"/>
              </a:buClr>
            </a:pPr>
            <a:r>
              <a:rPr lang="fr-CA" sz="1800" b="1" dirty="0">
                <a:solidFill>
                  <a:srgbClr val="4A66AC"/>
                </a:solidFill>
              </a:rPr>
              <a:t>*</a:t>
            </a:r>
            <a:r>
              <a:rPr lang="fr-CA" sz="1800" dirty="0"/>
              <a:t>Retrait secret du condom par un partenaire, alors que l’on s’était entendu pour n’avoir que des rapports sexuels protégés par un condom.</a:t>
            </a:r>
          </a:p>
        </p:txBody>
      </p:sp>
      <p:sp>
        <p:nvSpPr>
          <p:cNvPr id="4" name="TextBox 3"/>
          <p:cNvSpPr txBox="1"/>
          <p:nvPr/>
        </p:nvSpPr>
        <p:spPr>
          <a:xfrm>
            <a:off x="6257185" y="2294697"/>
            <a:ext cx="5155892" cy="1908215"/>
          </a:xfrm>
          <a:prstGeom prst="rect">
            <a:avLst/>
          </a:prstGeom>
          <a:noFill/>
          <a:ln>
            <a:solidFill>
              <a:srgbClr val="4A66AC"/>
            </a:solidFill>
          </a:ln>
        </p:spPr>
        <p:txBody>
          <a:bodyPr wrap="square" rtlCol="0">
            <a:spAutoFit/>
          </a:bodyPr>
          <a:lstStyle/>
          <a:p>
            <a:pPr algn="ctr">
              <a:spcAft>
                <a:spcPts val="1200"/>
              </a:spcAft>
            </a:pPr>
            <a:r>
              <a:rPr lang="fr-CA" sz="2400" b="1" dirty="0">
                <a:solidFill>
                  <a:srgbClr val="4A66AC"/>
                </a:solidFill>
              </a:rPr>
              <a:t>Chacune de ces stratégies fonctionne!</a:t>
            </a:r>
            <a:r>
              <a:rPr lang="fr-CA" sz="2800" dirty="0"/>
              <a:t> </a:t>
            </a:r>
          </a:p>
          <a:p>
            <a:pPr algn="ctr"/>
            <a:r>
              <a:rPr lang="fr-CA" sz="2000" dirty="0"/>
              <a:t>En discutant avec </a:t>
            </a:r>
            <a:r>
              <a:rPr lang="fr-CA" sz="2000" dirty="0" err="1"/>
              <a:t>un-e</a:t>
            </a:r>
            <a:r>
              <a:rPr lang="fr-CA" sz="2000" dirty="0"/>
              <a:t> </a:t>
            </a:r>
            <a:r>
              <a:rPr lang="fr-CA" sz="2000" dirty="0" err="1"/>
              <a:t>client-e</a:t>
            </a:r>
            <a:r>
              <a:rPr lang="fr-CA" sz="2000" dirty="0"/>
              <a:t>, il est important que vous reconnaissiez les choses positives qu’il ou elle fait pour protéger sa santé. Cependant, il arrive que des lacunes se présentent.</a:t>
            </a:r>
          </a:p>
        </p:txBody>
      </p:sp>
      <p:sp>
        <p:nvSpPr>
          <p:cNvPr id="7" name="Arrow: Pentagon 10">
            <a:extLst>
              <a:ext uri="{FF2B5EF4-FFF2-40B4-BE49-F238E27FC236}">
                <a16:creationId xmlns:a16="http://schemas.microsoft.com/office/drawing/2014/main" id="{76679F51-481F-2D41-B562-75DFA66CFAEF}"/>
              </a:ext>
            </a:extLst>
          </p:cNvPr>
          <p:cNvSpPr/>
          <p:nvPr/>
        </p:nvSpPr>
        <p:spPr>
          <a:xfrm>
            <a:off x="214506" y="180848"/>
            <a:ext cx="627889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1">
            <a:extLst>
              <a:ext uri="{FF2B5EF4-FFF2-40B4-BE49-F238E27FC236}">
                <a16:creationId xmlns:a16="http://schemas.microsoft.com/office/drawing/2014/main" id="{582F1DAE-D777-BA4C-88FE-0B672F4FB9DA}"/>
              </a:ext>
            </a:extLst>
          </p:cNvPr>
          <p:cNvSpPr txBox="1"/>
          <p:nvPr/>
        </p:nvSpPr>
        <p:spPr>
          <a:xfrm>
            <a:off x="342845" y="299892"/>
            <a:ext cx="6150552" cy="400110"/>
          </a:xfrm>
          <a:prstGeom prst="rect">
            <a:avLst/>
          </a:prstGeom>
          <a:noFill/>
        </p:spPr>
        <p:txBody>
          <a:bodyPr wrap="square" rtlCol="0">
            <a:spAutoFit/>
          </a:bodyPr>
          <a:lstStyle/>
          <a:p>
            <a:r>
              <a:rPr lang="fr-CA" sz="2000" b="1" dirty="0">
                <a:solidFill>
                  <a:schemeClr val="bg1"/>
                </a:solidFill>
              </a:rPr>
              <a:t>MODULE : L’évaluation du risque d’infection par le VIH</a:t>
            </a:r>
          </a:p>
        </p:txBody>
      </p:sp>
    </p:spTree>
    <p:extLst>
      <p:ext uri="{BB962C8B-B14F-4D97-AF65-F5344CB8AC3E}">
        <p14:creationId xmlns:p14="http://schemas.microsoft.com/office/powerpoint/2010/main" val="4915860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fr-CA"/>
              <a:t>Protections</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76826" y="2432186"/>
            <a:ext cx="7052082" cy="2508782"/>
          </a:xfrm>
        </p:spPr>
        <p:txBody>
          <a:bodyPr>
            <a:noAutofit/>
          </a:bodyPr>
          <a:lstStyle/>
          <a:p>
            <a:pPr>
              <a:lnSpc>
                <a:spcPct val="100000"/>
              </a:lnSpc>
              <a:spcBef>
                <a:spcPts val="1800"/>
              </a:spcBef>
              <a:buClr>
                <a:srgbClr val="4A66AC"/>
              </a:buClr>
            </a:pPr>
            <a:r>
              <a:rPr lang="fr-CA" sz="2200" b="1" dirty="0"/>
              <a:t>En bref :</a:t>
            </a:r>
          </a:p>
          <a:p>
            <a:pPr marL="342900" indent="-342900">
              <a:lnSpc>
                <a:spcPct val="100000"/>
              </a:lnSpc>
              <a:spcBef>
                <a:spcPts val="1800"/>
              </a:spcBef>
              <a:buClr>
                <a:srgbClr val="4A66AC"/>
              </a:buClr>
              <a:buFont typeface="Wingdings" panose="05000000000000000000" pitchFamily="2" charset="2"/>
              <a:buChar char="v"/>
            </a:pPr>
            <a:r>
              <a:rPr lang="fr-CA" sz="2200" dirty="0"/>
              <a:t>On peut se protéger soi-même contre l’infection par le VIH : les condoms, la </a:t>
            </a:r>
            <a:r>
              <a:rPr lang="fr-CA" sz="2200" dirty="0" err="1"/>
              <a:t>PrEP</a:t>
            </a:r>
            <a:r>
              <a:rPr lang="fr-CA" sz="2200" dirty="0"/>
              <a:t> et s’en tenir à des pratiques sexuelles à faible risque sont des moyens efficaces, tout comme la réduction des méfaits de la consommation de drogue</a:t>
            </a:r>
          </a:p>
          <a:p>
            <a:pPr>
              <a:lnSpc>
                <a:spcPct val="100000"/>
              </a:lnSpc>
              <a:spcBef>
                <a:spcPts val="1800"/>
              </a:spcBef>
              <a:buClr>
                <a:srgbClr val="4A66AC"/>
              </a:buClr>
            </a:pPr>
            <a:r>
              <a:rPr lang="fr-CA" sz="2200" b="1" dirty="0">
                <a:solidFill>
                  <a:srgbClr val="4A66AC"/>
                </a:solidFill>
              </a:rPr>
              <a:t>…. </a:t>
            </a:r>
            <a:r>
              <a:rPr lang="fr-CA" sz="2200" dirty="0"/>
              <a:t>Cependant, des lacunes et des écarts peuvent se présenter, en lien avec toutes ces stratégies de prévention. Certaines lacunes à propos desquelles poser des questions sont abordées dans votre feuillet de référence.</a:t>
            </a:r>
            <a:endParaRPr lang="fr-CA" sz="2200" b="1" dirty="0"/>
          </a:p>
        </p:txBody>
      </p:sp>
      <p:grpSp>
        <p:nvGrpSpPr>
          <p:cNvPr id="7" name="Group 6"/>
          <p:cNvGrpSpPr/>
          <p:nvPr/>
        </p:nvGrpSpPr>
        <p:grpSpPr>
          <a:xfrm>
            <a:off x="8130523" y="1197243"/>
            <a:ext cx="4061477" cy="1944426"/>
            <a:chOff x="395183" y="759246"/>
            <a:chExt cx="4061477" cy="1944426"/>
          </a:xfrm>
        </p:grpSpPr>
        <p:pic>
          <p:nvPicPr>
            <p:cNvPr id="8" name="Picture 7"/>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947452" y="759246"/>
              <a:ext cx="2663496" cy="1653196"/>
            </a:xfrm>
            <a:prstGeom prst="rect">
              <a:avLst/>
            </a:prstGeom>
          </p:spPr>
        </p:pic>
        <p:sp>
          <p:nvSpPr>
            <p:cNvPr id="11" name="TextBox 10"/>
            <p:cNvSpPr txBox="1"/>
            <p:nvPr/>
          </p:nvSpPr>
          <p:spPr>
            <a:xfrm>
              <a:off x="1646909" y="2334340"/>
              <a:ext cx="1288974" cy="369332"/>
            </a:xfrm>
            <a:prstGeom prst="rect">
              <a:avLst/>
            </a:prstGeom>
            <a:noFill/>
          </p:spPr>
          <p:txBody>
            <a:bodyPr wrap="square" rtlCol="0">
              <a:spAutoFit/>
            </a:bodyPr>
            <a:lstStyle/>
            <a:p>
              <a:pPr algn="ctr"/>
              <a:r>
                <a:rPr lang="fr-CA" b="1">
                  <a:solidFill>
                    <a:srgbClr val="4A66AC"/>
                  </a:solidFill>
                </a:rPr>
                <a:t>Protections</a:t>
              </a:r>
            </a:p>
          </p:txBody>
        </p:sp>
        <p:sp>
          <p:nvSpPr>
            <p:cNvPr id="12" name="TextBox 11"/>
            <p:cNvSpPr txBox="1"/>
            <p:nvPr/>
          </p:nvSpPr>
          <p:spPr>
            <a:xfrm>
              <a:off x="395183" y="985373"/>
              <a:ext cx="2019759" cy="369332"/>
            </a:xfrm>
            <a:prstGeom prst="rect">
              <a:avLst/>
            </a:prstGeom>
            <a:noFill/>
          </p:spPr>
          <p:txBody>
            <a:bodyPr wrap="square" rtlCol="0">
              <a:spAutoFit/>
            </a:bodyPr>
            <a:lstStyle/>
            <a:p>
              <a:pPr algn="ctr"/>
              <a:r>
                <a:rPr lang="fr-CA" b="1" dirty="0">
                  <a:solidFill>
                    <a:srgbClr val="4A66AC"/>
                  </a:solidFill>
                </a:rPr>
                <a:t>Partenaires</a:t>
              </a:r>
              <a:endParaRPr lang="fr-CA" dirty="0">
                <a:solidFill>
                  <a:srgbClr val="4A66AC"/>
                </a:solidFill>
              </a:endParaRPr>
            </a:p>
          </p:txBody>
        </p:sp>
        <p:sp>
          <p:nvSpPr>
            <p:cNvPr id="13" name="TextBox 12"/>
            <p:cNvSpPr txBox="1"/>
            <p:nvPr/>
          </p:nvSpPr>
          <p:spPr>
            <a:xfrm>
              <a:off x="1840154" y="1060543"/>
              <a:ext cx="2616506" cy="369332"/>
            </a:xfrm>
            <a:prstGeom prst="rect">
              <a:avLst/>
            </a:prstGeom>
            <a:noFill/>
          </p:spPr>
          <p:txBody>
            <a:bodyPr wrap="square" rtlCol="0">
              <a:spAutoFit/>
            </a:bodyPr>
            <a:lstStyle/>
            <a:p>
              <a:pPr lvl="0" algn="ctr"/>
              <a:r>
                <a:rPr lang="fr-CA" b="1" dirty="0">
                  <a:solidFill>
                    <a:srgbClr val="4A66AC"/>
                  </a:solidFill>
                </a:rPr>
                <a:t>Pratiques</a:t>
              </a:r>
              <a:endParaRPr lang="fr-CA" dirty="0">
                <a:solidFill>
                  <a:srgbClr val="4A66AC"/>
                </a:solidFill>
              </a:endParaRPr>
            </a:p>
          </p:txBody>
        </p:sp>
      </p:grpSp>
      <p:sp>
        <p:nvSpPr>
          <p:cNvPr id="14" name="TextBox 13"/>
          <p:cNvSpPr txBox="1"/>
          <p:nvPr/>
        </p:nvSpPr>
        <p:spPr>
          <a:xfrm>
            <a:off x="8305795" y="3325035"/>
            <a:ext cx="3689498" cy="3139321"/>
          </a:xfrm>
          <a:prstGeom prst="rect">
            <a:avLst/>
          </a:prstGeom>
          <a:noFill/>
        </p:spPr>
        <p:txBody>
          <a:bodyPr wrap="square" rtlCol="0">
            <a:spAutoFit/>
          </a:bodyPr>
          <a:lstStyle/>
          <a:p>
            <a:pPr algn="ctr"/>
            <a:r>
              <a:rPr lang="fr-CA" b="1" dirty="0">
                <a:solidFill>
                  <a:srgbClr val="4A66AC"/>
                </a:solidFill>
              </a:rPr>
              <a:t>Souvenez-vous : Un condom brisé ou une autre lacune dans la protection </a:t>
            </a:r>
            <a:r>
              <a:rPr lang="fr-CA" dirty="0">
                <a:solidFill>
                  <a:srgbClr val="4A66AC"/>
                </a:solidFill>
              </a:rPr>
              <a:t>ne peut donner lieu à une exposition à risque élevé que si </a:t>
            </a:r>
            <a:r>
              <a:rPr lang="fr-CA" dirty="0" err="1">
                <a:solidFill>
                  <a:srgbClr val="4A66AC"/>
                </a:solidFill>
              </a:rPr>
              <a:t>un-e</a:t>
            </a:r>
            <a:r>
              <a:rPr lang="fr-CA" dirty="0">
                <a:solidFill>
                  <a:srgbClr val="4A66AC"/>
                </a:solidFill>
              </a:rPr>
              <a:t> partenaire de la personne est potentiellement séropositif(-</a:t>
            </a:r>
            <a:r>
              <a:rPr lang="fr-CA" dirty="0" err="1">
                <a:solidFill>
                  <a:srgbClr val="4A66AC"/>
                </a:solidFill>
              </a:rPr>
              <a:t>ve</a:t>
            </a:r>
            <a:r>
              <a:rPr lang="fr-CA" dirty="0">
                <a:solidFill>
                  <a:srgbClr val="4A66AC"/>
                </a:solidFill>
              </a:rPr>
              <a:t>) et a une charge virale détectable, et si leurs pratiques ensemble peuvent exposer le/la </a:t>
            </a:r>
            <a:r>
              <a:rPr lang="fr-CA" dirty="0" err="1">
                <a:solidFill>
                  <a:srgbClr val="4A66AC"/>
                </a:solidFill>
              </a:rPr>
              <a:t>client-e</a:t>
            </a:r>
            <a:r>
              <a:rPr lang="fr-CA" dirty="0">
                <a:solidFill>
                  <a:srgbClr val="4A66AC"/>
                </a:solidFill>
              </a:rPr>
              <a:t> à du sang, du sperme, du liquide rectal, du liquide vaginal ou du lait maternel</a:t>
            </a:r>
          </a:p>
        </p:txBody>
      </p:sp>
      <p:sp>
        <p:nvSpPr>
          <p:cNvPr id="15" name="Arrow: Pentagon 10">
            <a:extLst>
              <a:ext uri="{FF2B5EF4-FFF2-40B4-BE49-F238E27FC236}">
                <a16:creationId xmlns:a16="http://schemas.microsoft.com/office/drawing/2014/main" id="{D5BE2871-2DDD-844C-AD29-AB4154683D72}"/>
              </a:ext>
            </a:extLst>
          </p:cNvPr>
          <p:cNvSpPr/>
          <p:nvPr/>
        </p:nvSpPr>
        <p:spPr>
          <a:xfrm>
            <a:off x="214506" y="180848"/>
            <a:ext cx="627889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1">
            <a:extLst>
              <a:ext uri="{FF2B5EF4-FFF2-40B4-BE49-F238E27FC236}">
                <a16:creationId xmlns:a16="http://schemas.microsoft.com/office/drawing/2014/main" id="{DF07D134-14A8-E24A-8721-75144B27D3CF}"/>
              </a:ext>
            </a:extLst>
          </p:cNvPr>
          <p:cNvSpPr txBox="1"/>
          <p:nvPr/>
        </p:nvSpPr>
        <p:spPr>
          <a:xfrm>
            <a:off x="342845" y="299892"/>
            <a:ext cx="6150552" cy="400110"/>
          </a:xfrm>
          <a:prstGeom prst="rect">
            <a:avLst/>
          </a:prstGeom>
          <a:noFill/>
        </p:spPr>
        <p:txBody>
          <a:bodyPr wrap="square" rtlCol="0">
            <a:spAutoFit/>
          </a:bodyPr>
          <a:lstStyle/>
          <a:p>
            <a:r>
              <a:rPr lang="fr-CA" sz="2000" b="1" dirty="0">
                <a:solidFill>
                  <a:schemeClr val="bg1"/>
                </a:solidFill>
              </a:rPr>
              <a:t>MODULE : L’évaluation du risque d’infection par le VIH</a:t>
            </a:r>
          </a:p>
        </p:txBody>
      </p:sp>
    </p:spTree>
    <p:extLst>
      <p:ext uri="{BB962C8B-B14F-4D97-AF65-F5344CB8AC3E}">
        <p14:creationId xmlns:p14="http://schemas.microsoft.com/office/powerpoint/2010/main" val="2062820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fr-CA" sz="4200" dirty="0"/>
              <a:t>Conversations sur le risque – Approche générale</a:t>
            </a:r>
          </a:p>
        </p:txBody>
      </p:sp>
      <p:sp>
        <p:nvSpPr>
          <p:cNvPr id="10"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55626" y="2542354"/>
            <a:ext cx="10194292" cy="3384720"/>
          </a:xfrm>
        </p:spPr>
        <p:txBody>
          <a:bodyPr>
            <a:noAutofit/>
          </a:bodyPr>
          <a:lstStyle/>
          <a:p>
            <a:pPr marL="342900" indent="-342900">
              <a:lnSpc>
                <a:spcPct val="100000"/>
              </a:lnSpc>
              <a:buClr>
                <a:srgbClr val="4A66AC"/>
              </a:buClr>
              <a:buFont typeface="Wingdings" panose="05000000000000000000" pitchFamily="2" charset="2"/>
              <a:buChar char="v"/>
            </a:pPr>
            <a:r>
              <a:rPr lang="fr-CA" sz="2000" dirty="0"/>
              <a:t>Suivez le fil de la conversation mené par le/la </a:t>
            </a:r>
            <a:r>
              <a:rPr lang="fr-CA" sz="2000" dirty="0" err="1"/>
              <a:t>client-e</a:t>
            </a:r>
            <a:r>
              <a:rPr lang="fr-CA" sz="2000" dirty="0"/>
              <a:t>. Commencez en lui demandant le pourquoi de sa demande de dépistage</a:t>
            </a:r>
          </a:p>
          <a:p>
            <a:pPr marL="342900" indent="-342900">
              <a:lnSpc>
                <a:spcPct val="100000"/>
              </a:lnSpc>
              <a:buClr>
                <a:srgbClr val="4A66AC"/>
              </a:buClr>
              <a:buFont typeface="Wingdings" panose="05000000000000000000" pitchFamily="2" charset="2"/>
              <a:buChar char="v"/>
            </a:pPr>
            <a:r>
              <a:rPr lang="fr-CA" sz="2000" b="1" dirty="0"/>
              <a:t>Essayez d’imiter lorsque possible le langage de la personne. </a:t>
            </a:r>
            <a:r>
              <a:rPr lang="fr-CA" sz="2000" dirty="0"/>
              <a:t>Soyez </a:t>
            </a:r>
            <a:r>
              <a:rPr lang="fr-CA" sz="2000" dirty="0" err="1"/>
              <a:t>conscient-e</a:t>
            </a:r>
            <a:r>
              <a:rPr lang="fr-CA" sz="2000" dirty="0"/>
              <a:t> des mots qu’elle est à l’aise d’utiliser pour décrire ses activités sexuelles et ses relations; essayez d’utiliser un langage similaire</a:t>
            </a:r>
          </a:p>
          <a:p>
            <a:pPr marL="342900" indent="-342900">
              <a:lnSpc>
                <a:spcPct val="100000"/>
              </a:lnSpc>
              <a:buClr>
                <a:srgbClr val="4A66AC"/>
              </a:buClr>
              <a:buFont typeface="Wingdings" panose="05000000000000000000" pitchFamily="2" charset="2"/>
              <a:buChar char="v"/>
            </a:pPr>
            <a:r>
              <a:rPr lang="fr-CA" sz="2000" dirty="0"/>
              <a:t>Posez des questions et présentez des informations d’une manière détendue et sans porter de jugements, tout en laissant entendre que d’autres personnes peuvent s’ouvrir à vous et le font (p. ex., </a:t>
            </a:r>
            <a:r>
              <a:rPr lang="fr-CA" sz="2000" i="1" dirty="0"/>
              <a:t>« D’autres gars m’ont dit qu’ils […] »</a:t>
            </a:r>
            <a:r>
              <a:rPr lang="fr-CA" sz="2000" dirty="0"/>
              <a:t>). Utilisez le langage le plus simple possible </a:t>
            </a:r>
          </a:p>
          <a:p>
            <a:pPr marL="342900" indent="-342900">
              <a:lnSpc>
                <a:spcPct val="100000"/>
              </a:lnSpc>
              <a:buClr>
                <a:srgbClr val="4A66AC"/>
              </a:buClr>
              <a:buFont typeface="Wingdings" panose="05000000000000000000" pitchFamily="2" charset="2"/>
              <a:buChar char="v"/>
            </a:pPr>
            <a:r>
              <a:rPr lang="fr-CA" sz="2000" dirty="0"/>
              <a:t>Reconnaissez et appuyez les stratégies qu’utilise le/la </a:t>
            </a:r>
            <a:r>
              <a:rPr lang="fr-CA" sz="2000" dirty="0" err="1"/>
              <a:t>client-e</a:t>
            </a:r>
            <a:r>
              <a:rPr lang="fr-CA" sz="2000" dirty="0"/>
              <a:t> pour réduire ses risques, et cela même lorsque vous suggérez des précautions additionnelles</a:t>
            </a:r>
          </a:p>
          <a:p>
            <a:pPr marL="342900" indent="-342900">
              <a:lnSpc>
                <a:spcPct val="100000"/>
              </a:lnSpc>
              <a:buClr>
                <a:srgbClr val="4A66AC"/>
              </a:buClr>
              <a:buFont typeface="Wingdings" panose="05000000000000000000" pitchFamily="2" charset="2"/>
              <a:buChar char="v"/>
            </a:pPr>
            <a:r>
              <a:rPr lang="fr-CA" sz="2000" dirty="0"/>
              <a:t>Ne faites pas de suppositions; les gens ont plus d’un facteur de risque!</a:t>
            </a:r>
          </a:p>
        </p:txBody>
      </p:sp>
      <p:sp>
        <p:nvSpPr>
          <p:cNvPr id="7" name="Arrow: Pentagon 10">
            <a:extLst>
              <a:ext uri="{FF2B5EF4-FFF2-40B4-BE49-F238E27FC236}">
                <a16:creationId xmlns:a16="http://schemas.microsoft.com/office/drawing/2014/main" id="{F1B8B530-AA1A-CA41-BE5F-782C12769A7F}"/>
              </a:ext>
            </a:extLst>
          </p:cNvPr>
          <p:cNvSpPr/>
          <p:nvPr/>
        </p:nvSpPr>
        <p:spPr>
          <a:xfrm>
            <a:off x="214506" y="180848"/>
            <a:ext cx="627889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11">
            <a:extLst>
              <a:ext uri="{FF2B5EF4-FFF2-40B4-BE49-F238E27FC236}">
                <a16:creationId xmlns:a16="http://schemas.microsoft.com/office/drawing/2014/main" id="{779F5D63-D9AD-9249-834F-88E38B35498D}"/>
              </a:ext>
            </a:extLst>
          </p:cNvPr>
          <p:cNvSpPr txBox="1"/>
          <p:nvPr/>
        </p:nvSpPr>
        <p:spPr>
          <a:xfrm>
            <a:off x="342845" y="299892"/>
            <a:ext cx="6150552" cy="400110"/>
          </a:xfrm>
          <a:prstGeom prst="rect">
            <a:avLst/>
          </a:prstGeom>
          <a:noFill/>
        </p:spPr>
        <p:txBody>
          <a:bodyPr wrap="square" rtlCol="0">
            <a:spAutoFit/>
          </a:bodyPr>
          <a:lstStyle/>
          <a:p>
            <a:r>
              <a:rPr lang="fr-CA" sz="2000" b="1" dirty="0">
                <a:solidFill>
                  <a:schemeClr val="bg1"/>
                </a:solidFill>
              </a:rPr>
              <a:t>MODULE : L’évaluation du risque d’infection par le VIH</a:t>
            </a:r>
          </a:p>
        </p:txBody>
      </p:sp>
    </p:spTree>
    <p:extLst>
      <p:ext uri="{BB962C8B-B14F-4D97-AF65-F5344CB8AC3E}">
        <p14:creationId xmlns:p14="http://schemas.microsoft.com/office/powerpoint/2010/main" val="17378914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fr-CA" dirty="0"/>
              <a:t>Formulaires d’admission</a:t>
            </a:r>
          </a:p>
        </p:txBody>
      </p:sp>
      <p:sp>
        <p:nvSpPr>
          <p:cNvPr id="10"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42927" y="2542354"/>
            <a:ext cx="8758273" cy="3384720"/>
          </a:xfrm>
        </p:spPr>
        <p:txBody>
          <a:bodyPr>
            <a:noAutofit/>
          </a:bodyPr>
          <a:lstStyle/>
          <a:p>
            <a:pPr>
              <a:lnSpc>
                <a:spcPct val="100000"/>
              </a:lnSpc>
              <a:spcBef>
                <a:spcPts val="800"/>
              </a:spcBef>
              <a:buClr>
                <a:srgbClr val="4A66AC"/>
              </a:buClr>
            </a:pPr>
            <a:r>
              <a:rPr lang="fr-CA" sz="2100" dirty="0"/>
              <a:t>Plusieurs cliniques ont un formulaire d’admission à faire remplir aux personnes qui se présentent pour un dépistage du VIH ou d’autres tests (un modèle de tel formulaire est téléchargeable du site sur le dépistage du VIH, au besoin)</a:t>
            </a:r>
          </a:p>
          <a:p>
            <a:pPr marL="342900" indent="-342900">
              <a:lnSpc>
                <a:spcPct val="100000"/>
              </a:lnSpc>
              <a:spcBef>
                <a:spcPts val="800"/>
              </a:spcBef>
              <a:buClr>
                <a:srgbClr val="4A66AC"/>
              </a:buClr>
              <a:buFont typeface="Wingdings" panose="05000000000000000000" pitchFamily="2" charset="2"/>
              <a:buChar char="v"/>
            </a:pPr>
            <a:r>
              <a:rPr lang="fr-CA" sz="2100" dirty="0"/>
              <a:t>Un formulaire d’admission peut fournir de l’information utile pour démarrer votre conversation, pour vous aider à identifier des membres de populations prioritaires et pour connaître le recours antérieur/actuel de la personne à des services (dépistage/</a:t>
            </a:r>
            <a:r>
              <a:rPr lang="fr-CA" sz="2100" dirty="0" err="1"/>
              <a:t>PrEP</a:t>
            </a:r>
            <a:r>
              <a:rPr lang="fr-CA" sz="2100" dirty="0"/>
              <a:t>/PPE)</a:t>
            </a:r>
          </a:p>
          <a:p>
            <a:pPr marL="342900" indent="-342900">
              <a:lnSpc>
                <a:spcPct val="100000"/>
              </a:lnSpc>
              <a:spcBef>
                <a:spcPts val="800"/>
              </a:spcBef>
              <a:buClr>
                <a:srgbClr val="4A66AC"/>
              </a:buClr>
              <a:buFont typeface="Wingdings" panose="05000000000000000000" pitchFamily="2" charset="2"/>
              <a:buChar char="v"/>
            </a:pPr>
            <a:r>
              <a:rPr lang="fr-CA" sz="2100" dirty="0"/>
              <a:t>Certains formulaires d’admission contiennent des cases à cocher pour vous aider à consigner les points dont vous discutez</a:t>
            </a:r>
          </a:p>
          <a:p>
            <a:pPr marL="342900" indent="-342900">
              <a:lnSpc>
                <a:spcPct val="100000"/>
              </a:lnSpc>
              <a:spcBef>
                <a:spcPts val="800"/>
              </a:spcBef>
              <a:buClr>
                <a:srgbClr val="4A66AC"/>
              </a:buClr>
              <a:buFont typeface="Wingdings" panose="05000000000000000000" pitchFamily="2" charset="2"/>
              <a:buChar char="v"/>
            </a:pPr>
            <a:r>
              <a:rPr lang="fr-CA" sz="2100" dirty="0"/>
              <a:t>Un formulaire d’admission peut aussi vous aider à avoir certains des renseignements démographiques élémentaires demandés sur le formulaire de réquisition du laboratoire</a:t>
            </a:r>
          </a:p>
          <a:p>
            <a:pPr>
              <a:lnSpc>
                <a:spcPct val="100000"/>
              </a:lnSpc>
              <a:spcBef>
                <a:spcPts val="800"/>
              </a:spcBef>
              <a:buClr>
                <a:srgbClr val="4A66AC"/>
              </a:buClr>
            </a:pPr>
            <a:endParaRPr lang="fr-CA" sz="2100" dirty="0"/>
          </a:p>
          <a:p>
            <a:pPr marL="342900" indent="-342900">
              <a:lnSpc>
                <a:spcPct val="100000"/>
              </a:lnSpc>
              <a:spcBef>
                <a:spcPts val="800"/>
              </a:spcBef>
              <a:buClr>
                <a:srgbClr val="4A66AC"/>
              </a:buClr>
              <a:buFont typeface="Wingdings" panose="05000000000000000000" pitchFamily="2" charset="2"/>
              <a:buChar char="v"/>
            </a:pPr>
            <a:endParaRPr lang="fr-CA" sz="2100" dirty="0"/>
          </a:p>
          <a:p>
            <a:pPr marL="342900" indent="-342900">
              <a:lnSpc>
                <a:spcPct val="100000"/>
              </a:lnSpc>
              <a:spcBef>
                <a:spcPts val="800"/>
              </a:spcBef>
              <a:buClr>
                <a:srgbClr val="4A66AC"/>
              </a:buClr>
              <a:buFont typeface="Wingdings" panose="05000000000000000000" pitchFamily="2" charset="2"/>
              <a:buChar char="v"/>
            </a:pPr>
            <a:endParaRPr lang="fr-CA" sz="2100" dirty="0"/>
          </a:p>
          <a:p>
            <a:pPr marL="342900" indent="-342900">
              <a:lnSpc>
                <a:spcPct val="100000"/>
              </a:lnSpc>
              <a:spcBef>
                <a:spcPts val="800"/>
              </a:spcBef>
              <a:buClr>
                <a:srgbClr val="4A66AC"/>
              </a:buClr>
              <a:buFont typeface="Wingdings" panose="05000000000000000000" pitchFamily="2" charset="2"/>
              <a:buChar char="v"/>
            </a:pPr>
            <a:endParaRPr lang="fr-CA" sz="2100" dirty="0"/>
          </a:p>
        </p:txBody>
      </p:sp>
      <p:pic>
        <p:nvPicPr>
          <p:cNvPr id="3" name="Picture 2"/>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9170541" y="1613042"/>
            <a:ext cx="3302285" cy="3302285"/>
          </a:xfrm>
          <a:prstGeom prst="rect">
            <a:avLst/>
          </a:prstGeom>
        </p:spPr>
      </p:pic>
      <p:sp>
        <p:nvSpPr>
          <p:cNvPr id="4" name="TextBox 3"/>
          <p:cNvSpPr txBox="1"/>
          <p:nvPr/>
        </p:nvSpPr>
        <p:spPr>
          <a:xfrm>
            <a:off x="9760449" y="4602822"/>
            <a:ext cx="1993187" cy="1200329"/>
          </a:xfrm>
          <a:prstGeom prst="rect">
            <a:avLst/>
          </a:prstGeom>
          <a:noFill/>
        </p:spPr>
        <p:txBody>
          <a:bodyPr wrap="square" rtlCol="0">
            <a:spAutoFit/>
          </a:bodyPr>
          <a:lstStyle/>
          <a:p>
            <a:pPr algn="ctr"/>
            <a:r>
              <a:rPr lang="fr-CA" b="1" dirty="0">
                <a:solidFill>
                  <a:srgbClr val="4A66AC"/>
                </a:solidFill>
              </a:rPr>
              <a:t>Familiarisez-vous avec le formulaire d’admission utilisé dans votre site</a:t>
            </a:r>
          </a:p>
        </p:txBody>
      </p:sp>
      <p:sp>
        <p:nvSpPr>
          <p:cNvPr id="11" name="Arrow: Pentagon 10">
            <a:extLst>
              <a:ext uri="{FF2B5EF4-FFF2-40B4-BE49-F238E27FC236}">
                <a16:creationId xmlns:a16="http://schemas.microsoft.com/office/drawing/2014/main" id="{22518897-1FB4-1344-8205-750EA005329B}"/>
              </a:ext>
            </a:extLst>
          </p:cNvPr>
          <p:cNvSpPr/>
          <p:nvPr/>
        </p:nvSpPr>
        <p:spPr>
          <a:xfrm>
            <a:off x="214506" y="180848"/>
            <a:ext cx="627889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79347CF0-AE65-6844-BB53-E77329B2352E}"/>
              </a:ext>
            </a:extLst>
          </p:cNvPr>
          <p:cNvSpPr txBox="1"/>
          <p:nvPr/>
        </p:nvSpPr>
        <p:spPr>
          <a:xfrm>
            <a:off x="342845" y="299892"/>
            <a:ext cx="6150552" cy="400110"/>
          </a:xfrm>
          <a:prstGeom prst="rect">
            <a:avLst/>
          </a:prstGeom>
          <a:noFill/>
        </p:spPr>
        <p:txBody>
          <a:bodyPr wrap="square" rtlCol="0">
            <a:spAutoFit/>
          </a:bodyPr>
          <a:lstStyle/>
          <a:p>
            <a:r>
              <a:rPr lang="fr-CA" sz="2000" b="1" dirty="0">
                <a:solidFill>
                  <a:schemeClr val="bg1"/>
                </a:solidFill>
              </a:rPr>
              <a:t>MODULE : L’évaluation du risque d’infection par le VIH</a:t>
            </a:r>
          </a:p>
        </p:txBody>
      </p:sp>
    </p:spTree>
    <p:extLst>
      <p:ext uri="{BB962C8B-B14F-4D97-AF65-F5344CB8AC3E}">
        <p14:creationId xmlns:p14="http://schemas.microsoft.com/office/powerpoint/2010/main" val="2396870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fontScale="90000"/>
          </a:bodyPr>
          <a:lstStyle/>
          <a:p>
            <a:pPr>
              <a:spcAft>
                <a:spcPts val="1800"/>
              </a:spcAft>
              <a:buClr>
                <a:srgbClr val="4A66AC"/>
              </a:buClr>
            </a:pPr>
            <a:r>
              <a:rPr lang="fr-CA" dirty="0"/>
              <a:t>Amorcer la conversation – Questions possibles</a:t>
            </a:r>
          </a:p>
        </p:txBody>
      </p:sp>
      <p:sp>
        <p:nvSpPr>
          <p:cNvPr id="10"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42927" y="2542354"/>
            <a:ext cx="8023671" cy="3384720"/>
          </a:xfrm>
        </p:spPr>
        <p:txBody>
          <a:bodyPr>
            <a:noAutofit/>
          </a:bodyPr>
          <a:lstStyle/>
          <a:p>
            <a:pPr>
              <a:lnSpc>
                <a:spcPct val="100000"/>
              </a:lnSpc>
              <a:spcBef>
                <a:spcPts val="800"/>
              </a:spcBef>
              <a:buClr>
                <a:srgbClr val="4A66AC"/>
              </a:buClr>
            </a:pPr>
            <a:r>
              <a:rPr lang="fr-CA" sz="2200" b="1" dirty="0">
                <a:solidFill>
                  <a:srgbClr val="4A66AC"/>
                </a:solidFill>
              </a:rPr>
              <a:t>Le point d’amorce</a:t>
            </a:r>
          </a:p>
          <a:p>
            <a:pPr algn="ctr">
              <a:lnSpc>
                <a:spcPct val="100000"/>
              </a:lnSpc>
              <a:spcBef>
                <a:spcPts val="600"/>
              </a:spcBef>
              <a:buClr>
                <a:srgbClr val="4A66AC"/>
              </a:buClr>
            </a:pPr>
            <a:r>
              <a:rPr lang="fr-CA" sz="2000" b="1" i="1" dirty="0"/>
              <a:t>Merci de venir nous consulter. Qu’est-ce qui fait que vous venez ici aujourd’hui? Est-il arrivé quelque chose qui vous préoccupe?</a:t>
            </a:r>
            <a:endParaRPr lang="fr-CA" sz="2000" dirty="0"/>
          </a:p>
          <a:p>
            <a:pPr>
              <a:lnSpc>
                <a:spcPct val="100000"/>
              </a:lnSpc>
              <a:spcBef>
                <a:spcPts val="1800"/>
              </a:spcBef>
              <a:buClr>
                <a:srgbClr val="4A66AC"/>
              </a:buClr>
            </a:pPr>
            <a:r>
              <a:rPr lang="fr-CA" sz="2000" dirty="0"/>
              <a:t>La liste aide-mémoire (incluse dans vos feuillets) propose des questions concernant les partenaires, les pratiques et les protections – et des façons d’aller plus en profondeur dans des sujets comme :</a:t>
            </a:r>
          </a:p>
          <a:p>
            <a:pPr marL="342900" indent="-342900">
              <a:lnSpc>
                <a:spcPct val="100000"/>
              </a:lnSpc>
              <a:spcBef>
                <a:spcPts val="600"/>
              </a:spcBef>
              <a:buClr>
                <a:srgbClr val="4A66AC"/>
              </a:buClr>
              <a:buFont typeface="Wingdings" panose="05000000000000000000" pitchFamily="2" charset="2"/>
              <a:buChar char="v"/>
            </a:pPr>
            <a:r>
              <a:rPr lang="fr-CA" sz="2000" dirty="0"/>
              <a:t>Partenaires séropositif(-</a:t>
            </a:r>
            <a:r>
              <a:rPr lang="fr-CA" sz="2000" dirty="0" err="1"/>
              <a:t>ve</a:t>
            </a:r>
            <a:r>
              <a:rPr lang="fr-CA" sz="2000" dirty="0"/>
              <a:t>)s</a:t>
            </a:r>
          </a:p>
          <a:p>
            <a:pPr marL="342900" indent="-342900">
              <a:lnSpc>
                <a:spcPct val="100000"/>
              </a:lnSpc>
              <a:spcBef>
                <a:spcPts val="600"/>
              </a:spcBef>
              <a:buClr>
                <a:srgbClr val="4A66AC"/>
              </a:buClr>
              <a:buFont typeface="Wingdings" panose="05000000000000000000" pitchFamily="2" charset="2"/>
              <a:buChar char="v"/>
            </a:pPr>
            <a:r>
              <a:rPr lang="fr-CA" sz="2000" dirty="0"/>
              <a:t>Risques sexuels</a:t>
            </a:r>
          </a:p>
          <a:p>
            <a:pPr marL="342900" indent="-342900">
              <a:lnSpc>
                <a:spcPct val="100000"/>
              </a:lnSpc>
              <a:spcBef>
                <a:spcPts val="600"/>
              </a:spcBef>
              <a:buClr>
                <a:srgbClr val="4A66AC"/>
              </a:buClr>
              <a:buFont typeface="Wingdings" panose="05000000000000000000" pitchFamily="2" charset="2"/>
              <a:buChar char="v"/>
            </a:pPr>
            <a:r>
              <a:rPr lang="fr-CA" sz="2000" dirty="0"/>
              <a:t>Consommation de drogues</a:t>
            </a:r>
          </a:p>
          <a:p>
            <a:pPr>
              <a:lnSpc>
                <a:spcPct val="100000"/>
              </a:lnSpc>
              <a:spcBef>
                <a:spcPts val="800"/>
              </a:spcBef>
              <a:buClr>
                <a:srgbClr val="4A66AC"/>
              </a:buClr>
            </a:pPr>
            <a:endParaRPr lang="fr-CA" sz="2200" dirty="0"/>
          </a:p>
          <a:p>
            <a:pPr>
              <a:lnSpc>
                <a:spcPct val="100000"/>
              </a:lnSpc>
              <a:spcBef>
                <a:spcPts val="800"/>
              </a:spcBef>
              <a:buClr>
                <a:srgbClr val="4A66AC"/>
              </a:buClr>
            </a:pPr>
            <a:endParaRPr lang="fr-CA" sz="2200" dirty="0"/>
          </a:p>
          <a:p>
            <a:pPr>
              <a:lnSpc>
                <a:spcPct val="100000"/>
              </a:lnSpc>
              <a:spcBef>
                <a:spcPts val="800"/>
              </a:spcBef>
              <a:buClr>
                <a:srgbClr val="4A66AC"/>
              </a:buClr>
            </a:pPr>
            <a:endParaRPr lang="fr-CA" sz="2200" dirty="0"/>
          </a:p>
        </p:txBody>
      </p:sp>
      <p:sp>
        <p:nvSpPr>
          <p:cNvPr id="3" name="TextBox 2"/>
          <p:cNvSpPr txBox="1"/>
          <p:nvPr/>
        </p:nvSpPr>
        <p:spPr>
          <a:xfrm>
            <a:off x="9257015" y="3879691"/>
            <a:ext cx="2788511" cy="3016210"/>
          </a:xfrm>
          <a:prstGeom prst="rect">
            <a:avLst/>
          </a:prstGeom>
          <a:noFill/>
        </p:spPr>
        <p:txBody>
          <a:bodyPr wrap="square" rtlCol="0">
            <a:spAutoFit/>
          </a:bodyPr>
          <a:lstStyle/>
          <a:p>
            <a:pPr algn="ctr"/>
            <a:endParaRPr lang="fr-CA" b="1" dirty="0">
              <a:solidFill>
                <a:srgbClr val="4A66AC"/>
              </a:solidFill>
            </a:endParaRPr>
          </a:p>
          <a:p>
            <a:pPr algn="ctr">
              <a:spcAft>
                <a:spcPts val="1200"/>
              </a:spcAft>
            </a:pPr>
            <a:r>
              <a:rPr lang="fr-CA" b="1" dirty="0">
                <a:solidFill>
                  <a:srgbClr val="4A66AC"/>
                </a:solidFill>
              </a:rPr>
              <a:t>Le jeu de rôles pour les conversations possibles et l’exercice par doublage d’</a:t>
            </a:r>
            <a:r>
              <a:rPr lang="fr-CA" b="1" dirty="0" err="1">
                <a:solidFill>
                  <a:srgbClr val="4A66AC"/>
                </a:solidFill>
              </a:rPr>
              <a:t>un-e</a:t>
            </a:r>
            <a:r>
              <a:rPr lang="fr-CA" b="1" dirty="0">
                <a:solidFill>
                  <a:srgbClr val="4A66AC"/>
                </a:solidFill>
              </a:rPr>
              <a:t> de vos collègues constituent les meilleures façons d’apprendre.</a:t>
            </a:r>
          </a:p>
          <a:p>
            <a:pPr algn="ctr"/>
            <a:r>
              <a:rPr lang="fr-CA" b="1" dirty="0">
                <a:solidFill>
                  <a:srgbClr val="4A66AC"/>
                </a:solidFill>
              </a:rPr>
              <a:t>Le feuillet présente aussi des phrases fréquemment utilisées!</a:t>
            </a:r>
          </a:p>
        </p:txBody>
      </p:sp>
      <p:sp>
        <p:nvSpPr>
          <p:cNvPr id="5" name="TextBox 4"/>
          <p:cNvSpPr txBox="1"/>
          <p:nvPr/>
        </p:nvSpPr>
        <p:spPr>
          <a:xfrm>
            <a:off x="4572000" y="4962418"/>
            <a:ext cx="3585681" cy="784830"/>
          </a:xfrm>
          <a:prstGeom prst="rect">
            <a:avLst/>
          </a:prstGeom>
          <a:noFill/>
        </p:spPr>
        <p:txBody>
          <a:bodyPr wrap="square" rtlCol="0">
            <a:spAutoFit/>
          </a:bodyPr>
          <a:lstStyle/>
          <a:p>
            <a:pPr marL="342900" indent="-342900">
              <a:lnSpc>
                <a:spcPct val="100000"/>
              </a:lnSpc>
              <a:spcBef>
                <a:spcPts val="800"/>
              </a:spcBef>
              <a:buClr>
                <a:srgbClr val="4A66AC"/>
              </a:buClr>
              <a:buFont typeface="Wingdings" panose="05000000000000000000" pitchFamily="2" charset="2"/>
              <a:buChar char="v"/>
            </a:pPr>
            <a:r>
              <a:rPr lang="fr-CA" sz="2000" dirty="0"/>
              <a:t>Usage de condoms et </a:t>
            </a:r>
            <a:r>
              <a:rPr lang="fr-CA" sz="2000" dirty="0" err="1"/>
              <a:t>PrEP</a:t>
            </a:r>
            <a:endParaRPr lang="fr-CA" sz="2000" dirty="0"/>
          </a:p>
          <a:p>
            <a:pPr marL="342900" indent="-342900">
              <a:lnSpc>
                <a:spcPct val="100000"/>
              </a:lnSpc>
              <a:spcBef>
                <a:spcPts val="600"/>
              </a:spcBef>
              <a:buClr>
                <a:srgbClr val="4A66AC"/>
              </a:buClr>
              <a:buFont typeface="Wingdings" panose="05000000000000000000" pitchFamily="2" charset="2"/>
              <a:buChar char="v"/>
            </a:pPr>
            <a:r>
              <a:rPr lang="fr-CA" sz="2000" dirty="0"/>
              <a:t>Dépistage en période fenêtre</a:t>
            </a:r>
          </a:p>
        </p:txBody>
      </p:sp>
      <p:sp>
        <p:nvSpPr>
          <p:cNvPr id="7" name="TextBox 6"/>
          <p:cNvSpPr txBox="1"/>
          <p:nvPr/>
        </p:nvSpPr>
        <p:spPr>
          <a:xfrm>
            <a:off x="518844" y="5927074"/>
            <a:ext cx="8794679" cy="923330"/>
          </a:xfrm>
          <a:prstGeom prst="rect">
            <a:avLst/>
          </a:prstGeom>
          <a:noFill/>
        </p:spPr>
        <p:txBody>
          <a:bodyPr wrap="square" rtlCol="0">
            <a:spAutoFit/>
          </a:bodyPr>
          <a:lstStyle/>
          <a:p>
            <a:r>
              <a:rPr lang="fr-CA" b="1" dirty="0">
                <a:solidFill>
                  <a:srgbClr val="4A66AC"/>
                </a:solidFill>
              </a:rPr>
              <a:t>La liste aide-mémoire est une ressource pour vous aider à couvrir tous les sujets, mais le counseling est une conversation. Laissez le cours de votre conversation s’orienter selon les besoins du ou de la </a:t>
            </a:r>
            <a:r>
              <a:rPr lang="fr-CA" b="1" dirty="0" err="1">
                <a:solidFill>
                  <a:srgbClr val="4A66AC"/>
                </a:solidFill>
              </a:rPr>
              <a:t>client-e</a:t>
            </a:r>
            <a:r>
              <a:rPr lang="fr-CA" b="1" dirty="0">
                <a:solidFill>
                  <a:srgbClr val="4A66AC"/>
                </a:solidFill>
              </a:rPr>
              <a:t>.</a:t>
            </a:r>
          </a:p>
        </p:txBody>
      </p:sp>
      <p:pic>
        <p:nvPicPr>
          <p:cNvPr id="11" name="Picture 10"/>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9663701" y="2332233"/>
            <a:ext cx="1812533" cy="1812533"/>
          </a:xfrm>
          <a:prstGeom prst="rect">
            <a:avLst/>
          </a:prstGeom>
        </p:spPr>
      </p:pic>
      <p:sp>
        <p:nvSpPr>
          <p:cNvPr id="12" name="Rectangle 11"/>
          <p:cNvSpPr/>
          <p:nvPr/>
        </p:nvSpPr>
        <p:spPr>
          <a:xfrm>
            <a:off x="729465" y="2393880"/>
            <a:ext cx="8373438" cy="130481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Arrow: Pentagon 10">
            <a:extLst>
              <a:ext uri="{FF2B5EF4-FFF2-40B4-BE49-F238E27FC236}">
                <a16:creationId xmlns:a16="http://schemas.microsoft.com/office/drawing/2014/main" id="{F745221C-8C9B-6A47-9860-5E9A3EF8C29D}"/>
              </a:ext>
            </a:extLst>
          </p:cNvPr>
          <p:cNvSpPr/>
          <p:nvPr/>
        </p:nvSpPr>
        <p:spPr>
          <a:xfrm>
            <a:off x="214506" y="180848"/>
            <a:ext cx="627889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1">
            <a:extLst>
              <a:ext uri="{FF2B5EF4-FFF2-40B4-BE49-F238E27FC236}">
                <a16:creationId xmlns:a16="http://schemas.microsoft.com/office/drawing/2014/main" id="{9ECE95A3-C16A-854B-8A50-3EF953C97352}"/>
              </a:ext>
            </a:extLst>
          </p:cNvPr>
          <p:cNvSpPr txBox="1"/>
          <p:nvPr/>
        </p:nvSpPr>
        <p:spPr>
          <a:xfrm>
            <a:off x="342845" y="299892"/>
            <a:ext cx="6150552" cy="400110"/>
          </a:xfrm>
          <a:prstGeom prst="rect">
            <a:avLst/>
          </a:prstGeom>
          <a:noFill/>
        </p:spPr>
        <p:txBody>
          <a:bodyPr wrap="square" rtlCol="0">
            <a:spAutoFit/>
          </a:bodyPr>
          <a:lstStyle/>
          <a:p>
            <a:r>
              <a:rPr lang="fr-CA" sz="2000" b="1" dirty="0">
                <a:solidFill>
                  <a:schemeClr val="bg1"/>
                </a:solidFill>
              </a:rPr>
              <a:t>MODULE : L’évaluation du risque d’infection par le VIH</a:t>
            </a:r>
          </a:p>
        </p:txBody>
      </p:sp>
    </p:spTree>
    <p:extLst>
      <p:ext uri="{BB962C8B-B14F-4D97-AF65-F5344CB8AC3E}">
        <p14:creationId xmlns:p14="http://schemas.microsoft.com/office/powerpoint/2010/main" val="2136229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667820" y="1324598"/>
            <a:ext cx="11835830" cy="1029994"/>
          </a:xfrm>
        </p:spPr>
        <p:txBody>
          <a:bodyPr>
            <a:normAutofit/>
          </a:bodyPr>
          <a:lstStyle/>
          <a:p>
            <a:pPr lvl="0">
              <a:lnSpc>
                <a:spcPct val="100000"/>
              </a:lnSpc>
              <a:spcBef>
                <a:spcPts val="1200"/>
              </a:spcBef>
              <a:buClr>
                <a:srgbClr val="4A66AC"/>
              </a:buClr>
              <a:buSzPct val="110000"/>
            </a:pPr>
            <a:r>
              <a:rPr lang="fr-CA" sz="4000" dirty="0"/>
              <a:t>Ce module porte sur la deuxième étape du dépistage :</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924674" y="2706726"/>
            <a:ext cx="10223500" cy="3945522"/>
          </a:xfrm>
        </p:spPr>
        <p:txBody>
          <a:bodyPr>
            <a:normAutofit/>
          </a:bodyPr>
          <a:lstStyle/>
          <a:p>
            <a:pPr marL="914400" lvl="1" indent="-457200" algn="l">
              <a:lnSpc>
                <a:spcPct val="110000"/>
              </a:lnSpc>
              <a:spcBef>
                <a:spcPts val="1200"/>
              </a:spcBef>
              <a:buClr>
                <a:srgbClr val="4A66AC"/>
              </a:buClr>
              <a:buFont typeface="+mj-lt"/>
              <a:buAutoNum type="arabicParenR"/>
            </a:pPr>
            <a:r>
              <a:rPr lang="fr-CA" sz="2200" dirty="0"/>
              <a:t>Amorcer la conversation sur le dépistage</a:t>
            </a:r>
          </a:p>
          <a:p>
            <a:pPr marL="914400" lvl="1" indent="-457200" algn="l">
              <a:lnSpc>
                <a:spcPct val="110000"/>
              </a:lnSpc>
              <a:spcBef>
                <a:spcPts val="1200"/>
              </a:spcBef>
              <a:buClr>
                <a:srgbClr val="4A66AC"/>
              </a:buClr>
              <a:buFont typeface="+mj-lt"/>
              <a:buAutoNum type="arabicParenR"/>
            </a:pPr>
            <a:r>
              <a:rPr lang="fr-CA" sz="2200" b="1" dirty="0">
                <a:solidFill>
                  <a:srgbClr val="4A66AC"/>
                </a:solidFill>
              </a:rPr>
              <a:t>Évaluer le risque et les besoins de services du ou de la </a:t>
            </a:r>
            <a:r>
              <a:rPr lang="fr-CA" sz="2200" b="1" dirty="0" err="1">
                <a:solidFill>
                  <a:srgbClr val="4A66AC"/>
                </a:solidFill>
              </a:rPr>
              <a:t>client-e</a:t>
            </a:r>
            <a:endParaRPr lang="fr-CA" sz="2200" b="1" dirty="0">
              <a:solidFill>
                <a:srgbClr val="4A66AC"/>
              </a:solidFill>
            </a:endParaRPr>
          </a:p>
          <a:p>
            <a:pPr marL="914400" lvl="1" indent="-457200" algn="l">
              <a:lnSpc>
                <a:spcPct val="110000"/>
              </a:lnSpc>
              <a:spcBef>
                <a:spcPts val="1200"/>
              </a:spcBef>
              <a:buClr>
                <a:srgbClr val="4A66AC"/>
              </a:buClr>
              <a:buFont typeface="+mj-lt"/>
              <a:buAutoNum type="arabicParenR"/>
            </a:pPr>
            <a:r>
              <a:rPr lang="fr-CA" sz="2200" dirty="0"/>
              <a:t>Expliquer le dépistage et obtenir le consentement</a:t>
            </a:r>
          </a:p>
          <a:p>
            <a:pPr marL="914400" lvl="1" indent="-457200" algn="l">
              <a:lnSpc>
                <a:spcPct val="110000"/>
              </a:lnSpc>
              <a:spcBef>
                <a:spcPts val="1200"/>
              </a:spcBef>
              <a:buClr>
                <a:srgbClr val="4A66AC"/>
              </a:buClr>
              <a:buFont typeface="+mj-lt"/>
              <a:buAutoNum type="arabicParenR"/>
            </a:pPr>
            <a:r>
              <a:rPr lang="fr-CA" sz="2200" dirty="0"/>
              <a:t>Effectuer le dépistage</a:t>
            </a:r>
          </a:p>
          <a:p>
            <a:pPr marL="914400" lvl="1" indent="-457200" algn="l">
              <a:lnSpc>
                <a:spcPct val="110000"/>
              </a:lnSpc>
              <a:spcBef>
                <a:spcPts val="1200"/>
              </a:spcBef>
              <a:buClr>
                <a:srgbClr val="4A66AC"/>
              </a:buClr>
              <a:buFont typeface="+mj-lt"/>
              <a:buAutoNum type="arabicParenR"/>
            </a:pPr>
            <a:r>
              <a:rPr lang="fr-CA" sz="2200" dirty="0"/>
              <a:t>Fournir du soutien de suivi au résultat du dépistage et des références à des services</a:t>
            </a:r>
          </a:p>
          <a:p>
            <a:pPr lvl="0">
              <a:lnSpc>
                <a:spcPct val="100000"/>
              </a:lnSpc>
              <a:spcBef>
                <a:spcPts val="1200"/>
              </a:spcBef>
              <a:buClr>
                <a:srgbClr val="4A66AC"/>
              </a:buClr>
              <a:buSzPct val="110000"/>
            </a:pPr>
            <a:endParaRPr lang="fr-CA" dirty="0"/>
          </a:p>
        </p:txBody>
      </p:sp>
      <p:cxnSp>
        <p:nvCxnSpPr>
          <p:cNvPr id="5" name="Straight Arrow Connector 4"/>
          <p:cNvCxnSpPr/>
          <p:nvPr/>
        </p:nvCxnSpPr>
        <p:spPr>
          <a:xfrm flipH="1">
            <a:off x="9431029" y="3421587"/>
            <a:ext cx="945220" cy="3082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54804" y="5445303"/>
            <a:ext cx="10983075" cy="400110"/>
          </a:xfrm>
          <a:prstGeom prst="rect">
            <a:avLst/>
          </a:prstGeom>
          <a:noFill/>
        </p:spPr>
        <p:txBody>
          <a:bodyPr wrap="square" rtlCol="0">
            <a:spAutoFit/>
          </a:bodyPr>
          <a:lstStyle/>
          <a:p>
            <a:r>
              <a:rPr lang="fr-CA" sz="2000" dirty="0"/>
              <a:t>Comme dans toute discussion sur le dépistage, votre approche devrait être</a:t>
            </a:r>
          </a:p>
        </p:txBody>
      </p:sp>
      <p:sp>
        <p:nvSpPr>
          <p:cNvPr id="13" name="Rectangle 12"/>
          <p:cNvSpPr/>
          <p:nvPr/>
        </p:nvSpPr>
        <p:spPr>
          <a:xfrm rot="452780">
            <a:off x="8060190" y="5547788"/>
            <a:ext cx="1793825" cy="3534310"/>
          </a:xfrm>
          <a:prstGeom prst="rect">
            <a:avLst/>
          </a:prstGeom>
          <a:noFill/>
        </p:spPr>
        <p:txBody>
          <a:bodyPr wrap="none" lIns="91440" tIns="45720" rIns="91440" bIns="45720">
            <a:prstTxWarp prst="textArchUp">
              <a:avLst>
                <a:gd name="adj" fmla="val 6493991"/>
              </a:avLst>
            </a:prstTxWarp>
            <a:spAutoFit/>
          </a:bodyPr>
          <a:lstStyle/>
          <a:p>
            <a:pPr algn="ctr"/>
            <a:r>
              <a:rPr lang="en-US" sz="2800" b="1" cap="none" spc="0" dirty="0">
                <a:ln w="0"/>
                <a:solidFill>
                  <a:schemeClr val="accent1"/>
                </a:solidFill>
                <a:effectLst>
                  <a:outerShdw blurRad="38100" dist="25400" dir="5400000" algn="ctr" rotWithShape="0">
                    <a:srgbClr val="6E747A">
                      <a:alpha val="43000"/>
                    </a:srgbClr>
                  </a:outerShdw>
                </a:effectLst>
              </a:rPr>
              <a:t>ARCCH</a:t>
            </a:r>
          </a:p>
        </p:txBody>
      </p:sp>
      <p:sp>
        <p:nvSpPr>
          <p:cNvPr id="9" name="TextBox 8"/>
          <p:cNvSpPr txBox="1"/>
          <p:nvPr/>
        </p:nvSpPr>
        <p:spPr>
          <a:xfrm>
            <a:off x="1191803" y="5845995"/>
            <a:ext cx="10448818" cy="707886"/>
          </a:xfrm>
          <a:prstGeom prst="rect">
            <a:avLst/>
          </a:prstGeom>
          <a:noFill/>
        </p:spPr>
        <p:txBody>
          <a:bodyPr wrap="square" rtlCol="0">
            <a:spAutoFit/>
          </a:bodyPr>
          <a:lstStyle/>
          <a:p>
            <a:r>
              <a:rPr lang="fr-CA" dirty="0"/>
              <a:t> </a:t>
            </a:r>
            <a:r>
              <a:rPr lang="fr-CA" sz="2000" b="1" dirty="0">
                <a:solidFill>
                  <a:srgbClr val="4A66AC"/>
                </a:solidFill>
              </a:rPr>
              <a:t>A</a:t>
            </a:r>
            <a:r>
              <a:rPr lang="fr-CA" dirty="0"/>
              <a:t>daptée aux besoins du client, </a:t>
            </a:r>
            <a:r>
              <a:rPr lang="fr-CA" sz="2000" b="1" dirty="0">
                <a:solidFill>
                  <a:srgbClr val="4A66AC"/>
                </a:solidFill>
              </a:rPr>
              <a:t>R</a:t>
            </a:r>
            <a:r>
              <a:rPr lang="fr-CA" dirty="0"/>
              <a:t>espectueuse et sans préjugés, </a:t>
            </a:r>
            <a:r>
              <a:rPr lang="fr-CA" sz="2000" b="1" dirty="0">
                <a:solidFill>
                  <a:srgbClr val="4A66AC"/>
                </a:solidFill>
              </a:rPr>
              <a:t>C</a:t>
            </a:r>
            <a:r>
              <a:rPr lang="fr-CA" dirty="0"/>
              <a:t>onfidentielle, </a:t>
            </a:r>
            <a:r>
              <a:rPr lang="fr-CA" sz="2000" b="1" dirty="0">
                <a:solidFill>
                  <a:srgbClr val="4A66AC"/>
                </a:solidFill>
              </a:rPr>
              <a:t>C</a:t>
            </a:r>
            <a:r>
              <a:rPr lang="fr-CA" dirty="0"/>
              <a:t>onsensuelle et propice à relier le ou la </a:t>
            </a:r>
            <a:r>
              <a:rPr lang="fr-CA" dirty="0" err="1"/>
              <a:t>client-e</a:t>
            </a:r>
            <a:r>
              <a:rPr lang="fr-CA" dirty="0"/>
              <a:t> à un continuum de services de </a:t>
            </a:r>
            <a:r>
              <a:rPr lang="fr-CA" sz="2000" b="1" dirty="0">
                <a:solidFill>
                  <a:srgbClr val="4A66AC"/>
                </a:solidFill>
              </a:rPr>
              <a:t>H</a:t>
            </a:r>
            <a:r>
              <a:rPr lang="fr-CA" dirty="0"/>
              <a:t>aute qualité</a:t>
            </a:r>
          </a:p>
        </p:txBody>
      </p:sp>
      <p:sp>
        <p:nvSpPr>
          <p:cNvPr id="10" name="Arrow: Pentagon 10">
            <a:extLst>
              <a:ext uri="{FF2B5EF4-FFF2-40B4-BE49-F238E27FC236}">
                <a16:creationId xmlns:a16="http://schemas.microsoft.com/office/drawing/2014/main" id="{F024057A-E0B8-C44D-ABEF-179B95A15B39}"/>
              </a:ext>
            </a:extLst>
          </p:cNvPr>
          <p:cNvSpPr/>
          <p:nvPr/>
        </p:nvSpPr>
        <p:spPr>
          <a:xfrm>
            <a:off x="214506" y="180848"/>
            <a:ext cx="627889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1">
            <a:extLst>
              <a:ext uri="{FF2B5EF4-FFF2-40B4-BE49-F238E27FC236}">
                <a16:creationId xmlns:a16="http://schemas.microsoft.com/office/drawing/2014/main" id="{8C1571DF-200A-3147-9E23-FCEE2BD09063}"/>
              </a:ext>
            </a:extLst>
          </p:cNvPr>
          <p:cNvSpPr txBox="1"/>
          <p:nvPr/>
        </p:nvSpPr>
        <p:spPr>
          <a:xfrm>
            <a:off x="342845" y="299892"/>
            <a:ext cx="6150552" cy="400110"/>
          </a:xfrm>
          <a:prstGeom prst="rect">
            <a:avLst/>
          </a:prstGeom>
          <a:noFill/>
        </p:spPr>
        <p:txBody>
          <a:bodyPr wrap="square" rtlCol="0">
            <a:spAutoFit/>
          </a:bodyPr>
          <a:lstStyle/>
          <a:p>
            <a:r>
              <a:rPr lang="fr-CA" sz="2000" b="1" dirty="0">
                <a:solidFill>
                  <a:schemeClr val="bg1"/>
                </a:solidFill>
              </a:rPr>
              <a:t>MODULE : L’évaluation du risque d’infection par le VIH</a:t>
            </a:r>
          </a:p>
        </p:txBody>
      </p:sp>
    </p:spTree>
    <p:extLst>
      <p:ext uri="{BB962C8B-B14F-4D97-AF65-F5344CB8AC3E}">
        <p14:creationId xmlns:p14="http://schemas.microsoft.com/office/powerpoint/2010/main" val="39761793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fr-CA" dirty="0"/>
              <a:t>Risque et violence</a:t>
            </a:r>
          </a:p>
        </p:txBody>
      </p:sp>
      <p:sp>
        <p:nvSpPr>
          <p:cNvPr id="10"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911297" y="2332257"/>
            <a:ext cx="9081909" cy="3384720"/>
          </a:xfrm>
        </p:spPr>
        <p:txBody>
          <a:bodyPr>
            <a:noAutofit/>
          </a:bodyPr>
          <a:lstStyle/>
          <a:p>
            <a:pPr marL="342900" indent="-342900">
              <a:lnSpc>
                <a:spcPct val="100000"/>
              </a:lnSpc>
              <a:spcBef>
                <a:spcPts val="800"/>
              </a:spcBef>
              <a:spcAft>
                <a:spcPts val="600"/>
              </a:spcAft>
              <a:buClr>
                <a:srgbClr val="4A66AC"/>
              </a:buClr>
              <a:buFont typeface="Wingdings" panose="05000000000000000000" pitchFamily="2" charset="2"/>
              <a:buChar char="v"/>
            </a:pPr>
            <a:r>
              <a:rPr lang="fr-CA" sz="1600" dirty="0"/>
              <a:t>La violence et la maltraitance peuvent compliquer la tâche d’une personne pour réduire ses risques; elles peuvent se révéler dans le cours de votre évaluation du risque</a:t>
            </a:r>
          </a:p>
          <a:p>
            <a:pPr marL="342900" indent="-342900">
              <a:lnSpc>
                <a:spcPct val="100000"/>
              </a:lnSpc>
              <a:spcBef>
                <a:spcPts val="800"/>
              </a:spcBef>
              <a:spcAft>
                <a:spcPts val="600"/>
              </a:spcAft>
              <a:buClr>
                <a:srgbClr val="4A66AC"/>
              </a:buClr>
              <a:buFont typeface="Wingdings" panose="05000000000000000000" pitchFamily="2" charset="2"/>
              <a:buChar char="v"/>
            </a:pPr>
            <a:r>
              <a:rPr lang="fr-CA" sz="1600" b="1" dirty="0"/>
              <a:t>Souvenez-vous : </a:t>
            </a:r>
            <a:r>
              <a:rPr lang="fr-CA" sz="1600" dirty="0"/>
              <a:t>L’exposition au VIH peut avoir eu lieu dans le contexte d’un traumatisme. Par exemple, une personne agressée sexuellement dans une zone en conflit pourrait ne pas considérer cela comme du sexe et pourrait ne pas être capable ou désireuse de parler des détails de l’exposition</a:t>
            </a:r>
          </a:p>
          <a:p>
            <a:pPr marL="342900" indent="-342900">
              <a:lnSpc>
                <a:spcPct val="100000"/>
              </a:lnSpc>
              <a:spcBef>
                <a:spcPts val="800"/>
              </a:spcBef>
              <a:spcAft>
                <a:spcPts val="600"/>
              </a:spcAft>
              <a:buClr>
                <a:srgbClr val="4A66AC"/>
              </a:buClr>
              <a:buFont typeface="Wingdings" panose="05000000000000000000" pitchFamily="2" charset="2"/>
              <a:buChar char="v"/>
            </a:pPr>
            <a:r>
              <a:rPr lang="fr-CA" sz="1600" dirty="0"/>
              <a:t>Si </a:t>
            </a:r>
            <a:r>
              <a:rPr lang="fr-CA" sz="1600" dirty="0" err="1"/>
              <a:t>un-e</a:t>
            </a:r>
            <a:r>
              <a:rPr lang="fr-CA" sz="1600" dirty="0"/>
              <a:t> </a:t>
            </a:r>
            <a:r>
              <a:rPr lang="fr-CA" sz="1600" dirty="0" err="1"/>
              <a:t>client-e</a:t>
            </a:r>
            <a:r>
              <a:rPr lang="fr-CA" sz="1600" dirty="0"/>
              <a:t> révèle avoir subi de la maltraitance ou de la violence, reconnaissez à quel point cette expérience a dû être difficile et exprimez votre soutien (</a:t>
            </a:r>
            <a:r>
              <a:rPr lang="fr-CA" sz="1600" i="1" dirty="0"/>
              <a:t>Je suis </a:t>
            </a:r>
            <a:r>
              <a:rPr lang="fr-CA" sz="1600" i="1" dirty="0" err="1"/>
              <a:t>désolé-e</a:t>
            </a:r>
            <a:r>
              <a:rPr lang="fr-CA" sz="1600" i="1" dirty="0"/>
              <a:t> que cela vous soit arrivé)</a:t>
            </a:r>
            <a:endParaRPr lang="fr-CA" sz="1600" dirty="0"/>
          </a:p>
          <a:p>
            <a:pPr marL="342900" indent="-342900">
              <a:lnSpc>
                <a:spcPct val="100000"/>
              </a:lnSpc>
              <a:spcBef>
                <a:spcPts val="800"/>
              </a:spcBef>
              <a:spcAft>
                <a:spcPts val="600"/>
              </a:spcAft>
              <a:buClr>
                <a:srgbClr val="4A66AC"/>
              </a:buClr>
              <a:buFont typeface="Wingdings" panose="05000000000000000000" pitchFamily="2" charset="2"/>
              <a:buChar char="v"/>
            </a:pPr>
            <a:r>
              <a:rPr lang="fr-CA" sz="1600" dirty="0"/>
              <a:t>Offrez des ressources. Soyez au courant des services offerts dans votre région et offrez à la personne de la mettre en contact avec du soutien pour l’aider à quitter </a:t>
            </a:r>
            <a:r>
              <a:rPr lang="fr-CA" sz="1600" dirty="0" err="1"/>
              <a:t>un-e</a:t>
            </a:r>
            <a:r>
              <a:rPr lang="fr-CA" sz="1600" dirty="0"/>
              <a:t> partenaire abusif(-</a:t>
            </a:r>
            <a:r>
              <a:rPr lang="fr-CA" sz="1600" dirty="0" err="1"/>
              <a:t>ve</a:t>
            </a:r>
            <a:r>
              <a:rPr lang="fr-CA" sz="1600" dirty="0"/>
              <a:t>) ou avec de l’aide pour une agression</a:t>
            </a:r>
          </a:p>
          <a:p>
            <a:pPr marL="342900" indent="-342900">
              <a:lnSpc>
                <a:spcPct val="100000"/>
              </a:lnSpc>
              <a:spcBef>
                <a:spcPts val="800"/>
              </a:spcBef>
              <a:spcAft>
                <a:spcPts val="600"/>
              </a:spcAft>
              <a:buClr>
                <a:srgbClr val="4A66AC"/>
              </a:buClr>
              <a:buFont typeface="Wingdings" panose="05000000000000000000" pitchFamily="2" charset="2"/>
              <a:buChar char="v"/>
            </a:pPr>
            <a:r>
              <a:rPr lang="fr-CA" sz="1600" dirty="0"/>
              <a:t>Lorsque possible, aidez le ou la </a:t>
            </a:r>
            <a:r>
              <a:rPr lang="fr-CA" sz="1600" dirty="0" err="1"/>
              <a:t>client-e</a:t>
            </a:r>
            <a:r>
              <a:rPr lang="fr-CA" sz="1600" dirty="0"/>
              <a:t> à prendre contact avec les ressources nécessaires. Offrez d’appeler le fournisseur de service recommandé et de prendre rendez-vous pour la personne</a:t>
            </a:r>
          </a:p>
          <a:p>
            <a:pPr>
              <a:lnSpc>
                <a:spcPct val="100000"/>
              </a:lnSpc>
              <a:spcBef>
                <a:spcPts val="800"/>
              </a:spcBef>
              <a:buClr>
                <a:srgbClr val="4A66AC"/>
              </a:buClr>
            </a:pPr>
            <a:endParaRPr lang="fr-CA" sz="1600" dirty="0"/>
          </a:p>
          <a:p>
            <a:pPr>
              <a:lnSpc>
                <a:spcPct val="100000"/>
              </a:lnSpc>
              <a:spcBef>
                <a:spcPts val="800"/>
              </a:spcBef>
              <a:buClr>
                <a:srgbClr val="4A66AC"/>
              </a:buClr>
            </a:pPr>
            <a:endParaRPr lang="fr-CA" sz="1600" dirty="0"/>
          </a:p>
        </p:txBody>
      </p:sp>
      <p:sp>
        <p:nvSpPr>
          <p:cNvPr id="3" name="TextBox 2"/>
          <p:cNvSpPr txBox="1"/>
          <p:nvPr/>
        </p:nvSpPr>
        <p:spPr>
          <a:xfrm>
            <a:off x="9993206" y="1871368"/>
            <a:ext cx="1700463" cy="3785652"/>
          </a:xfrm>
          <a:prstGeom prst="rect">
            <a:avLst/>
          </a:prstGeom>
          <a:noFill/>
        </p:spPr>
        <p:txBody>
          <a:bodyPr wrap="square" rtlCol="0">
            <a:spAutoFit/>
          </a:bodyPr>
          <a:lstStyle/>
          <a:p>
            <a:pPr algn="ctr"/>
            <a:r>
              <a:rPr lang="fr-CA" sz="2000" b="1" dirty="0">
                <a:solidFill>
                  <a:srgbClr val="4A66AC"/>
                </a:solidFill>
              </a:rPr>
              <a:t>Informez-vous sur les soins sensibles au traumatisme et exercez-vous. </a:t>
            </a:r>
            <a:r>
              <a:rPr lang="fr-CA" sz="2000" b="1" dirty="0" err="1">
                <a:solidFill>
                  <a:srgbClr val="4A66AC"/>
                </a:solidFill>
              </a:rPr>
              <a:t>Tout-e</a:t>
            </a:r>
            <a:r>
              <a:rPr lang="fr-CA" sz="2000" b="1" dirty="0">
                <a:solidFill>
                  <a:srgbClr val="4A66AC"/>
                </a:solidFill>
              </a:rPr>
              <a:t> </a:t>
            </a:r>
            <a:r>
              <a:rPr lang="fr-CA" sz="2000" b="1" dirty="0" err="1">
                <a:solidFill>
                  <a:srgbClr val="4A66AC"/>
                </a:solidFill>
              </a:rPr>
              <a:t>client-e</a:t>
            </a:r>
            <a:r>
              <a:rPr lang="fr-CA" sz="2000" b="1" dirty="0">
                <a:solidFill>
                  <a:srgbClr val="4A66AC"/>
                </a:solidFill>
              </a:rPr>
              <a:t> pourrait avoir des antécédents de traumatisme</a:t>
            </a:r>
          </a:p>
        </p:txBody>
      </p:sp>
      <p:sp>
        <p:nvSpPr>
          <p:cNvPr id="7" name="Arrow: Pentagon 10">
            <a:extLst>
              <a:ext uri="{FF2B5EF4-FFF2-40B4-BE49-F238E27FC236}">
                <a16:creationId xmlns:a16="http://schemas.microsoft.com/office/drawing/2014/main" id="{E4EE167E-A673-9E4E-BDCF-B0C73774C409}"/>
              </a:ext>
            </a:extLst>
          </p:cNvPr>
          <p:cNvSpPr/>
          <p:nvPr/>
        </p:nvSpPr>
        <p:spPr>
          <a:xfrm>
            <a:off x="214506" y="180848"/>
            <a:ext cx="627889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11">
            <a:extLst>
              <a:ext uri="{FF2B5EF4-FFF2-40B4-BE49-F238E27FC236}">
                <a16:creationId xmlns:a16="http://schemas.microsoft.com/office/drawing/2014/main" id="{9F7305C8-98D7-BC44-A561-A1DBDAFFDEE9}"/>
              </a:ext>
            </a:extLst>
          </p:cNvPr>
          <p:cNvSpPr txBox="1"/>
          <p:nvPr/>
        </p:nvSpPr>
        <p:spPr>
          <a:xfrm>
            <a:off x="342845" y="299892"/>
            <a:ext cx="6150552" cy="400110"/>
          </a:xfrm>
          <a:prstGeom prst="rect">
            <a:avLst/>
          </a:prstGeom>
          <a:noFill/>
        </p:spPr>
        <p:txBody>
          <a:bodyPr wrap="square" rtlCol="0">
            <a:spAutoFit/>
          </a:bodyPr>
          <a:lstStyle/>
          <a:p>
            <a:r>
              <a:rPr lang="fr-CA" sz="2000" b="1" dirty="0">
                <a:solidFill>
                  <a:schemeClr val="bg1"/>
                </a:solidFill>
              </a:rPr>
              <a:t>MODULE : L’évaluation du risque d’infection par le VIH</a:t>
            </a:r>
          </a:p>
        </p:txBody>
      </p:sp>
    </p:spTree>
    <p:extLst>
      <p:ext uri="{BB962C8B-B14F-4D97-AF65-F5344CB8AC3E}">
        <p14:creationId xmlns:p14="http://schemas.microsoft.com/office/powerpoint/2010/main" val="34053045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fr-CA" dirty="0"/>
              <a:t>Dépistage après une agression sexuelle</a:t>
            </a:r>
          </a:p>
        </p:txBody>
      </p:sp>
      <p:sp>
        <p:nvSpPr>
          <p:cNvPr id="10"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42926" y="2542354"/>
            <a:ext cx="10448373" cy="3384720"/>
          </a:xfrm>
        </p:spPr>
        <p:txBody>
          <a:bodyPr>
            <a:noAutofit/>
          </a:bodyPr>
          <a:lstStyle/>
          <a:p>
            <a:pPr marL="342900" indent="-342900">
              <a:lnSpc>
                <a:spcPct val="100000"/>
              </a:lnSpc>
              <a:spcBef>
                <a:spcPts val="800"/>
              </a:spcBef>
              <a:buClr>
                <a:srgbClr val="4A66AC"/>
              </a:buClr>
              <a:buFont typeface="Wingdings" panose="05000000000000000000" pitchFamily="2" charset="2"/>
              <a:buChar char="v"/>
            </a:pPr>
            <a:r>
              <a:rPr lang="fr-CA" sz="2200" dirty="0"/>
              <a:t>Le dépistage du VIH est approprié</a:t>
            </a:r>
          </a:p>
          <a:p>
            <a:pPr marL="342900" indent="-342900">
              <a:lnSpc>
                <a:spcPct val="100000"/>
              </a:lnSpc>
              <a:spcBef>
                <a:spcPts val="800"/>
              </a:spcBef>
              <a:buClr>
                <a:srgbClr val="4A66AC"/>
              </a:buClr>
              <a:buFont typeface="Wingdings" panose="05000000000000000000" pitchFamily="2" charset="2"/>
              <a:buChar char="v"/>
            </a:pPr>
            <a:r>
              <a:rPr lang="fr-CA" sz="2200" dirty="0"/>
              <a:t>Ne faites pas pression pour qu’</a:t>
            </a:r>
            <a:r>
              <a:rPr lang="fr-CA" sz="2200" dirty="0" err="1"/>
              <a:t>un-e</a:t>
            </a:r>
            <a:r>
              <a:rPr lang="fr-CA" sz="2200" dirty="0"/>
              <a:t> </a:t>
            </a:r>
            <a:r>
              <a:rPr lang="fr-CA" sz="2200" dirty="0" err="1"/>
              <a:t>client-e</a:t>
            </a:r>
            <a:r>
              <a:rPr lang="fr-CA" sz="2200" dirty="0"/>
              <a:t> vous révèle des détails précis; mais si la personne le veut, vous pourriez aider à la rassurer quant aux risques relatifs (p. ex., </a:t>
            </a:r>
            <a:r>
              <a:rPr lang="fr-CA" sz="2200" i="1" dirty="0"/>
              <a:t>S’il ne vous a pas pénétrée, le risque d’infection par le VIH est faible)</a:t>
            </a:r>
            <a:endParaRPr lang="fr-CA" sz="2200" dirty="0"/>
          </a:p>
          <a:p>
            <a:pPr marL="342900" indent="-342900">
              <a:lnSpc>
                <a:spcPct val="100000"/>
              </a:lnSpc>
              <a:spcBef>
                <a:spcPts val="800"/>
              </a:spcBef>
              <a:buClr>
                <a:srgbClr val="4A66AC"/>
              </a:buClr>
              <a:buFont typeface="Wingdings" panose="05000000000000000000" pitchFamily="2" charset="2"/>
              <a:buChar char="v"/>
            </a:pPr>
            <a:r>
              <a:rPr lang="fr-CA" sz="2200" dirty="0"/>
              <a:t>Si vous recevez une personne dans les 72 heures suivant une agression, suggérez la possibilité d’une prophylaxie post-exposition (PPE) et référez-la à ce service, sur demande. La PPE est offerte gratuitement aux personnes qui ont été agressées sexuellement. Vous pouvez également suggérer à la femme agressée de prendre Plan B  afin d’éviter la grossesse</a:t>
            </a:r>
          </a:p>
          <a:p>
            <a:pPr marL="342900" indent="-342900">
              <a:lnSpc>
                <a:spcPct val="100000"/>
              </a:lnSpc>
              <a:spcBef>
                <a:spcPts val="800"/>
              </a:spcBef>
              <a:buClr>
                <a:srgbClr val="4A66AC"/>
              </a:buClr>
              <a:buFont typeface="Wingdings" panose="05000000000000000000" pitchFamily="2" charset="2"/>
              <a:buChar char="v"/>
            </a:pPr>
            <a:r>
              <a:rPr lang="fr-CA" sz="2200" dirty="0"/>
              <a:t>Mettez le/la </a:t>
            </a:r>
            <a:r>
              <a:rPr lang="fr-CA" sz="2200" dirty="0" err="1"/>
              <a:t>client-e</a:t>
            </a:r>
            <a:r>
              <a:rPr lang="fr-CA" sz="2200" dirty="0"/>
              <a:t> en contact avec des ressources additionnelles, y compris des services en cas d’agression sexuelle, du soutien en matière de santé mentale, des services de dépistage des ITS et de test de grossesse, si approprié</a:t>
            </a:r>
          </a:p>
          <a:p>
            <a:pPr marL="342900" indent="-342900">
              <a:lnSpc>
                <a:spcPct val="100000"/>
              </a:lnSpc>
              <a:spcBef>
                <a:spcPts val="800"/>
              </a:spcBef>
              <a:buClr>
                <a:srgbClr val="4A66AC"/>
              </a:buClr>
              <a:buFont typeface="Wingdings" panose="05000000000000000000" pitchFamily="2" charset="2"/>
              <a:buChar char="v"/>
            </a:pPr>
            <a:endParaRPr lang="fr-CA" sz="2200" dirty="0"/>
          </a:p>
          <a:p>
            <a:pPr>
              <a:lnSpc>
                <a:spcPct val="100000"/>
              </a:lnSpc>
              <a:spcBef>
                <a:spcPts val="800"/>
              </a:spcBef>
              <a:buClr>
                <a:srgbClr val="4A66AC"/>
              </a:buClr>
            </a:pPr>
            <a:endParaRPr lang="fr-CA" sz="2200" dirty="0"/>
          </a:p>
          <a:p>
            <a:pPr>
              <a:lnSpc>
                <a:spcPct val="100000"/>
              </a:lnSpc>
              <a:spcBef>
                <a:spcPts val="800"/>
              </a:spcBef>
              <a:buClr>
                <a:srgbClr val="4A66AC"/>
              </a:buClr>
            </a:pPr>
            <a:endParaRPr lang="fr-CA" sz="2200" dirty="0"/>
          </a:p>
        </p:txBody>
      </p:sp>
      <p:sp>
        <p:nvSpPr>
          <p:cNvPr id="7" name="Arrow: Pentagon 10">
            <a:extLst>
              <a:ext uri="{FF2B5EF4-FFF2-40B4-BE49-F238E27FC236}">
                <a16:creationId xmlns:a16="http://schemas.microsoft.com/office/drawing/2014/main" id="{286A4FD8-D011-2F42-8182-0BCA8E26B228}"/>
              </a:ext>
            </a:extLst>
          </p:cNvPr>
          <p:cNvSpPr/>
          <p:nvPr/>
        </p:nvSpPr>
        <p:spPr>
          <a:xfrm>
            <a:off x="214506" y="180848"/>
            <a:ext cx="627889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11">
            <a:extLst>
              <a:ext uri="{FF2B5EF4-FFF2-40B4-BE49-F238E27FC236}">
                <a16:creationId xmlns:a16="http://schemas.microsoft.com/office/drawing/2014/main" id="{CEAF651F-84C0-234A-AFC2-D8A32A7465CE}"/>
              </a:ext>
            </a:extLst>
          </p:cNvPr>
          <p:cNvSpPr txBox="1"/>
          <p:nvPr/>
        </p:nvSpPr>
        <p:spPr>
          <a:xfrm>
            <a:off x="342845" y="299892"/>
            <a:ext cx="6150552" cy="400110"/>
          </a:xfrm>
          <a:prstGeom prst="rect">
            <a:avLst/>
          </a:prstGeom>
          <a:noFill/>
        </p:spPr>
        <p:txBody>
          <a:bodyPr wrap="square" rtlCol="0">
            <a:spAutoFit/>
          </a:bodyPr>
          <a:lstStyle/>
          <a:p>
            <a:r>
              <a:rPr lang="fr-CA" sz="2000" b="1" dirty="0">
                <a:solidFill>
                  <a:schemeClr val="bg1"/>
                </a:solidFill>
              </a:rPr>
              <a:t>MODULE : L’évaluation du risque d’infection par le VIH</a:t>
            </a:r>
          </a:p>
        </p:txBody>
      </p:sp>
    </p:spTree>
    <p:extLst>
      <p:ext uri="{BB962C8B-B14F-4D97-AF65-F5344CB8AC3E}">
        <p14:creationId xmlns:p14="http://schemas.microsoft.com/office/powerpoint/2010/main" val="41216696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fr-CA" dirty="0"/>
              <a:t>Risque et consommation de drogues</a:t>
            </a:r>
          </a:p>
        </p:txBody>
      </p:sp>
      <p:sp>
        <p:nvSpPr>
          <p:cNvPr id="10"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42926" y="2439612"/>
            <a:ext cx="10548974" cy="3384720"/>
          </a:xfrm>
        </p:spPr>
        <p:txBody>
          <a:bodyPr>
            <a:noAutofit/>
          </a:bodyPr>
          <a:lstStyle/>
          <a:p>
            <a:pPr marL="342900" indent="-342900">
              <a:lnSpc>
                <a:spcPct val="100000"/>
              </a:lnSpc>
              <a:spcBef>
                <a:spcPts val="800"/>
              </a:spcBef>
              <a:spcAft>
                <a:spcPts val="600"/>
              </a:spcAft>
              <a:buClr>
                <a:srgbClr val="4A66AC"/>
              </a:buClr>
              <a:buFont typeface="Wingdings" panose="05000000000000000000" pitchFamily="2" charset="2"/>
              <a:buChar char="v"/>
            </a:pPr>
            <a:r>
              <a:rPr lang="fr-CA" sz="1600" dirty="0"/>
              <a:t>La consommation de certaines drogues est illégale/stigmatisée; concentrez-vous sur le risque de transmission. Reconnaissez que plusieurs </a:t>
            </a:r>
            <a:r>
              <a:rPr lang="fr-CA" sz="1600" dirty="0" err="1"/>
              <a:t>client-es</a:t>
            </a:r>
            <a:r>
              <a:rPr lang="fr-CA" sz="1600" dirty="0"/>
              <a:t> se protègent tout en continuant de consommer des drogues illégales (p. ex., </a:t>
            </a:r>
            <a:r>
              <a:rPr lang="fr-CA" sz="1600" i="1" dirty="0"/>
              <a:t>C’est très bien que vous alliez régulièrement faire l’échange de votre matériel chez [nom de votre échange de seringues local]</a:t>
            </a:r>
            <a:r>
              <a:rPr lang="fr-CA" sz="1600" dirty="0"/>
              <a:t>)</a:t>
            </a:r>
          </a:p>
          <a:p>
            <a:pPr marL="342900" indent="-342900">
              <a:lnSpc>
                <a:spcPct val="100000"/>
              </a:lnSpc>
              <a:spcBef>
                <a:spcPts val="800"/>
              </a:spcBef>
              <a:spcAft>
                <a:spcPts val="600"/>
              </a:spcAft>
              <a:buClr>
                <a:srgbClr val="4A66AC"/>
              </a:buClr>
              <a:buFont typeface="Wingdings" panose="05000000000000000000" pitchFamily="2" charset="2"/>
              <a:buChar char="v"/>
            </a:pPr>
            <a:r>
              <a:rPr lang="fr-CA" sz="1600" dirty="0"/>
              <a:t>Posez des questions sur l’utilisation de seringues pour toute drogue, sans égard à son statut juridique (stéroïdes/hormones); consultez le site Web de l’</a:t>
            </a:r>
            <a:r>
              <a:rPr lang="fr-CA" sz="1600" i="1" spc="-20" dirty="0"/>
              <a:t>Ontario </a:t>
            </a:r>
            <a:r>
              <a:rPr lang="fr-CA" sz="1600" i="1" spc="-20" dirty="0" err="1"/>
              <a:t>Harm</a:t>
            </a:r>
            <a:r>
              <a:rPr lang="fr-CA" sz="1600" i="1" spc="-20" dirty="0"/>
              <a:t> </a:t>
            </a:r>
            <a:r>
              <a:rPr lang="fr-CA" sz="1600" i="1" spc="-20" dirty="0" err="1"/>
              <a:t>Reduction</a:t>
            </a:r>
            <a:r>
              <a:rPr lang="fr-CA" sz="1600" i="1" spc="-20" dirty="0"/>
              <a:t> Distribution Program </a:t>
            </a:r>
            <a:r>
              <a:rPr lang="fr-CA" sz="1600" spc="-20" dirty="0"/>
              <a:t>afin d’aider la personne à se procurer des seringues/aiguilles stériles dans sa localité</a:t>
            </a:r>
          </a:p>
          <a:p>
            <a:pPr marL="342900" indent="-342900">
              <a:lnSpc>
                <a:spcPct val="100000"/>
              </a:lnSpc>
              <a:spcBef>
                <a:spcPts val="800"/>
              </a:spcBef>
              <a:spcAft>
                <a:spcPts val="600"/>
              </a:spcAft>
              <a:buClr>
                <a:srgbClr val="4A66AC"/>
              </a:buClr>
              <a:buFont typeface="Wingdings" panose="05000000000000000000" pitchFamily="2" charset="2"/>
              <a:buChar char="v"/>
            </a:pPr>
            <a:r>
              <a:rPr lang="fr-CA" sz="1600" dirty="0"/>
              <a:t>Posez des questions sur le partage de chauffoirs, filtres, fioles d’eau et seringues, ainsi que sur le partage de pipes ou de tiges de verre pour l’inhalation; le partage de ces items représente une exposition à risque élevé</a:t>
            </a:r>
          </a:p>
          <a:p>
            <a:pPr marL="342900" indent="-342900">
              <a:lnSpc>
                <a:spcPct val="100000"/>
              </a:lnSpc>
              <a:spcBef>
                <a:spcPts val="800"/>
              </a:spcBef>
              <a:spcAft>
                <a:spcPts val="600"/>
              </a:spcAft>
              <a:buClr>
                <a:srgbClr val="4A66AC"/>
              </a:buClr>
              <a:buFont typeface="Wingdings" panose="05000000000000000000" pitchFamily="2" charset="2"/>
              <a:buChar char="v"/>
            </a:pPr>
            <a:r>
              <a:rPr lang="fr-CA" sz="1600" dirty="0"/>
              <a:t>Offrez de l’information sur les services sociaux pertinents et de réduction des méfaits; demandez à la personne si elle a besoin de soutien pour un problème de consommation de drogues et référez-la à des services en matière de toxicomanie si demandé</a:t>
            </a:r>
          </a:p>
          <a:p>
            <a:pPr marL="342900" indent="-342900">
              <a:lnSpc>
                <a:spcPct val="100000"/>
              </a:lnSpc>
              <a:spcBef>
                <a:spcPts val="800"/>
              </a:spcBef>
              <a:spcAft>
                <a:spcPts val="600"/>
              </a:spcAft>
              <a:buClr>
                <a:srgbClr val="4A66AC"/>
              </a:buClr>
              <a:buFont typeface="Wingdings" panose="05000000000000000000" pitchFamily="2" charset="2"/>
              <a:buChar char="v"/>
            </a:pPr>
            <a:r>
              <a:rPr lang="fr-CA" sz="1600" b="1" dirty="0"/>
              <a:t>Souvenez-vous :</a:t>
            </a:r>
            <a:r>
              <a:rPr lang="fr-CA" sz="1600" dirty="0"/>
              <a:t> La consommation de certaines drogues, en particulier de stimulants comme la méthamphétamine en cristaux, peut promouvoir la prise de risques sexuels (c.-à-d. que des risques peuvent être </a:t>
            </a:r>
            <a:r>
              <a:rPr lang="fr-CA" sz="1600" dirty="0" err="1"/>
              <a:t>interreliés</a:t>
            </a:r>
            <a:r>
              <a:rPr lang="fr-CA" sz="1600" dirty="0"/>
              <a:t>; informez-vous sur les deux)</a:t>
            </a:r>
          </a:p>
          <a:p>
            <a:pPr>
              <a:lnSpc>
                <a:spcPct val="100000"/>
              </a:lnSpc>
              <a:spcBef>
                <a:spcPts val="800"/>
              </a:spcBef>
              <a:buClr>
                <a:srgbClr val="4A66AC"/>
              </a:buClr>
            </a:pPr>
            <a:endParaRPr lang="fr-CA" sz="1600" dirty="0"/>
          </a:p>
        </p:txBody>
      </p:sp>
      <p:sp>
        <p:nvSpPr>
          <p:cNvPr id="7" name="Arrow: Pentagon 10">
            <a:extLst>
              <a:ext uri="{FF2B5EF4-FFF2-40B4-BE49-F238E27FC236}">
                <a16:creationId xmlns:a16="http://schemas.microsoft.com/office/drawing/2014/main" id="{49E245C1-30C6-4246-B2CB-1FD7B119829D}"/>
              </a:ext>
            </a:extLst>
          </p:cNvPr>
          <p:cNvSpPr/>
          <p:nvPr/>
        </p:nvSpPr>
        <p:spPr>
          <a:xfrm>
            <a:off x="214506" y="180848"/>
            <a:ext cx="627889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11">
            <a:extLst>
              <a:ext uri="{FF2B5EF4-FFF2-40B4-BE49-F238E27FC236}">
                <a16:creationId xmlns:a16="http://schemas.microsoft.com/office/drawing/2014/main" id="{08FA85D8-EA92-704A-9BAF-F3D9AD041CCA}"/>
              </a:ext>
            </a:extLst>
          </p:cNvPr>
          <p:cNvSpPr txBox="1"/>
          <p:nvPr/>
        </p:nvSpPr>
        <p:spPr>
          <a:xfrm>
            <a:off x="342845" y="299892"/>
            <a:ext cx="6150552" cy="400110"/>
          </a:xfrm>
          <a:prstGeom prst="rect">
            <a:avLst/>
          </a:prstGeom>
          <a:noFill/>
        </p:spPr>
        <p:txBody>
          <a:bodyPr wrap="square" rtlCol="0">
            <a:spAutoFit/>
          </a:bodyPr>
          <a:lstStyle/>
          <a:p>
            <a:r>
              <a:rPr lang="fr-CA" sz="2000" b="1" dirty="0">
                <a:solidFill>
                  <a:schemeClr val="bg1"/>
                </a:solidFill>
              </a:rPr>
              <a:t>MODULE : L’évaluation du risque d’infection par le VIH</a:t>
            </a:r>
          </a:p>
        </p:txBody>
      </p:sp>
    </p:spTree>
    <p:extLst>
      <p:ext uri="{BB962C8B-B14F-4D97-AF65-F5344CB8AC3E}">
        <p14:creationId xmlns:p14="http://schemas.microsoft.com/office/powerpoint/2010/main" val="12015992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fr-CA" sz="4200" dirty="0"/>
              <a:t>Référence à des services – Continuum des soins</a:t>
            </a:r>
          </a:p>
        </p:txBody>
      </p:sp>
      <p:sp>
        <p:nvSpPr>
          <p:cNvPr id="10"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86204" y="1903415"/>
            <a:ext cx="9791439" cy="3384720"/>
          </a:xfrm>
        </p:spPr>
        <p:txBody>
          <a:bodyPr>
            <a:noAutofit/>
          </a:bodyPr>
          <a:lstStyle/>
          <a:p>
            <a:pPr>
              <a:lnSpc>
                <a:spcPct val="100000"/>
              </a:lnSpc>
              <a:spcBef>
                <a:spcPts val="800"/>
              </a:spcBef>
              <a:buClr>
                <a:srgbClr val="4A66AC"/>
              </a:buClr>
            </a:pPr>
            <a:endParaRPr lang="fr-CA" sz="1800" dirty="0"/>
          </a:p>
          <a:p>
            <a:pPr>
              <a:lnSpc>
                <a:spcPct val="100000"/>
              </a:lnSpc>
              <a:spcBef>
                <a:spcPts val="800"/>
              </a:spcBef>
              <a:buClr>
                <a:srgbClr val="4A66AC"/>
              </a:buClr>
            </a:pPr>
            <a:r>
              <a:rPr lang="fr-CA" sz="1800" dirty="0"/>
              <a:t>Parler du risque vous aide à faire des liens pour le dépistage, mais offre aussi des occasions de relier les </a:t>
            </a:r>
            <a:r>
              <a:rPr lang="fr-CA" sz="1800" dirty="0" err="1"/>
              <a:t>client-es</a:t>
            </a:r>
            <a:r>
              <a:rPr lang="fr-CA" sz="1800" dirty="0"/>
              <a:t> à un continuum d’autres services, y compris des services sociaux et en matière de santé sexuelle. Par exemple :</a:t>
            </a:r>
          </a:p>
          <a:p>
            <a:pPr>
              <a:lnSpc>
                <a:spcPct val="100000"/>
              </a:lnSpc>
              <a:spcBef>
                <a:spcPts val="800"/>
              </a:spcBef>
              <a:buClr>
                <a:srgbClr val="4A66AC"/>
              </a:buClr>
            </a:pPr>
            <a:r>
              <a:rPr lang="fr-CA" sz="1800" b="1" dirty="0"/>
              <a:t>Santé sexuelle :</a:t>
            </a:r>
          </a:p>
          <a:p>
            <a:pPr marL="800100" lvl="1" indent="-342900" algn="l">
              <a:lnSpc>
                <a:spcPct val="100000"/>
              </a:lnSpc>
              <a:spcBef>
                <a:spcPts val="600"/>
              </a:spcBef>
              <a:buClr>
                <a:srgbClr val="4A66AC"/>
              </a:buClr>
              <a:buFont typeface="Wingdings" panose="05000000000000000000" pitchFamily="2" charset="2"/>
              <a:buChar char="v"/>
            </a:pPr>
            <a:r>
              <a:rPr lang="fr-CA" sz="1800" dirty="0"/>
              <a:t>Prophylaxie post-exposition (PPE) pour une exposition récente (moins de 72 h)</a:t>
            </a:r>
          </a:p>
          <a:p>
            <a:pPr marL="800100" lvl="1" indent="-342900" algn="l">
              <a:lnSpc>
                <a:spcPct val="100000"/>
              </a:lnSpc>
              <a:spcBef>
                <a:spcPts val="600"/>
              </a:spcBef>
              <a:buClr>
                <a:srgbClr val="4A66AC"/>
              </a:buClr>
              <a:buFont typeface="Wingdings" panose="05000000000000000000" pitchFamily="2" charset="2"/>
              <a:buChar char="v"/>
            </a:pPr>
            <a:r>
              <a:rPr lang="fr-CA" sz="1800" dirty="0"/>
              <a:t>Programmes de réduction des risques de VIH pour des populations spécifiques (souvent offerts par des organismes du domaine du VIH)</a:t>
            </a:r>
          </a:p>
          <a:p>
            <a:pPr marL="800100" lvl="1" indent="-342900" algn="l">
              <a:lnSpc>
                <a:spcPct val="100000"/>
              </a:lnSpc>
              <a:spcBef>
                <a:spcPts val="600"/>
              </a:spcBef>
              <a:buClr>
                <a:srgbClr val="4A66AC"/>
              </a:buClr>
              <a:buFont typeface="Wingdings" panose="05000000000000000000" pitchFamily="2" charset="2"/>
              <a:buChar char="v"/>
            </a:pPr>
            <a:r>
              <a:rPr lang="fr-CA" sz="1800" dirty="0"/>
              <a:t>Prophylaxie </a:t>
            </a:r>
            <a:r>
              <a:rPr lang="fr-CA" sz="1800" dirty="0" err="1"/>
              <a:t>pré-exposition</a:t>
            </a:r>
            <a:r>
              <a:rPr lang="fr-CA" sz="1800" dirty="0"/>
              <a:t> (</a:t>
            </a:r>
            <a:r>
              <a:rPr lang="fr-CA" sz="1800" dirty="0" err="1"/>
              <a:t>PrEP</a:t>
            </a:r>
            <a:r>
              <a:rPr lang="fr-CA" sz="1800" dirty="0"/>
              <a:t>) pour les personnes exposées à des risques continus</a:t>
            </a:r>
          </a:p>
          <a:p>
            <a:pPr marL="800100" lvl="1" indent="-342900" algn="l">
              <a:lnSpc>
                <a:spcPct val="100000"/>
              </a:lnSpc>
              <a:spcBef>
                <a:spcPts val="600"/>
              </a:spcBef>
              <a:buClr>
                <a:srgbClr val="4A66AC"/>
              </a:buClr>
              <a:buFont typeface="Wingdings" panose="05000000000000000000" pitchFamily="2" charset="2"/>
              <a:buChar char="v"/>
            </a:pPr>
            <a:r>
              <a:rPr lang="fr-CA" sz="1800" dirty="0"/>
              <a:t>Dépistage d’autres infections transmissibles sexuellement (ITS), s’ils ne sont pas offerts dans votre site. P. ex. :</a:t>
            </a:r>
          </a:p>
          <a:p>
            <a:pPr marL="1257300" lvl="2" indent="-342900" algn="l">
              <a:lnSpc>
                <a:spcPct val="100000"/>
              </a:lnSpc>
              <a:spcBef>
                <a:spcPts val="0"/>
              </a:spcBef>
              <a:buClr>
                <a:srgbClr val="4A66AC"/>
              </a:buClr>
              <a:buFont typeface="Wingdings" panose="05000000000000000000" pitchFamily="2" charset="2"/>
              <a:buChar char="§"/>
            </a:pPr>
            <a:r>
              <a:rPr lang="fr-CA" dirty="0"/>
              <a:t>Recommander le dépistage de la syphilis aux hommes qui ont des rapports sexuels avec des hommes</a:t>
            </a:r>
          </a:p>
          <a:p>
            <a:pPr marL="1257300" lvl="2" indent="-342900" algn="l">
              <a:lnSpc>
                <a:spcPct val="100000"/>
              </a:lnSpc>
              <a:spcBef>
                <a:spcPts val="0"/>
              </a:spcBef>
              <a:buClr>
                <a:srgbClr val="4A66AC"/>
              </a:buClr>
              <a:buFont typeface="Wingdings" panose="05000000000000000000" pitchFamily="2" charset="2"/>
              <a:buChar char="§"/>
            </a:pPr>
            <a:r>
              <a:rPr lang="fr-CA" dirty="0"/>
              <a:t>Recommander le dépistage de l’hépatite C aux personnes qui consomment des drogues</a:t>
            </a:r>
          </a:p>
          <a:p>
            <a:pPr marL="1257300" lvl="2" indent="-342900" algn="l">
              <a:lnSpc>
                <a:spcPct val="100000"/>
              </a:lnSpc>
              <a:spcBef>
                <a:spcPts val="600"/>
              </a:spcBef>
              <a:buClr>
                <a:srgbClr val="4A66AC"/>
              </a:buClr>
              <a:buFont typeface="Wingdings" panose="05000000000000000000" pitchFamily="2" charset="2"/>
              <a:buChar char="§"/>
            </a:pPr>
            <a:endParaRPr lang="fr-CA" dirty="0"/>
          </a:p>
          <a:p>
            <a:pPr lvl="1" algn="l">
              <a:lnSpc>
                <a:spcPct val="100000"/>
              </a:lnSpc>
              <a:spcBef>
                <a:spcPts val="600"/>
              </a:spcBef>
              <a:buClr>
                <a:srgbClr val="4A66AC"/>
              </a:buClr>
            </a:pPr>
            <a:endParaRPr lang="fr-CA" sz="1800" dirty="0"/>
          </a:p>
          <a:p>
            <a:pPr>
              <a:lnSpc>
                <a:spcPct val="100000"/>
              </a:lnSpc>
              <a:spcBef>
                <a:spcPts val="800"/>
              </a:spcBef>
              <a:buClr>
                <a:srgbClr val="4A66AC"/>
              </a:buClr>
            </a:pPr>
            <a:endParaRPr lang="fr-CA" sz="1800" dirty="0"/>
          </a:p>
          <a:p>
            <a:pPr>
              <a:lnSpc>
                <a:spcPct val="100000"/>
              </a:lnSpc>
              <a:spcBef>
                <a:spcPts val="800"/>
              </a:spcBef>
              <a:buClr>
                <a:srgbClr val="4A66AC"/>
              </a:buClr>
            </a:pPr>
            <a:endParaRPr lang="fr-CA" sz="1800" dirty="0"/>
          </a:p>
        </p:txBody>
      </p:sp>
      <p:pic>
        <p:nvPicPr>
          <p:cNvPr id="4" name="Picture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357697" y="2240580"/>
            <a:ext cx="1556657" cy="1556657"/>
          </a:xfrm>
          <a:prstGeom prst="rect">
            <a:avLst/>
          </a:prstGeom>
        </p:spPr>
      </p:pic>
      <p:sp>
        <p:nvSpPr>
          <p:cNvPr id="5" name="TextBox 4"/>
          <p:cNvSpPr txBox="1"/>
          <p:nvPr/>
        </p:nvSpPr>
        <p:spPr>
          <a:xfrm>
            <a:off x="10240887" y="3849830"/>
            <a:ext cx="1861457" cy="2585323"/>
          </a:xfrm>
          <a:prstGeom prst="rect">
            <a:avLst/>
          </a:prstGeom>
          <a:noFill/>
        </p:spPr>
        <p:txBody>
          <a:bodyPr wrap="square" rtlCol="0">
            <a:spAutoFit/>
          </a:bodyPr>
          <a:lstStyle/>
          <a:p>
            <a:pPr algn="ctr"/>
            <a:r>
              <a:rPr lang="fr-CA" b="1" dirty="0">
                <a:solidFill>
                  <a:srgbClr val="4A66AC"/>
                </a:solidFill>
              </a:rPr>
              <a:t>Les références ne sont pas uniquement pour les clients-es séropositif(-</a:t>
            </a:r>
            <a:r>
              <a:rPr lang="fr-CA" b="1" dirty="0" err="1">
                <a:solidFill>
                  <a:srgbClr val="4A66AC"/>
                </a:solidFill>
              </a:rPr>
              <a:t>ve</a:t>
            </a:r>
            <a:r>
              <a:rPr lang="fr-CA" b="1" dirty="0">
                <a:solidFill>
                  <a:srgbClr val="4A66AC"/>
                </a:solidFill>
              </a:rPr>
              <a:t>)s; les </a:t>
            </a:r>
            <a:r>
              <a:rPr lang="fr-CA" b="1" dirty="0" err="1">
                <a:solidFill>
                  <a:srgbClr val="4A66AC"/>
                </a:solidFill>
              </a:rPr>
              <a:t>client-es</a:t>
            </a:r>
            <a:r>
              <a:rPr lang="fr-CA" b="1" dirty="0">
                <a:solidFill>
                  <a:srgbClr val="4A66AC"/>
                </a:solidFill>
              </a:rPr>
              <a:t> à risque ont besoin de votre aide également!</a:t>
            </a:r>
          </a:p>
        </p:txBody>
      </p:sp>
      <p:sp>
        <p:nvSpPr>
          <p:cNvPr id="11" name="Arrow: Pentagon 10">
            <a:extLst>
              <a:ext uri="{FF2B5EF4-FFF2-40B4-BE49-F238E27FC236}">
                <a16:creationId xmlns:a16="http://schemas.microsoft.com/office/drawing/2014/main" id="{40E75A03-CEC5-F042-8874-D3CA445A9BD8}"/>
              </a:ext>
            </a:extLst>
          </p:cNvPr>
          <p:cNvSpPr/>
          <p:nvPr/>
        </p:nvSpPr>
        <p:spPr>
          <a:xfrm>
            <a:off x="214506" y="180848"/>
            <a:ext cx="627889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5081674F-C2D8-2D48-9E28-8FF9F554726D}"/>
              </a:ext>
            </a:extLst>
          </p:cNvPr>
          <p:cNvSpPr txBox="1"/>
          <p:nvPr/>
        </p:nvSpPr>
        <p:spPr>
          <a:xfrm>
            <a:off x="342845" y="299892"/>
            <a:ext cx="6150552" cy="400110"/>
          </a:xfrm>
          <a:prstGeom prst="rect">
            <a:avLst/>
          </a:prstGeom>
          <a:noFill/>
        </p:spPr>
        <p:txBody>
          <a:bodyPr wrap="square" rtlCol="0">
            <a:spAutoFit/>
          </a:bodyPr>
          <a:lstStyle/>
          <a:p>
            <a:r>
              <a:rPr lang="fr-CA" sz="2000" b="1" dirty="0">
                <a:solidFill>
                  <a:schemeClr val="bg1"/>
                </a:solidFill>
              </a:rPr>
              <a:t>MODULE : L’évaluation du risque d’infection par le VIH</a:t>
            </a:r>
          </a:p>
        </p:txBody>
      </p:sp>
    </p:spTree>
    <p:extLst>
      <p:ext uri="{BB962C8B-B14F-4D97-AF65-F5344CB8AC3E}">
        <p14:creationId xmlns:p14="http://schemas.microsoft.com/office/powerpoint/2010/main" val="14675851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fr-CA" dirty="0"/>
              <a:t>Référence à des services</a:t>
            </a:r>
          </a:p>
        </p:txBody>
      </p:sp>
      <p:sp>
        <p:nvSpPr>
          <p:cNvPr id="10"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32040" y="2379068"/>
            <a:ext cx="9421569" cy="3384720"/>
          </a:xfrm>
        </p:spPr>
        <p:txBody>
          <a:bodyPr>
            <a:noAutofit/>
          </a:bodyPr>
          <a:lstStyle/>
          <a:p>
            <a:pPr>
              <a:lnSpc>
                <a:spcPct val="100000"/>
              </a:lnSpc>
              <a:spcBef>
                <a:spcPts val="800"/>
              </a:spcBef>
              <a:buClr>
                <a:srgbClr val="4A66AC"/>
              </a:buClr>
            </a:pPr>
            <a:r>
              <a:rPr lang="fr-CA" sz="1800" dirty="0"/>
              <a:t>Exemples :</a:t>
            </a:r>
          </a:p>
          <a:p>
            <a:pPr>
              <a:lnSpc>
                <a:spcPct val="100000"/>
              </a:lnSpc>
              <a:spcBef>
                <a:spcPts val="800"/>
              </a:spcBef>
              <a:buClr>
                <a:srgbClr val="4A66AC"/>
              </a:buClr>
            </a:pPr>
            <a:r>
              <a:rPr lang="fr-CA" sz="1800" b="1" dirty="0"/>
              <a:t>Services sociaux et en matière de toxicomanie et de réduction des méfaits :</a:t>
            </a:r>
          </a:p>
          <a:p>
            <a:pPr marL="800100" lvl="1" indent="-342900" algn="l">
              <a:lnSpc>
                <a:spcPct val="100000"/>
              </a:lnSpc>
              <a:spcBef>
                <a:spcPts val="600"/>
              </a:spcBef>
              <a:buClr>
                <a:srgbClr val="4A66AC"/>
              </a:buClr>
              <a:buFont typeface="Wingdings" panose="05000000000000000000" pitchFamily="2" charset="2"/>
              <a:buChar char="v"/>
            </a:pPr>
            <a:r>
              <a:rPr lang="fr-CA" sz="1800" dirty="0"/>
              <a:t>Services pour aider les </a:t>
            </a:r>
            <a:r>
              <a:rPr lang="fr-CA" sz="1800" dirty="0" err="1"/>
              <a:t>client-es</a:t>
            </a:r>
            <a:r>
              <a:rPr lang="fr-CA" sz="1800" dirty="0"/>
              <a:t> en cas d’agression sexuelle ou d’abus</a:t>
            </a:r>
          </a:p>
          <a:p>
            <a:pPr marL="800100" lvl="1" indent="-342900" algn="l">
              <a:lnSpc>
                <a:spcPct val="100000"/>
              </a:lnSpc>
              <a:spcBef>
                <a:spcPts val="600"/>
              </a:spcBef>
              <a:buClr>
                <a:srgbClr val="4A66AC"/>
              </a:buClr>
              <a:buFont typeface="Wingdings" panose="05000000000000000000" pitchFamily="2" charset="2"/>
              <a:buChar char="v"/>
            </a:pPr>
            <a:r>
              <a:rPr lang="fr-CA" sz="1800" dirty="0"/>
              <a:t>Services de réduction des méfaits pour personnes qui consomment des drogues – il ne s’agit pas que des seringues!</a:t>
            </a:r>
            <a:endParaRPr lang="fr-CA" sz="1800" b="1" dirty="0">
              <a:solidFill>
                <a:srgbClr val="4A66AC"/>
              </a:solidFill>
            </a:endParaRPr>
          </a:p>
          <a:p>
            <a:pPr marL="800100" lvl="1" indent="-342900" algn="l">
              <a:lnSpc>
                <a:spcPct val="100000"/>
              </a:lnSpc>
              <a:spcBef>
                <a:spcPts val="600"/>
              </a:spcBef>
              <a:buClr>
                <a:srgbClr val="4A66AC"/>
              </a:buClr>
              <a:buFont typeface="Wingdings" panose="05000000000000000000" pitchFamily="2" charset="2"/>
              <a:buChar char="v"/>
            </a:pPr>
            <a:r>
              <a:rPr lang="fr-CA" sz="1800" dirty="0"/>
              <a:t>Services en matière de toxicomanie pour les personnes qui ne sont pas contentes de leur consommation de drogues</a:t>
            </a:r>
          </a:p>
          <a:p>
            <a:pPr marL="800100" lvl="1" indent="-342900" algn="l">
              <a:lnSpc>
                <a:spcPct val="100000"/>
              </a:lnSpc>
              <a:spcBef>
                <a:spcPts val="600"/>
              </a:spcBef>
              <a:buClr>
                <a:srgbClr val="4A66AC"/>
              </a:buClr>
              <a:buFont typeface="Wingdings" panose="05000000000000000000" pitchFamily="2" charset="2"/>
              <a:buChar char="v"/>
            </a:pPr>
            <a:r>
              <a:rPr lang="fr-CA" sz="1800" dirty="0"/>
              <a:t>Services en matière de santé mentale pour les </a:t>
            </a:r>
            <a:r>
              <a:rPr lang="fr-CA" sz="1800" dirty="0" err="1"/>
              <a:t>client-es</a:t>
            </a:r>
            <a:r>
              <a:rPr lang="fr-CA" sz="1800" dirty="0"/>
              <a:t> en difficulté</a:t>
            </a:r>
          </a:p>
          <a:p>
            <a:pPr marL="800100" lvl="1" indent="-342900" algn="l">
              <a:lnSpc>
                <a:spcPct val="100000"/>
              </a:lnSpc>
              <a:spcBef>
                <a:spcPts val="600"/>
              </a:spcBef>
              <a:buClr>
                <a:srgbClr val="4A66AC"/>
              </a:buClr>
              <a:buFont typeface="Wingdings" panose="05000000000000000000" pitchFamily="2" charset="2"/>
              <a:buChar char="v"/>
            </a:pPr>
            <a:r>
              <a:rPr lang="fr-CA" sz="1800" dirty="0"/>
              <a:t>Services sociaux pour répondre à des difficultés en matière de logement ou d’autre nature, et sources de soins médicaux additionnels au besoin</a:t>
            </a:r>
          </a:p>
          <a:p>
            <a:pPr>
              <a:lnSpc>
                <a:spcPct val="100000"/>
              </a:lnSpc>
              <a:spcBef>
                <a:spcPts val="800"/>
              </a:spcBef>
              <a:buClr>
                <a:srgbClr val="4A66AC"/>
              </a:buClr>
            </a:pPr>
            <a:endParaRPr lang="fr-CA" sz="1800" dirty="0"/>
          </a:p>
        </p:txBody>
      </p:sp>
      <p:pic>
        <p:nvPicPr>
          <p:cNvPr id="4" name="Picture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253609" y="700002"/>
            <a:ext cx="1556657" cy="1556657"/>
          </a:xfrm>
          <a:prstGeom prst="rect">
            <a:avLst/>
          </a:prstGeom>
        </p:spPr>
      </p:pic>
      <p:sp>
        <p:nvSpPr>
          <p:cNvPr id="5" name="TextBox 4"/>
          <p:cNvSpPr txBox="1"/>
          <p:nvPr/>
        </p:nvSpPr>
        <p:spPr>
          <a:xfrm>
            <a:off x="10347767" y="2370897"/>
            <a:ext cx="1681312" cy="3785652"/>
          </a:xfrm>
          <a:prstGeom prst="rect">
            <a:avLst/>
          </a:prstGeom>
          <a:noFill/>
        </p:spPr>
        <p:txBody>
          <a:bodyPr wrap="square" rtlCol="0">
            <a:spAutoFit/>
          </a:bodyPr>
          <a:lstStyle/>
          <a:p>
            <a:pPr algn="ctr"/>
            <a:r>
              <a:rPr lang="fr-CA" sz="1600" b="1" dirty="0">
                <a:solidFill>
                  <a:srgbClr val="4A66AC"/>
                </a:solidFill>
              </a:rPr>
              <a:t>La réduction des méfaits peut inclure l’offre de trousses </a:t>
            </a:r>
            <a:r>
              <a:rPr lang="fr-CA" sz="1600" b="1" i="1" dirty="0">
                <a:solidFill>
                  <a:srgbClr val="4A66AC"/>
                </a:solidFill>
              </a:rPr>
              <a:t>Party &amp; Play </a:t>
            </a:r>
            <a:r>
              <a:rPr lang="fr-CA" sz="1600" b="1" dirty="0">
                <a:solidFill>
                  <a:srgbClr val="4A66AC"/>
                </a:solidFill>
              </a:rPr>
              <a:t>(prévention dans l’usage de drogue et le sexe) pour les personnes qui utilisent de la </a:t>
            </a:r>
            <a:r>
              <a:rPr lang="fr-CA" sz="1600" b="1" dirty="0" err="1">
                <a:solidFill>
                  <a:srgbClr val="4A66AC"/>
                </a:solidFill>
              </a:rPr>
              <a:t>méthamphé-tamine</a:t>
            </a:r>
            <a:r>
              <a:rPr lang="fr-CA" sz="1600" b="1" dirty="0">
                <a:solidFill>
                  <a:srgbClr val="4A66AC"/>
                </a:solidFill>
              </a:rPr>
              <a:t>; ou de l’éducation sur la consommation plus sécuritaire. </a:t>
            </a:r>
          </a:p>
        </p:txBody>
      </p:sp>
      <p:sp>
        <p:nvSpPr>
          <p:cNvPr id="3" name="TextBox 2"/>
          <p:cNvSpPr txBox="1"/>
          <p:nvPr/>
        </p:nvSpPr>
        <p:spPr>
          <a:xfrm>
            <a:off x="873304" y="5784351"/>
            <a:ext cx="9935110" cy="1046440"/>
          </a:xfrm>
          <a:prstGeom prst="rect">
            <a:avLst/>
          </a:prstGeom>
          <a:noFill/>
        </p:spPr>
        <p:txBody>
          <a:bodyPr wrap="square" rtlCol="0">
            <a:spAutoFit/>
          </a:bodyPr>
          <a:lstStyle/>
          <a:p>
            <a:r>
              <a:rPr lang="fr-CA" sz="2200" b="1" dirty="0"/>
              <a:t>Soyez </a:t>
            </a:r>
            <a:r>
              <a:rPr lang="fr-CA" sz="2200" b="1" dirty="0" err="1"/>
              <a:t>informé-e</a:t>
            </a:r>
            <a:r>
              <a:rPr lang="fr-CA" sz="2200" b="1" dirty="0"/>
              <a:t> des services offerts dans votre région. Lorsque possible, aidez les </a:t>
            </a:r>
            <a:r>
              <a:rPr lang="fr-CA" sz="2200" b="1" dirty="0" err="1"/>
              <a:t>client-es</a:t>
            </a:r>
            <a:r>
              <a:rPr lang="fr-CA" sz="2200" b="1" dirty="0"/>
              <a:t> à trouver ce dont ils ou elles ont besoin!</a:t>
            </a:r>
          </a:p>
          <a:p>
            <a:endParaRPr lang="fr-CA" dirty="0"/>
          </a:p>
        </p:txBody>
      </p:sp>
      <p:sp>
        <p:nvSpPr>
          <p:cNvPr id="11" name="Arrow: Pentagon 10">
            <a:extLst>
              <a:ext uri="{FF2B5EF4-FFF2-40B4-BE49-F238E27FC236}">
                <a16:creationId xmlns:a16="http://schemas.microsoft.com/office/drawing/2014/main" id="{569186D2-83E4-0B47-A38A-909082A3ABAE}"/>
              </a:ext>
            </a:extLst>
          </p:cNvPr>
          <p:cNvSpPr/>
          <p:nvPr/>
        </p:nvSpPr>
        <p:spPr>
          <a:xfrm>
            <a:off x="214506" y="180848"/>
            <a:ext cx="627889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1E03619B-0EB1-4B4F-8C9C-27B60A7D22D8}"/>
              </a:ext>
            </a:extLst>
          </p:cNvPr>
          <p:cNvSpPr txBox="1"/>
          <p:nvPr/>
        </p:nvSpPr>
        <p:spPr>
          <a:xfrm>
            <a:off x="342845" y="299892"/>
            <a:ext cx="6150552" cy="400110"/>
          </a:xfrm>
          <a:prstGeom prst="rect">
            <a:avLst/>
          </a:prstGeom>
          <a:noFill/>
        </p:spPr>
        <p:txBody>
          <a:bodyPr wrap="square" rtlCol="0">
            <a:spAutoFit/>
          </a:bodyPr>
          <a:lstStyle/>
          <a:p>
            <a:r>
              <a:rPr lang="fr-CA" sz="2000" b="1" dirty="0">
                <a:solidFill>
                  <a:schemeClr val="bg1"/>
                </a:solidFill>
              </a:rPr>
              <a:t>MODULE : L’évaluation du risque d’infection par le VIH</a:t>
            </a:r>
          </a:p>
        </p:txBody>
      </p:sp>
    </p:spTree>
    <p:extLst>
      <p:ext uri="{BB962C8B-B14F-4D97-AF65-F5344CB8AC3E}">
        <p14:creationId xmlns:p14="http://schemas.microsoft.com/office/powerpoint/2010/main" val="5585050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1614704" cy="762392"/>
          </a:xfrm>
        </p:spPr>
        <p:txBody>
          <a:bodyPr>
            <a:normAutofit/>
          </a:bodyPr>
          <a:lstStyle/>
          <a:p>
            <a:pPr>
              <a:spcAft>
                <a:spcPts val="1800"/>
              </a:spcAft>
              <a:buClr>
                <a:srgbClr val="4A66AC"/>
              </a:buClr>
            </a:pPr>
            <a:r>
              <a:rPr lang="fr-CA" dirty="0"/>
              <a:t>Recommandations de dépistage</a:t>
            </a:r>
          </a:p>
        </p:txBody>
      </p:sp>
      <p:sp>
        <p:nvSpPr>
          <p:cNvPr id="10"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69375" y="2329472"/>
            <a:ext cx="10980718" cy="3384720"/>
          </a:xfrm>
        </p:spPr>
        <p:txBody>
          <a:bodyPr>
            <a:noAutofit/>
          </a:bodyPr>
          <a:lstStyle/>
          <a:p>
            <a:pPr>
              <a:lnSpc>
                <a:spcPct val="100000"/>
              </a:lnSpc>
              <a:spcBef>
                <a:spcPts val="800"/>
              </a:spcBef>
              <a:buClr>
                <a:srgbClr val="4A66AC"/>
              </a:buClr>
            </a:pPr>
            <a:r>
              <a:rPr lang="fr-CA" sz="1800" b="1" dirty="0"/>
              <a:t>Encouragez le dépistage </a:t>
            </a:r>
            <a:r>
              <a:rPr lang="fr-CA" sz="1800" dirty="0"/>
              <a:t>pour les</a:t>
            </a:r>
            <a:r>
              <a:rPr lang="fr-CA" sz="1800" b="1" dirty="0"/>
              <a:t> </a:t>
            </a:r>
            <a:r>
              <a:rPr lang="fr-CA" sz="1800" dirty="0" err="1"/>
              <a:t>client-es</a:t>
            </a:r>
            <a:r>
              <a:rPr lang="fr-CA" sz="1800" dirty="0"/>
              <a:t> qui ont été </a:t>
            </a:r>
            <a:r>
              <a:rPr lang="fr-CA" sz="1800" dirty="0" err="1"/>
              <a:t>exposé-es</a:t>
            </a:r>
            <a:r>
              <a:rPr lang="fr-CA" sz="1800" dirty="0"/>
              <a:t> à un risque élevé depuis leur plus récent dépistage</a:t>
            </a:r>
          </a:p>
          <a:p>
            <a:pPr marL="800100" lvl="1" indent="-342900" algn="l">
              <a:lnSpc>
                <a:spcPct val="100000"/>
              </a:lnSpc>
              <a:spcBef>
                <a:spcPts val="600"/>
              </a:spcBef>
              <a:spcAft>
                <a:spcPts val="200"/>
              </a:spcAft>
              <a:buClr>
                <a:srgbClr val="4A66AC"/>
              </a:buClr>
              <a:buFont typeface="Wingdings" panose="05000000000000000000" pitchFamily="2" charset="2"/>
              <a:buChar char="v"/>
            </a:pPr>
            <a:r>
              <a:rPr lang="fr-CA" sz="1800" dirty="0"/>
              <a:t>Pour un suivi à une exposition récente, recommandez au client ou à la cliente de revenir pour un dépistage après 3 semaines, 6 semaines et 3 mois (</a:t>
            </a:r>
            <a:r>
              <a:rPr lang="fr-CA" sz="1800" b="1" dirty="0">
                <a:solidFill>
                  <a:srgbClr val="4A66AC"/>
                </a:solidFill>
              </a:rPr>
              <a:t>dépistage 3-6-3</a:t>
            </a:r>
            <a:r>
              <a:rPr lang="fr-CA" sz="1800" dirty="0"/>
              <a:t>); le fondement scientifique de cet échéancier sera abordé dans un module ultérieur</a:t>
            </a:r>
            <a:endParaRPr lang="fr-CA" sz="1800" b="1" dirty="0">
              <a:solidFill>
                <a:srgbClr val="4A66AC"/>
              </a:solidFill>
            </a:endParaRPr>
          </a:p>
          <a:p>
            <a:pPr marL="800100" lvl="1" indent="-342900" algn="l">
              <a:lnSpc>
                <a:spcPct val="100000"/>
              </a:lnSpc>
              <a:spcBef>
                <a:spcPts val="400"/>
              </a:spcBef>
              <a:spcAft>
                <a:spcPts val="800"/>
              </a:spcAft>
              <a:buClr>
                <a:srgbClr val="4A66AC"/>
              </a:buClr>
              <a:buFont typeface="Wingdings" panose="05000000000000000000" pitchFamily="2" charset="2"/>
              <a:buChar char="v"/>
            </a:pPr>
            <a:r>
              <a:rPr lang="fr-CA" sz="1800" dirty="0"/>
              <a:t>Pour les expositions qui se sont produites dans les 3-4 dernières semaines, conseillez un dépistage standard (envoyé aux laboratoires de santé publique) en conjonction avec le dépistage rapide</a:t>
            </a:r>
          </a:p>
          <a:p>
            <a:pPr marL="800100" lvl="1" indent="-342900" algn="l">
              <a:lnSpc>
                <a:spcPct val="100000"/>
              </a:lnSpc>
              <a:spcBef>
                <a:spcPts val="600"/>
              </a:spcBef>
              <a:spcAft>
                <a:spcPts val="800"/>
              </a:spcAft>
              <a:buClr>
                <a:srgbClr val="4A66AC"/>
              </a:buClr>
              <a:buFont typeface="Wingdings" panose="05000000000000000000" pitchFamily="2" charset="2"/>
              <a:buChar char="§"/>
            </a:pPr>
            <a:endParaRPr lang="fr-CA" sz="1800" dirty="0"/>
          </a:p>
          <a:p>
            <a:pPr marL="800100" lvl="1" indent="-342900" algn="l">
              <a:lnSpc>
                <a:spcPct val="100000"/>
              </a:lnSpc>
              <a:spcBef>
                <a:spcPts val="600"/>
              </a:spcBef>
              <a:spcAft>
                <a:spcPts val="800"/>
              </a:spcAft>
              <a:buClr>
                <a:srgbClr val="4A66AC"/>
              </a:buClr>
              <a:buFont typeface="Wingdings" panose="05000000000000000000" pitchFamily="2" charset="2"/>
              <a:buChar char="§"/>
            </a:pPr>
            <a:endParaRPr lang="fr-CA" sz="1800" dirty="0"/>
          </a:p>
          <a:p>
            <a:pPr marL="800100" lvl="1" indent="-342900" algn="l">
              <a:lnSpc>
                <a:spcPct val="100000"/>
              </a:lnSpc>
              <a:spcBef>
                <a:spcPts val="600"/>
              </a:spcBef>
              <a:spcAft>
                <a:spcPts val="800"/>
              </a:spcAft>
              <a:buClr>
                <a:srgbClr val="4A66AC"/>
              </a:buClr>
              <a:buFont typeface="Wingdings" panose="05000000000000000000" pitchFamily="2" charset="2"/>
              <a:buChar char="§"/>
            </a:pPr>
            <a:endParaRPr lang="fr-CA" sz="1800" dirty="0"/>
          </a:p>
          <a:p>
            <a:pPr>
              <a:lnSpc>
                <a:spcPct val="100000"/>
              </a:lnSpc>
              <a:spcBef>
                <a:spcPts val="800"/>
              </a:spcBef>
              <a:buClr>
                <a:srgbClr val="4A66AC"/>
              </a:buClr>
            </a:pPr>
            <a:endParaRPr lang="fr-CA" sz="1800" dirty="0"/>
          </a:p>
        </p:txBody>
      </p:sp>
      <p:pic>
        <p:nvPicPr>
          <p:cNvPr id="30" name="Picture 29">
            <a:extLst>
              <a:ext uri="{FF2B5EF4-FFF2-40B4-BE49-F238E27FC236}">
                <a16:creationId xmlns:a16="http://schemas.microsoft.com/office/drawing/2014/main" id="{02A94EEB-F5E8-4F4D-84F1-9977129F6ADE}"/>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941162" y="4399039"/>
            <a:ext cx="792858" cy="792858"/>
          </a:xfrm>
          <a:prstGeom prst="rect">
            <a:avLst/>
          </a:prstGeom>
        </p:spPr>
      </p:pic>
      <p:cxnSp>
        <p:nvCxnSpPr>
          <p:cNvPr id="31" name="Straight Connector 30">
            <a:extLst>
              <a:ext uri="{FF2B5EF4-FFF2-40B4-BE49-F238E27FC236}">
                <a16:creationId xmlns:a16="http://schemas.microsoft.com/office/drawing/2014/main" id="{FBFCD2E1-EA12-485F-9381-5DB00A216D0C}"/>
              </a:ext>
            </a:extLst>
          </p:cNvPr>
          <p:cNvCxnSpPr>
            <a:cxnSpLocks/>
          </p:cNvCxnSpPr>
          <p:nvPr/>
        </p:nvCxnSpPr>
        <p:spPr>
          <a:xfrm>
            <a:off x="2415999" y="4827306"/>
            <a:ext cx="1561514"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32" name="Oval 31">
            <a:extLst>
              <a:ext uri="{FF2B5EF4-FFF2-40B4-BE49-F238E27FC236}">
                <a16:creationId xmlns:a16="http://schemas.microsoft.com/office/drawing/2014/main" id="{F7AB9AD6-ACD7-4CDB-A3B9-E7EBF8DA4A19}"/>
              </a:ext>
            </a:extLst>
          </p:cNvPr>
          <p:cNvSpPr/>
          <p:nvPr/>
        </p:nvSpPr>
        <p:spPr>
          <a:xfrm>
            <a:off x="2111340" y="4582591"/>
            <a:ext cx="370800" cy="3842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3E3065FD-07B9-4A6A-91CF-E37AD4A83B02}"/>
              </a:ext>
            </a:extLst>
          </p:cNvPr>
          <p:cNvSpPr txBox="1"/>
          <p:nvPr/>
        </p:nvSpPr>
        <p:spPr>
          <a:xfrm>
            <a:off x="786204" y="4357479"/>
            <a:ext cx="1477571" cy="923330"/>
          </a:xfrm>
          <a:prstGeom prst="rect">
            <a:avLst/>
          </a:prstGeom>
          <a:noFill/>
        </p:spPr>
        <p:txBody>
          <a:bodyPr wrap="square" rtlCol="0">
            <a:spAutoFit/>
          </a:bodyPr>
          <a:lstStyle/>
          <a:p>
            <a:pPr algn="ctr"/>
            <a:r>
              <a:rPr lang="fr-CA" b="1">
                <a:solidFill>
                  <a:srgbClr val="4A66AC"/>
                </a:solidFill>
              </a:rPr>
              <a:t>Date de l’exposition possible</a:t>
            </a:r>
          </a:p>
        </p:txBody>
      </p:sp>
      <p:cxnSp>
        <p:nvCxnSpPr>
          <p:cNvPr id="34" name="Straight Connector 33">
            <a:extLst>
              <a:ext uri="{FF2B5EF4-FFF2-40B4-BE49-F238E27FC236}">
                <a16:creationId xmlns:a16="http://schemas.microsoft.com/office/drawing/2014/main" id="{357D2525-CCD7-4DD2-8DD5-089650251864}"/>
              </a:ext>
            </a:extLst>
          </p:cNvPr>
          <p:cNvCxnSpPr>
            <a:cxnSpLocks/>
          </p:cNvCxnSpPr>
          <p:nvPr/>
        </p:nvCxnSpPr>
        <p:spPr>
          <a:xfrm>
            <a:off x="4545680" y="4786363"/>
            <a:ext cx="1988372" cy="4128"/>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B7FFF2BD-923F-4F92-A12E-0B4B2F439217}"/>
              </a:ext>
            </a:extLst>
          </p:cNvPr>
          <p:cNvSpPr txBox="1"/>
          <p:nvPr/>
        </p:nvSpPr>
        <p:spPr>
          <a:xfrm>
            <a:off x="5626474" y="5157476"/>
            <a:ext cx="2537013" cy="369332"/>
          </a:xfrm>
          <a:prstGeom prst="rect">
            <a:avLst/>
          </a:prstGeom>
          <a:noFill/>
        </p:spPr>
        <p:txBody>
          <a:bodyPr wrap="square" rtlCol="0">
            <a:spAutoFit/>
          </a:bodyPr>
          <a:lstStyle/>
          <a:p>
            <a:pPr algn="ctr"/>
            <a:r>
              <a:rPr lang="fr-CA" b="1" dirty="0">
                <a:solidFill>
                  <a:srgbClr val="4A66AC"/>
                </a:solidFill>
              </a:rPr>
              <a:t>6 semaines </a:t>
            </a:r>
          </a:p>
        </p:txBody>
      </p:sp>
      <p:cxnSp>
        <p:nvCxnSpPr>
          <p:cNvPr id="36" name="Straight Connector 35">
            <a:extLst>
              <a:ext uri="{FF2B5EF4-FFF2-40B4-BE49-F238E27FC236}">
                <a16:creationId xmlns:a16="http://schemas.microsoft.com/office/drawing/2014/main" id="{FD489290-F468-448B-9935-551B1B85B715}"/>
              </a:ext>
            </a:extLst>
          </p:cNvPr>
          <p:cNvCxnSpPr>
            <a:cxnSpLocks/>
          </p:cNvCxnSpPr>
          <p:nvPr/>
        </p:nvCxnSpPr>
        <p:spPr>
          <a:xfrm flipV="1">
            <a:off x="7124116" y="4790352"/>
            <a:ext cx="3363144" cy="4823"/>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B7FFF2BD-923F-4F92-A12E-0B4B2F439217}"/>
              </a:ext>
            </a:extLst>
          </p:cNvPr>
          <p:cNvSpPr txBox="1"/>
          <p:nvPr/>
        </p:nvSpPr>
        <p:spPr>
          <a:xfrm>
            <a:off x="2962647" y="5166214"/>
            <a:ext cx="2537013" cy="818044"/>
          </a:xfrm>
          <a:prstGeom prst="rect">
            <a:avLst/>
          </a:prstGeom>
          <a:noFill/>
        </p:spPr>
        <p:txBody>
          <a:bodyPr wrap="square" rtlCol="0">
            <a:spAutoFit/>
          </a:bodyPr>
          <a:lstStyle/>
          <a:p>
            <a:pPr algn="ctr"/>
            <a:r>
              <a:rPr lang="fr-CA" b="1" dirty="0">
                <a:solidFill>
                  <a:srgbClr val="4A66AC"/>
                </a:solidFill>
              </a:rPr>
              <a:t>3 semaines </a:t>
            </a:r>
          </a:p>
          <a:p>
            <a:pPr algn="ctr">
              <a:lnSpc>
                <a:spcPct val="80000"/>
              </a:lnSpc>
            </a:pPr>
            <a:r>
              <a:rPr lang="fr-CA" dirty="0"/>
              <a:t>Inclure un dépistage standard en laboratoire</a:t>
            </a:r>
          </a:p>
        </p:txBody>
      </p:sp>
      <p:pic>
        <p:nvPicPr>
          <p:cNvPr id="38" name="Picture 37">
            <a:extLst>
              <a:ext uri="{FF2B5EF4-FFF2-40B4-BE49-F238E27FC236}">
                <a16:creationId xmlns:a16="http://schemas.microsoft.com/office/drawing/2014/main" id="{02A94EEB-F5E8-4F4D-84F1-9977129F6ADE}"/>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495568" y="4374018"/>
            <a:ext cx="792858" cy="792858"/>
          </a:xfrm>
          <a:prstGeom prst="rect">
            <a:avLst/>
          </a:prstGeom>
        </p:spPr>
      </p:pic>
      <p:pic>
        <p:nvPicPr>
          <p:cNvPr id="39" name="Picture 38">
            <a:extLst>
              <a:ext uri="{FF2B5EF4-FFF2-40B4-BE49-F238E27FC236}">
                <a16:creationId xmlns:a16="http://schemas.microsoft.com/office/drawing/2014/main" id="{02A94EEB-F5E8-4F4D-84F1-9977129F6ADE}"/>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455692" y="4348998"/>
            <a:ext cx="792858" cy="792858"/>
          </a:xfrm>
          <a:prstGeom prst="rect">
            <a:avLst/>
          </a:prstGeom>
        </p:spPr>
      </p:pic>
      <p:sp>
        <p:nvSpPr>
          <p:cNvPr id="40" name="TextBox 39">
            <a:extLst>
              <a:ext uri="{FF2B5EF4-FFF2-40B4-BE49-F238E27FC236}">
                <a16:creationId xmlns:a16="http://schemas.microsoft.com/office/drawing/2014/main" id="{B7FFF2BD-923F-4F92-A12E-0B4B2F439217}"/>
              </a:ext>
            </a:extLst>
          </p:cNvPr>
          <p:cNvSpPr txBox="1"/>
          <p:nvPr/>
        </p:nvSpPr>
        <p:spPr>
          <a:xfrm>
            <a:off x="9516684" y="5181539"/>
            <a:ext cx="2537013" cy="369332"/>
          </a:xfrm>
          <a:prstGeom prst="rect">
            <a:avLst/>
          </a:prstGeom>
          <a:noFill/>
        </p:spPr>
        <p:txBody>
          <a:bodyPr wrap="square" rtlCol="0">
            <a:spAutoFit/>
          </a:bodyPr>
          <a:lstStyle/>
          <a:p>
            <a:pPr algn="ctr"/>
            <a:r>
              <a:rPr lang="fr-CA" b="1" dirty="0">
                <a:solidFill>
                  <a:srgbClr val="4A66AC"/>
                </a:solidFill>
              </a:rPr>
              <a:t>3 mois</a:t>
            </a:r>
          </a:p>
        </p:txBody>
      </p:sp>
      <p:sp>
        <p:nvSpPr>
          <p:cNvPr id="3" name="TextBox 2"/>
          <p:cNvSpPr txBox="1"/>
          <p:nvPr/>
        </p:nvSpPr>
        <p:spPr>
          <a:xfrm>
            <a:off x="714144" y="5902053"/>
            <a:ext cx="11477856" cy="1323439"/>
          </a:xfrm>
          <a:prstGeom prst="rect">
            <a:avLst/>
          </a:prstGeom>
          <a:noFill/>
        </p:spPr>
        <p:txBody>
          <a:bodyPr wrap="square" rtlCol="0">
            <a:spAutoFit/>
          </a:bodyPr>
          <a:lstStyle/>
          <a:p>
            <a:r>
              <a:rPr lang="fr-CA" sz="2000" dirty="0"/>
              <a:t>Si </a:t>
            </a:r>
            <a:r>
              <a:rPr lang="fr-CA" sz="2000" dirty="0" err="1"/>
              <a:t>un-e</a:t>
            </a:r>
            <a:r>
              <a:rPr lang="fr-CA" sz="2000" dirty="0"/>
              <a:t> </a:t>
            </a:r>
            <a:r>
              <a:rPr lang="fr-CA" sz="2000" dirty="0" err="1"/>
              <a:t>client-e</a:t>
            </a:r>
            <a:r>
              <a:rPr lang="fr-CA" sz="2000" dirty="0"/>
              <a:t> n’a eu que des expositions avec protection, ou a eu uniquement des pratiques à faible risque (p. ex., sexe oral), indiquez-lui que son risque est faible. Effectuez le dépistage, mais il n’est pas nécessaire de recommander le dépistage de suivi 3-6-3.</a:t>
            </a:r>
          </a:p>
          <a:p>
            <a:endParaRPr lang="fr-CA" sz="2000" dirty="0"/>
          </a:p>
        </p:txBody>
      </p:sp>
      <p:sp>
        <p:nvSpPr>
          <p:cNvPr id="18" name="Arrow: Pentagon 10">
            <a:extLst>
              <a:ext uri="{FF2B5EF4-FFF2-40B4-BE49-F238E27FC236}">
                <a16:creationId xmlns:a16="http://schemas.microsoft.com/office/drawing/2014/main" id="{1626BC8B-BDD5-5645-A37F-E8F6F6B7A936}"/>
              </a:ext>
            </a:extLst>
          </p:cNvPr>
          <p:cNvSpPr/>
          <p:nvPr/>
        </p:nvSpPr>
        <p:spPr>
          <a:xfrm>
            <a:off x="214506" y="180848"/>
            <a:ext cx="627889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1">
            <a:extLst>
              <a:ext uri="{FF2B5EF4-FFF2-40B4-BE49-F238E27FC236}">
                <a16:creationId xmlns:a16="http://schemas.microsoft.com/office/drawing/2014/main" id="{54E6EF71-76F1-714D-ADC1-7417ED964D2E}"/>
              </a:ext>
            </a:extLst>
          </p:cNvPr>
          <p:cNvSpPr txBox="1"/>
          <p:nvPr/>
        </p:nvSpPr>
        <p:spPr>
          <a:xfrm>
            <a:off x="342845" y="299892"/>
            <a:ext cx="6150552" cy="400110"/>
          </a:xfrm>
          <a:prstGeom prst="rect">
            <a:avLst/>
          </a:prstGeom>
          <a:noFill/>
        </p:spPr>
        <p:txBody>
          <a:bodyPr wrap="square" rtlCol="0">
            <a:spAutoFit/>
          </a:bodyPr>
          <a:lstStyle/>
          <a:p>
            <a:r>
              <a:rPr lang="fr-CA" sz="2000" b="1" dirty="0">
                <a:solidFill>
                  <a:schemeClr val="bg1"/>
                </a:solidFill>
              </a:rPr>
              <a:t>MODULE : L’évaluation du risque d’infection par le VIH</a:t>
            </a:r>
          </a:p>
        </p:txBody>
      </p:sp>
    </p:spTree>
    <p:extLst>
      <p:ext uri="{BB962C8B-B14F-4D97-AF65-F5344CB8AC3E}">
        <p14:creationId xmlns:p14="http://schemas.microsoft.com/office/powerpoint/2010/main" val="7830293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1296205" cy="762392"/>
          </a:xfrm>
        </p:spPr>
        <p:txBody>
          <a:bodyPr>
            <a:normAutofit/>
          </a:bodyPr>
          <a:lstStyle/>
          <a:p>
            <a:pPr>
              <a:spcAft>
                <a:spcPts val="1800"/>
              </a:spcAft>
              <a:buClr>
                <a:srgbClr val="4A66AC"/>
              </a:buClr>
            </a:pPr>
            <a:r>
              <a:rPr lang="fr-CA" dirty="0"/>
              <a:t>Recommandations de dépistage</a:t>
            </a:r>
            <a:endParaRPr lang="en-CA" dirty="0"/>
          </a:p>
        </p:txBody>
      </p:sp>
      <p:sp>
        <p:nvSpPr>
          <p:cNvPr id="10"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32040" y="2377235"/>
            <a:ext cx="7407834" cy="3384720"/>
          </a:xfrm>
        </p:spPr>
        <p:txBody>
          <a:bodyPr>
            <a:noAutofit/>
          </a:bodyPr>
          <a:lstStyle/>
          <a:p>
            <a:pPr>
              <a:lnSpc>
                <a:spcPct val="100000"/>
              </a:lnSpc>
              <a:spcBef>
                <a:spcPts val="200"/>
              </a:spcBef>
              <a:buClr>
                <a:srgbClr val="4A66AC"/>
              </a:buClr>
            </a:pPr>
            <a:r>
              <a:rPr lang="fr-CA" sz="2200" dirty="0"/>
              <a:t>Si </a:t>
            </a:r>
            <a:r>
              <a:rPr lang="fr-CA" sz="2200" dirty="0" err="1"/>
              <a:t>un-e</a:t>
            </a:r>
            <a:r>
              <a:rPr lang="fr-CA" sz="2200" dirty="0"/>
              <a:t> </a:t>
            </a:r>
            <a:r>
              <a:rPr lang="fr-CA" sz="2200" dirty="0" err="1"/>
              <a:t>client-e</a:t>
            </a:r>
            <a:r>
              <a:rPr lang="fr-CA" sz="2200" dirty="0"/>
              <a:t> revient régulièrement se faire dépister alors qu’il/elle n’a pas de risque significatif :</a:t>
            </a:r>
          </a:p>
          <a:p>
            <a:pPr marL="914400" lvl="1" indent="-457200" algn="l">
              <a:lnSpc>
                <a:spcPct val="100000"/>
              </a:lnSpc>
              <a:spcBef>
                <a:spcPts val="0"/>
              </a:spcBef>
              <a:spcAft>
                <a:spcPts val="1200"/>
              </a:spcAft>
              <a:buClr>
                <a:srgbClr val="4A66AC"/>
              </a:buClr>
              <a:buFont typeface="Wingdings" panose="05000000000000000000" pitchFamily="2" charset="2"/>
              <a:buChar char="v"/>
            </a:pPr>
            <a:r>
              <a:rPr lang="fr-CA" sz="2200" dirty="0"/>
              <a:t>Indiquez-lui qu’il/elle n’est pas à risque (mais ne répétez pas cela sans cesse)</a:t>
            </a:r>
          </a:p>
          <a:p>
            <a:pPr marL="914400" lvl="1" indent="-457200" algn="l">
              <a:lnSpc>
                <a:spcPct val="100000"/>
              </a:lnSpc>
              <a:spcBef>
                <a:spcPts val="0"/>
              </a:spcBef>
              <a:spcAft>
                <a:spcPts val="1200"/>
              </a:spcAft>
              <a:buClr>
                <a:srgbClr val="4A66AC"/>
              </a:buClr>
              <a:buFont typeface="Wingdings" panose="05000000000000000000" pitchFamily="2" charset="2"/>
              <a:buChar char="v"/>
            </a:pPr>
            <a:r>
              <a:rPr lang="fr-CA" sz="2200" dirty="0"/>
              <a:t>Reconnaissez ses émotions, écoutez ses perceptions</a:t>
            </a:r>
          </a:p>
          <a:p>
            <a:pPr marL="914400" lvl="1" indent="-457200" algn="l">
              <a:lnSpc>
                <a:spcPct val="100000"/>
              </a:lnSpc>
              <a:spcBef>
                <a:spcPts val="0"/>
              </a:spcBef>
              <a:spcAft>
                <a:spcPts val="1200"/>
              </a:spcAft>
              <a:buClr>
                <a:srgbClr val="4A66AC"/>
              </a:buClr>
              <a:buFont typeface="Wingdings" panose="05000000000000000000" pitchFamily="2" charset="2"/>
              <a:buChar char="v"/>
            </a:pPr>
            <a:r>
              <a:rPr lang="fr-CA" sz="2200" dirty="0"/>
              <a:t>Parlez de ce qui lui cause de l’anxiété et référez la personne à du counseling additionnel, si possible</a:t>
            </a:r>
          </a:p>
          <a:p>
            <a:pPr marL="339725">
              <a:lnSpc>
                <a:spcPct val="100000"/>
              </a:lnSpc>
              <a:spcBef>
                <a:spcPts val="200"/>
              </a:spcBef>
              <a:spcAft>
                <a:spcPts val="400"/>
              </a:spcAft>
              <a:buClr>
                <a:srgbClr val="4A66AC"/>
              </a:buClr>
            </a:pPr>
            <a:r>
              <a:rPr lang="fr-CA" sz="2000" dirty="0"/>
              <a:t>Utilisez votre jugement concernant la question d’effectuer le dépistage. C’est correct de faire un dépistage si désiré, mais pour éviter d’alimenter un cycle d’anxiété il peut être approprié de ne pas réquisitionner de dépistage pour </a:t>
            </a:r>
            <a:r>
              <a:rPr lang="fr-CA" sz="2000" dirty="0" err="1"/>
              <a:t>un-e</a:t>
            </a:r>
            <a:r>
              <a:rPr lang="fr-CA" sz="2000" dirty="0"/>
              <a:t> </a:t>
            </a:r>
            <a:r>
              <a:rPr lang="fr-CA" sz="2000" dirty="0" err="1"/>
              <a:t>tel-le</a:t>
            </a:r>
            <a:r>
              <a:rPr lang="fr-CA" sz="2000" dirty="0"/>
              <a:t> </a:t>
            </a:r>
            <a:r>
              <a:rPr lang="fr-CA" sz="2000" dirty="0" err="1"/>
              <a:t>client-e</a:t>
            </a:r>
            <a:endParaRPr lang="fr-CA" sz="2000" dirty="0"/>
          </a:p>
          <a:p>
            <a:pPr>
              <a:lnSpc>
                <a:spcPct val="100000"/>
              </a:lnSpc>
              <a:spcBef>
                <a:spcPts val="800"/>
              </a:spcBef>
              <a:buClr>
                <a:srgbClr val="4A66AC"/>
              </a:buClr>
            </a:pPr>
            <a:endParaRPr lang="fr-CA" sz="2200" dirty="0"/>
          </a:p>
        </p:txBody>
      </p:sp>
      <p:pic>
        <p:nvPicPr>
          <p:cNvPr id="7" name="Picture 6"/>
          <p:cNvPicPr/>
          <p:nvPr/>
        </p:nvPicPr>
        <p:blipFill rotWithShape="1">
          <a:blip r:embed="rId3" cstate="screen">
            <a:extLst>
              <a:ext uri="{28A0092B-C50C-407E-A947-70E740481C1C}">
                <a14:useLocalDpi xmlns:a14="http://schemas.microsoft.com/office/drawing/2010/main"/>
              </a:ext>
            </a:extLst>
          </a:blip>
          <a:srcRect/>
          <a:stretch/>
        </p:blipFill>
        <p:spPr bwMode="auto">
          <a:xfrm>
            <a:off x="8953298" y="2177449"/>
            <a:ext cx="2905784" cy="2419246"/>
          </a:xfrm>
          <a:prstGeom prst="rect">
            <a:avLst/>
          </a:prstGeom>
          <a:ln>
            <a:solidFill>
              <a:schemeClr val="tx1"/>
            </a:solidFill>
          </a:ln>
          <a:extLst>
            <a:ext uri="{53640926-AAD7-44D8-BBD7-CCE9431645EC}">
              <a14:shadowObscured xmlns:a14="http://schemas.microsoft.com/office/drawing/2010/main"/>
            </a:ext>
          </a:extLst>
        </p:spPr>
      </p:pic>
      <p:sp>
        <p:nvSpPr>
          <p:cNvPr id="4" name="TextBox 3"/>
          <p:cNvSpPr txBox="1"/>
          <p:nvPr/>
        </p:nvSpPr>
        <p:spPr>
          <a:xfrm>
            <a:off x="9078749" y="4825069"/>
            <a:ext cx="2550695" cy="2031325"/>
          </a:xfrm>
          <a:prstGeom prst="rect">
            <a:avLst/>
          </a:prstGeom>
          <a:noFill/>
        </p:spPr>
        <p:txBody>
          <a:bodyPr wrap="square" rtlCol="0">
            <a:spAutoFit/>
          </a:bodyPr>
          <a:lstStyle/>
          <a:p>
            <a:pPr algn="ctr"/>
            <a:r>
              <a:rPr lang="fr-CA" b="1" dirty="0">
                <a:solidFill>
                  <a:srgbClr val="4A66AC"/>
                </a:solidFill>
              </a:rPr>
              <a:t>Il existe des lignes directrices sur le counseling aux clients à anxiété élevée; consultez votre feuillet pour savoir où les trouver</a:t>
            </a:r>
          </a:p>
        </p:txBody>
      </p:sp>
      <p:sp>
        <p:nvSpPr>
          <p:cNvPr id="11" name="Arrow: Pentagon 10">
            <a:extLst>
              <a:ext uri="{FF2B5EF4-FFF2-40B4-BE49-F238E27FC236}">
                <a16:creationId xmlns:a16="http://schemas.microsoft.com/office/drawing/2014/main" id="{FE7A6A75-BCF1-9842-8CA4-FF10827A5F5D}"/>
              </a:ext>
            </a:extLst>
          </p:cNvPr>
          <p:cNvSpPr/>
          <p:nvPr/>
        </p:nvSpPr>
        <p:spPr>
          <a:xfrm>
            <a:off x="214506" y="180848"/>
            <a:ext cx="627889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C2E35D3B-CBDC-B840-8C5A-C42E13EC92EB}"/>
              </a:ext>
            </a:extLst>
          </p:cNvPr>
          <p:cNvSpPr txBox="1"/>
          <p:nvPr/>
        </p:nvSpPr>
        <p:spPr>
          <a:xfrm>
            <a:off x="342845" y="299892"/>
            <a:ext cx="6150552" cy="400110"/>
          </a:xfrm>
          <a:prstGeom prst="rect">
            <a:avLst/>
          </a:prstGeom>
          <a:noFill/>
        </p:spPr>
        <p:txBody>
          <a:bodyPr wrap="square" rtlCol="0">
            <a:spAutoFit/>
          </a:bodyPr>
          <a:lstStyle/>
          <a:p>
            <a:r>
              <a:rPr lang="fr-CA" sz="2000" b="1" dirty="0">
                <a:solidFill>
                  <a:schemeClr val="bg1"/>
                </a:solidFill>
              </a:rPr>
              <a:t>MODULE : L’évaluation du risque d’infection par le VIH</a:t>
            </a:r>
          </a:p>
        </p:txBody>
      </p:sp>
    </p:spTree>
    <p:extLst>
      <p:ext uri="{BB962C8B-B14F-4D97-AF65-F5344CB8AC3E}">
        <p14:creationId xmlns:p14="http://schemas.microsoft.com/office/powerpoint/2010/main" val="33246807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fr-CA" dirty="0"/>
              <a:t>Dépistage continu</a:t>
            </a:r>
          </a:p>
        </p:txBody>
      </p:sp>
      <p:sp>
        <p:nvSpPr>
          <p:cNvPr id="10"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81239" y="2575013"/>
            <a:ext cx="10893309" cy="3384720"/>
          </a:xfrm>
        </p:spPr>
        <p:txBody>
          <a:bodyPr>
            <a:noAutofit/>
          </a:bodyPr>
          <a:lstStyle/>
          <a:p>
            <a:pPr marL="342900" indent="-342900">
              <a:lnSpc>
                <a:spcPct val="100000"/>
              </a:lnSpc>
              <a:spcBef>
                <a:spcPts val="1200"/>
              </a:spcBef>
              <a:spcAft>
                <a:spcPts val="1200"/>
              </a:spcAft>
              <a:buClr>
                <a:srgbClr val="4A66AC"/>
              </a:buClr>
              <a:buFont typeface="Wingdings" panose="05000000000000000000" pitchFamily="2" charset="2"/>
              <a:buChar char="v"/>
            </a:pPr>
            <a:r>
              <a:rPr lang="fr-CA" sz="2000" dirty="0"/>
              <a:t>Aux </a:t>
            </a:r>
            <a:r>
              <a:rPr lang="fr-CA" sz="2000" dirty="0" err="1"/>
              <a:t>client-es</a:t>
            </a:r>
            <a:r>
              <a:rPr lang="fr-CA" sz="2000" dirty="0"/>
              <a:t> de populations prioritaires qui ont eu une exposition à risque (et même lorsque des mesures de protection ont été utilisées), on devrait conseiller de </a:t>
            </a:r>
            <a:r>
              <a:rPr lang="fr-CA" sz="2000" b="1" dirty="0"/>
              <a:t>revenir pour des dépistages annuels</a:t>
            </a:r>
          </a:p>
          <a:p>
            <a:pPr marL="342900" indent="-342900">
              <a:lnSpc>
                <a:spcPct val="100000"/>
              </a:lnSpc>
              <a:spcBef>
                <a:spcPts val="1200"/>
              </a:spcBef>
              <a:spcAft>
                <a:spcPts val="1200"/>
              </a:spcAft>
              <a:buClr>
                <a:srgbClr val="4A66AC"/>
              </a:buClr>
              <a:buFont typeface="Wingdings" panose="05000000000000000000" pitchFamily="2" charset="2"/>
              <a:buChar char="v"/>
            </a:pPr>
            <a:r>
              <a:rPr lang="fr-CA" sz="2000" dirty="0"/>
              <a:t>On devrait conseiller aux </a:t>
            </a:r>
            <a:r>
              <a:rPr lang="fr-CA" sz="2000" dirty="0" err="1"/>
              <a:t>client-es</a:t>
            </a:r>
            <a:r>
              <a:rPr lang="fr-CA" sz="2000" dirty="0"/>
              <a:t> de suivre l’échéancier de dépistage 3-6-3 pour toute exposition à risque élevé; cependant, si de telles expositions se présentent trop fréquemment pour que ceci soit possible, </a:t>
            </a:r>
            <a:r>
              <a:rPr lang="fr-CA" sz="2000" b="1" dirty="0"/>
              <a:t>suggérez le dépistage le plus souvent possible, et au moins une fois tous les trois mois</a:t>
            </a:r>
            <a:r>
              <a:rPr lang="fr-CA" sz="2000" dirty="0"/>
              <a:t>; encouragez la personne à considérer de prendre la </a:t>
            </a:r>
            <a:r>
              <a:rPr lang="fr-CA" sz="2000" dirty="0" err="1"/>
              <a:t>PrEP</a:t>
            </a:r>
            <a:endParaRPr lang="fr-CA" sz="2000" dirty="0"/>
          </a:p>
          <a:p>
            <a:pPr algn="ctr">
              <a:lnSpc>
                <a:spcPct val="100000"/>
              </a:lnSpc>
              <a:spcBef>
                <a:spcPts val="600"/>
              </a:spcBef>
              <a:spcAft>
                <a:spcPts val="1200"/>
              </a:spcAft>
              <a:buClr>
                <a:srgbClr val="4A66AC"/>
              </a:buClr>
            </a:pPr>
            <a:r>
              <a:rPr lang="fr-CA" sz="2000" b="1" dirty="0">
                <a:solidFill>
                  <a:srgbClr val="4A66AC"/>
                </a:solidFill>
              </a:rPr>
              <a:t>Les </a:t>
            </a:r>
            <a:r>
              <a:rPr lang="fr-CA" sz="2000" b="1" dirty="0" err="1">
                <a:solidFill>
                  <a:srgbClr val="4A66AC"/>
                </a:solidFill>
              </a:rPr>
              <a:t>client-es</a:t>
            </a:r>
            <a:r>
              <a:rPr lang="fr-CA" sz="2000" b="1" dirty="0">
                <a:solidFill>
                  <a:srgbClr val="4A66AC"/>
                </a:solidFill>
              </a:rPr>
              <a:t> sans risque d’exposition n’ont pas besoin d’être </a:t>
            </a:r>
            <a:r>
              <a:rPr lang="fr-CA" sz="2000" b="1" dirty="0" err="1">
                <a:solidFill>
                  <a:srgbClr val="4A66AC"/>
                </a:solidFill>
              </a:rPr>
              <a:t>dépisté-es</a:t>
            </a:r>
            <a:r>
              <a:rPr lang="fr-CA" sz="2000" b="1" dirty="0">
                <a:solidFill>
                  <a:srgbClr val="4A66AC"/>
                </a:solidFill>
              </a:rPr>
              <a:t> de manière routinière, à moins de changement dans leurs comportements à risque.</a:t>
            </a:r>
          </a:p>
          <a:p>
            <a:pPr>
              <a:lnSpc>
                <a:spcPct val="100000"/>
              </a:lnSpc>
              <a:spcBef>
                <a:spcPts val="600"/>
              </a:spcBef>
              <a:spcAft>
                <a:spcPts val="1200"/>
              </a:spcAft>
              <a:buClr>
                <a:srgbClr val="4A66AC"/>
              </a:buClr>
            </a:pPr>
            <a:endParaRPr lang="fr-CA" sz="2000" dirty="0"/>
          </a:p>
          <a:p>
            <a:pPr>
              <a:lnSpc>
                <a:spcPct val="100000"/>
              </a:lnSpc>
              <a:spcBef>
                <a:spcPts val="1200"/>
              </a:spcBef>
              <a:spcAft>
                <a:spcPts val="1200"/>
              </a:spcAft>
              <a:buClr>
                <a:srgbClr val="4A66AC"/>
              </a:buClr>
            </a:pPr>
            <a:endParaRPr lang="fr-CA" sz="2000" dirty="0"/>
          </a:p>
          <a:p>
            <a:pPr marL="342900" indent="-342900">
              <a:lnSpc>
                <a:spcPct val="100000"/>
              </a:lnSpc>
              <a:spcBef>
                <a:spcPts val="800"/>
              </a:spcBef>
              <a:spcAft>
                <a:spcPts val="1200"/>
              </a:spcAft>
              <a:buClr>
                <a:srgbClr val="4A66AC"/>
              </a:buClr>
              <a:buFont typeface="Wingdings" panose="05000000000000000000" pitchFamily="2" charset="2"/>
              <a:buChar char="v"/>
            </a:pPr>
            <a:endParaRPr lang="fr-CA" sz="2000" dirty="0"/>
          </a:p>
          <a:p>
            <a:pPr marL="342900" indent="-342900">
              <a:lnSpc>
                <a:spcPct val="100000"/>
              </a:lnSpc>
              <a:spcBef>
                <a:spcPts val="800"/>
              </a:spcBef>
              <a:spcAft>
                <a:spcPts val="1200"/>
              </a:spcAft>
              <a:buClr>
                <a:srgbClr val="4A66AC"/>
              </a:buClr>
              <a:buFont typeface="Wingdings" panose="05000000000000000000" pitchFamily="2" charset="2"/>
              <a:buChar char="v"/>
            </a:pPr>
            <a:endParaRPr lang="fr-CA" sz="2000" dirty="0"/>
          </a:p>
          <a:p>
            <a:pPr marL="342900" indent="-342900">
              <a:lnSpc>
                <a:spcPct val="100000"/>
              </a:lnSpc>
              <a:spcBef>
                <a:spcPts val="800"/>
              </a:spcBef>
              <a:buClr>
                <a:srgbClr val="4A66AC"/>
              </a:buClr>
              <a:buFont typeface="Wingdings" panose="05000000000000000000" pitchFamily="2" charset="2"/>
              <a:buChar char="v"/>
            </a:pPr>
            <a:endParaRPr lang="fr-CA" sz="2000" dirty="0"/>
          </a:p>
        </p:txBody>
      </p:sp>
      <p:sp>
        <p:nvSpPr>
          <p:cNvPr id="7" name="Arrow: Pentagon 10">
            <a:extLst>
              <a:ext uri="{FF2B5EF4-FFF2-40B4-BE49-F238E27FC236}">
                <a16:creationId xmlns:a16="http://schemas.microsoft.com/office/drawing/2014/main" id="{FCC91B3D-B0C9-B944-8889-275F62FA70CF}"/>
              </a:ext>
            </a:extLst>
          </p:cNvPr>
          <p:cNvSpPr/>
          <p:nvPr/>
        </p:nvSpPr>
        <p:spPr>
          <a:xfrm>
            <a:off x="214506" y="180848"/>
            <a:ext cx="627889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11">
            <a:extLst>
              <a:ext uri="{FF2B5EF4-FFF2-40B4-BE49-F238E27FC236}">
                <a16:creationId xmlns:a16="http://schemas.microsoft.com/office/drawing/2014/main" id="{BB1930D0-D758-0B49-990C-A97DC384F73C}"/>
              </a:ext>
            </a:extLst>
          </p:cNvPr>
          <p:cNvSpPr txBox="1"/>
          <p:nvPr/>
        </p:nvSpPr>
        <p:spPr>
          <a:xfrm>
            <a:off x="342845" y="299892"/>
            <a:ext cx="6150552" cy="400110"/>
          </a:xfrm>
          <a:prstGeom prst="rect">
            <a:avLst/>
          </a:prstGeom>
          <a:noFill/>
        </p:spPr>
        <p:txBody>
          <a:bodyPr wrap="square" rtlCol="0">
            <a:spAutoFit/>
          </a:bodyPr>
          <a:lstStyle/>
          <a:p>
            <a:r>
              <a:rPr lang="fr-CA" sz="2000" b="1" dirty="0">
                <a:solidFill>
                  <a:schemeClr val="bg1"/>
                </a:solidFill>
              </a:rPr>
              <a:t>MODULE : L’évaluation du risque d’infection par le VIH</a:t>
            </a:r>
          </a:p>
        </p:txBody>
      </p:sp>
    </p:spTree>
    <p:extLst>
      <p:ext uri="{BB962C8B-B14F-4D97-AF65-F5344CB8AC3E}">
        <p14:creationId xmlns:p14="http://schemas.microsoft.com/office/powerpoint/2010/main" val="9055561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74629" y="1569865"/>
            <a:ext cx="10494499" cy="762392"/>
          </a:xfrm>
        </p:spPr>
        <p:txBody>
          <a:bodyPr>
            <a:normAutofit/>
          </a:bodyPr>
          <a:lstStyle/>
          <a:p>
            <a:pPr>
              <a:spcAft>
                <a:spcPts val="1800"/>
              </a:spcAft>
              <a:buClr>
                <a:srgbClr val="4A66AC"/>
              </a:buClr>
            </a:pPr>
            <a:r>
              <a:rPr lang="fr-CA" dirty="0"/>
              <a:t>Dépistage express</a:t>
            </a:r>
          </a:p>
        </p:txBody>
      </p:sp>
      <p:sp>
        <p:nvSpPr>
          <p:cNvPr id="10"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20465" y="2346413"/>
            <a:ext cx="9791439" cy="3384720"/>
          </a:xfrm>
        </p:spPr>
        <p:txBody>
          <a:bodyPr>
            <a:noAutofit/>
          </a:bodyPr>
          <a:lstStyle/>
          <a:p>
            <a:pPr>
              <a:lnSpc>
                <a:spcPct val="100000"/>
              </a:lnSpc>
              <a:spcBef>
                <a:spcPts val="0"/>
              </a:spcBef>
              <a:spcAft>
                <a:spcPts val="1800"/>
              </a:spcAft>
              <a:buClr>
                <a:srgbClr val="4A66AC"/>
              </a:buClr>
            </a:pPr>
            <a:r>
              <a:rPr lang="fr-CA" sz="1800" dirty="0"/>
              <a:t>Les </a:t>
            </a:r>
            <a:r>
              <a:rPr lang="fr-CA" sz="1800" dirty="0" err="1"/>
              <a:t>client-es</a:t>
            </a:r>
            <a:r>
              <a:rPr lang="fr-CA" sz="1800" dirty="0"/>
              <a:t> qui se font dépister de façon routinière connaissent leurs risques et comprennent le processus du dépistage; à ces personnes, certains sites offrent des </a:t>
            </a:r>
            <a:r>
              <a:rPr lang="fr-CA" sz="1800" b="1" dirty="0"/>
              <a:t>services de dépistage express</a:t>
            </a:r>
            <a:r>
              <a:rPr lang="fr-CA" sz="1800" dirty="0"/>
              <a:t>.</a:t>
            </a:r>
            <a:endParaRPr lang="fr-CA" sz="1800" b="1" dirty="0"/>
          </a:p>
          <a:p>
            <a:pPr marL="800100" lvl="1" indent="-342900" algn="l">
              <a:lnSpc>
                <a:spcPct val="100000"/>
              </a:lnSpc>
              <a:spcBef>
                <a:spcPts val="0"/>
              </a:spcBef>
              <a:spcAft>
                <a:spcPts val="1800"/>
              </a:spcAft>
              <a:buClr>
                <a:srgbClr val="4A66AC"/>
              </a:buClr>
              <a:buFont typeface="Wingdings" panose="05000000000000000000" pitchFamily="2" charset="2"/>
              <a:buChar char="v"/>
            </a:pPr>
            <a:r>
              <a:rPr lang="fr-CA" sz="1800" dirty="0"/>
              <a:t>Lors d’un rendez-vous express, les discussions sur le risque et sur le processus du dépistage peuvent être minimes</a:t>
            </a:r>
          </a:p>
          <a:p>
            <a:pPr marL="800100" lvl="1" indent="-342900" algn="l">
              <a:lnSpc>
                <a:spcPct val="100000"/>
              </a:lnSpc>
              <a:spcBef>
                <a:spcPts val="0"/>
              </a:spcBef>
              <a:spcAft>
                <a:spcPts val="1800"/>
              </a:spcAft>
              <a:buClr>
                <a:srgbClr val="4A66AC"/>
              </a:buClr>
              <a:buFont typeface="Wingdings" panose="05000000000000000000" pitchFamily="2" charset="2"/>
              <a:buChar char="v"/>
            </a:pPr>
            <a:r>
              <a:rPr lang="fr-CA" sz="1800" dirty="0"/>
              <a:t>Le consentement demeure nécessaire pour ces </a:t>
            </a:r>
            <a:r>
              <a:rPr lang="fr-CA" sz="1800" dirty="0" err="1"/>
              <a:t>client-es</a:t>
            </a:r>
            <a:r>
              <a:rPr lang="fr-CA" sz="1800" dirty="0"/>
              <a:t>, de même que la confirmation du fait qu’ils ou elles ont réfléchi à quelle personne les soutiendrait s’ils/elles venaient à avoir un résultat positif au dépistage</a:t>
            </a:r>
          </a:p>
          <a:p>
            <a:pPr lvl="1" algn="l">
              <a:lnSpc>
                <a:spcPct val="100000"/>
              </a:lnSpc>
              <a:spcBef>
                <a:spcPts val="0"/>
              </a:spcBef>
              <a:spcAft>
                <a:spcPts val="1800"/>
              </a:spcAft>
              <a:buClr>
                <a:srgbClr val="4A66AC"/>
              </a:buClr>
            </a:pPr>
            <a:r>
              <a:rPr lang="fr-CA" sz="1800" dirty="0"/>
              <a:t>Les options express deviennent également possibles pour le dépistage d’autres infections transmissibles sexuellement (ITS). Par exemple, Santé publique Toronto offre le service de dépistage « </a:t>
            </a:r>
            <a:r>
              <a:rPr lang="fr-CA" sz="1800" dirty="0" err="1"/>
              <a:t>Easy</a:t>
            </a:r>
            <a:r>
              <a:rPr lang="fr-CA" sz="1800" dirty="0"/>
              <a:t> </a:t>
            </a:r>
            <a:r>
              <a:rPr lang="fr-CA" sz="1800" dirty="0" err="1"/>
              <a:t>Screen</a:t>
            </a:r>
            <a:r>
              <a:rPr lang="fr-CA" sz="1800" dirty="0"/>
              <a:t> STI » aux </a:t>
            </a:r>
            <a:r>
              <a:rPr lang="fr-CA" sz="1800" dirty="0" err="1"/>
              <a:t>client-es</a:t>
            </a:r>
            <a:r>
              <a:rPr lang="fr-CA" sz="1800" dirty="0"/>
              <a:t> sans symptômes.</a:t>
            </a:r>
          </a:p>
          <a:p>
            <a:pPr>
              <a:lnSpc>
                <a:spcPct val="100000"/>
              </a:lnSpc>
              <a:spcBef>
                <a:spcPts val="1200"/>
              </a:spcBef>
              <a:spcAft>
                <a:spcPts val="1200"/>
              </a:spcAft>
              <a:buClr>
                <a:srgbClr val="4A66AC"/>
              </a:buClr>
            </a:pPr>
            <a:endParaRPr lang="fr-CA" sz="1800" dirty="0"/>
          </a:p>
          <a:p>
            <a:pPr marL="342900" indent="-342900">
              <a:lnSpc>
                <a:spcPct val="100000"/>
              </a:lnSpc>
              <a:spcBef>
                <a:spcPts val="800"/>
              </a:spcBef>
              <a:spcAft>
                <a:spcPts val="1200"/>
              </a:spcAft>
              <a:buClr>
                <a:srgbClr val="4A66AC"/>
              </a:buClr>
              <a:buFont typeface="Wingdings" panose="05000000000000000000" pitchFamily="2" charset="2"/>
              <a:buChar char="v"/>
            </a:pPr>
            <a:endParaRPr lang="fr-CA" sz="1800" dirty="0"/>
          </a:p>
          <a:p>
            <a:pPr marL="342900" indent="-342900">
              <a:lnSpc>
                <a:spcPct val="100000"/>
              </a:lnSpc>
              <a:spcBef>
                <a:spcPts val="800"/>
              </a:spcBef>
              <a:spcAft>
                <a:spcPts val="1200"/>
              </a:spcAft>
              <a:buClr>
                <a:srgbClr val="4A66AC"/>
              </a:buClr>
              <a:buFont typeface="Wingdings" panose="05000000000000000000" pitchFamily="2" charset="2"/>
              <a:buChar char="v"/>
            </a:pPr>
            <a:endParaRPr lang="fr-CA" sz="1800" dirty="0"/>
          </a:p>
          <a:p>
            <a:pPr marL="342900" indent="-342900">
              <a:lnSpc>
                <a:spcPct val="100000"/>
              </a:lnSpc>
              <a:spcBef>
                <a:spcPts val="800"/>
              </a:spcBef>
              <a:buClr>
                <a:srgbClr val="4A66AC"/>
              </a:buClr>
              <a:buFont typeface="Wingdings" panose="05000000000000000000" pitchFamily="2" charset="2"/>
              <a:buChar char="v"/>
            </a:pPr>
            <a:endParaRPr lang="fr-CA" sz="1800" dirty="0"/>
          </a:p>
        </p:txBody>
      </p:sp>
      <p:sp>
        <p:nvSpPr>
          <p:cNvPr id="7" name="Arrow: Pentagon 10">
            <a:extLst>
              <a:ext uri="{FF2B5EF4-FFF2-40B4-BE49-F238E27FC236}">
                <a16:creationId xmlns:a16="http://schemas.microsoft.com/office/drawing/2014/main" id="{D4F836EC-FD45-CD49-8688-25ADCE6701B3}"/>
              </a:ext>
            </a:extLst>
          </p:cNvPr>
          <p:cNvSpPr/>
          <p:nvPr/>
        </p:nvSpPr>
        <p:spPr>
          <a:xfrm>
            <a:off x="214506" y="180848"/>
            <a:ext cx="627889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11">
            <a:extLst>
              <a:ext uri="{FF2B5EF4-FFF2-40B4-BE49-F238E27FC236}">
                <a16:creationId xmlns:a16="http://schemas.microsoft.com/office/drawing/2014/main" id="{B0A48E67-F9FA-1949-A727-4E2A74EB7D62}"/>
              </a:ext>
            </a:extLst>
          </p:cNvPr>
          <p:cNvSpPr txBox="1"/>
          <p:nvPr/>
        </p:nvSpPr>
        <p:spPr>
          <a:xfrm>
            <a:off x="342845" y="299892"/>
            <a:ext cx="6150552" cy="400110"/>
          </a:xfrm>
          <a:prstGeom prst="rect">
            <a:avLst/>
          </a:prstGeom>
          <a:noFill/>
        </p:spPr>
        <p:txBody>
          <a:bodyPr wrap="square" rtlCol="0">
            <a:spAutoFit/>
          </a:bodyPr>
          <a:lstStyle/>
          <a:p>
            <a:r>
              <a:rPr lang="fr-CA" sz="2000" b="1" dirty="0">
                <a:solidFill>
                  <a:schemeClr val="bg1"/>
                </a:solidFill>
              </a:rPr>
              <a:t>MODULE : L’évaluation du risque d’infection par le VIH</a:t>
            </a:r>
          </a:p>
        </p:txBody>
      </p:sp>
    </p:spTree>
    <p:extLst>
      <p:ext uri="{BB962C8B-B14F-4D97-AF65-F5344CB8AC3E}">
        <p14:creationId xmlns:p14="http://schemas.microsoft.com/office/powerpoint/2010/main" val="39399761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fr-CA" dirty="0"/>
              <a:t>Sommaire : counseling pré-test</a:t>
            </a:r>
          </a:p>
        </p:txBody>
      </p:sp>
      <p:sp>
        <p:nvSpPr>
          <p:cNvPr id="10"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55627" y="2460160"/>
            <a:ext cx="9233596" cy="3384720"/>
          </a:xfrm>
        </p:spPr>
        <p:txBody>
          <a:bodyPr>
            <a:noAutofit/>
          </a:bodyPr>
          <a:lstStyle/>
          <a:p>
            <a:pPr>
              <a:lnSpc>
                <a:spcPct val="100000"/>
              </a:lnSpc>
              <a:spcBef>
                <a:spcPts val="800"/>
              </a:spcBef>
              <a:buClr>
                <a:srgbClr val="4A66AC"/>
              </a:buClr>
            </a:pPr>
            <a:r>
              <a:rPr lang="fr-CA" sz="1700" dirty="0"/>
              <a:t>Les trois premières étapes du dépistage sont souvent appelées « counseling pré-test ». Dans le programme de dépistage de l’Ontario, ces étapes doivent être </a:t>
            </a:r>
          </a:p>
          <a:p>
            <a:pPr marL="914400" lvl="1" indent="-457200" algn="l">
              <a:lnSpc>
                <a:spcPct val="100000"/>
              </a:lnSpc>
              <a:spcBef>
                <a:spcPts val="1200"/>
              </a:spcBef>
              <a:buClr>
                <a:srgbClr val="4A66AC"/>
              </a:buClr>
              <a:buFont typeface="+mj-lt"/>
              <a:buAutoNum type="arabicParenR"/>
            </a:pPr>
            <a:r>
              <a:rPr lang="fr-CA" sz="1700" dirty="0"/>
              <a:t>Amorcer la conversation sur le dépistage</a:t>
            </a:r>
          </a:p>
          <a:p>
            <a:pPr marL="1371600" lvl="2" indent="-457200" algn="l">
              <a:lnSpc>
                <a:spcPct val="100000"/>
              </a:lnSpc>
              <a:spcBef>
                <a:spcPts val="200"/>
              </a:spcBef>
              <a:buClr>
                <a:srgbClr val="4A66AC"/>
              </a:buClr>
              <a:buFont typeface="Wingdings" panose="05000000000000000000" pitchFamily="2" charset="2"/>
              <a:buChar char="§"/>
            </a:pPr>
            <a:r>
              <a:rPr lang="fr-CA" sz="1700" dirty="0"/>
              <a:t>Être </a:t>
            </a:r>
            <a:r>
              <a:rPr lang="fr-CA" sz="1700" dirty="0" err="1"/>
              <a:t>accueillant-e</a:t>
            </a:r>
            <a:r>
              <a:rPr lang="fr-CA" sz="1700" dirty="0"/>
              <a:t> et ne pas porter de jugement, suivre l’orientation venant des besoins du client ou de la cliente</a:t>
            </a:r>
          </a:p>
          <a:p>
            <a:pPr marL="914400" lvl="1" indent="-457200" algn="l">
              <a:lnSpc>
                <a:spcPct val="100000"/>
              </a:lnSpc>
              <a:spcBef>
                <a:spcPts val="1200"/>
              </a:spcBef>
              <a:buClr>
                <a:srgbClr val="4A66AC"/>
              </a:buClr>
              <a:buFont typeface="+mj-lt"/>
              <a:buAutoNum type="arabicParenR"/>
            </a:pPr>
            <a:r>
              <a:rPr lang="fr-CA" sz="1700" dirty="0"/>
              <a:t>Évaluer le risque et considérer les besoins en services</a:t>
            </a:r>
          </a:p>
          <a:p>
            <a:pPr marL="1371600" lvl="2" indent="-457200" algn="l">
              <a:lnSpc>
                <a:spcPct val="100000"/>
              </a:lnSpc>
              <a:spcBef>
                <a:spcPts val="200"/>
              </a:spcBef>
              <a:buClr>
                <a:srgbClr val="4A66AC"/>
              </a:buClr>
              <a:buFont typeface="Wingdings" panose="05000000000000000000" pitchFamily="2" charset="2"/>
              <a:buChar char="§"/>
            </a:pPr>
            <a:r>
              <a:rPr lang="fr-CA" sz="1700" dirty="0"/>
              <a:t>Poser les questions sur le risque dans une approche conversationnelle et d’une façon non </a:t>
            </a:r>
            <a:r>
              <a:rPr lang="fr-CA" sz="1700" dirty="0" err="1"/>
              <a:t>stigmatisante</a:t>
            </a:r>
            <a:r>
              <a:rPr lang="fr-CA" sz="1700" dirty="0"/>
              <a:t>; repérer les occasions de référence à des services nécessaires</a:t>
            </a:r>
          </a:p>
          <a:p>
            <a:pPr marL="914400" lvl="1" indent="-457200" algn="l">
              <a:lnSpc>
                <a:spcPct val="100000"/>
              </a:lnSpc>
              <a:spcBef>
                <a:spcPts val="1200"/>
              </a:spcBef>
              <a:buClr>
                <a:srgbClr val="4A66AC"/>
              </a:buClr>
              <a:buFont typeface="+mj-lt"/>
              <a:buAutoNum type="arabicParenR"/>
            </a:pPr>
            <a:r>
              <a:rPr lang="fr-CA" sz="1700" dirty="0"/>
              <a:t>Expliquer le dépistage et obtenir le consentement</a:t>
            </a:r>
          </a:p>
          <a:p>
            <a:pPr marL="1371600" lvl="2" indent="-457200" algn="l">
              <a:lnSpc>
                <a:spcPct val="100000"/>
              </a:lnSpc>
              <a:spcBef>
                <a:spcPts val="200"/>
              </a:spcBef>
              <a:buClr>
                <a:srgbClr val="4A66AC"/>
              </a:buClr>
              <a:buFont typeface="Wingdings" panose="05000000000000000000" pitchFamily="2" charset="2"/>
              <a:buChar char="§"/>
            </a:pPr>
            <a:r>
              <a:rPr lang="fr-CA" sz="1700" dirty="0"/>
              <a:t>Confirmer verbalement le consentement; s’assurer que le/la </a:t>
            </a:r>
            <a:r>
              <a:rPr lang="fr-CA" sz="1700" dirty="0" err="1"/>
              <a:t>client-e</a:t>
            </a:r>
            <a:r>
              <a:rPr lang="fr-CA" sz="1700" dirty="0"/>
              <a:t> comprend les conséquences du dépistage et a réfléchi à la possibilité d’un résultat positif; amenez cette personne à se demander à qui, dans son entourage, elle ferait appel pour du soutien</a:t>
            </a:r>
          </a:p>
          <a:p>
            <a:pPr>
              <a:lnSpc>
                <a:spcPct val="100000"/>
              </a:lnSpc>
              <a:spcBef>
                <a:spcPts val="800"/>
              </a:spcBef>
              <a:buClr>
                <a:srgbClr val="4A66AC"/>
              </a:buClr>
            </a:pPr>
            <a:endParaRPr lang="fr-CA" sz="1700" dirty="0"/>
          </a:p>
          <a:p>
            <a:pPr>
              <a:lnSpc>
                <a:spcPct val="100000"/>
              </a:lnSpc>
              <a:spcBef>
                <a:spcPts val="800"/>
              </a:spcBef>
              <a:buClr>
                <a:srgbClr val="4A66AC"/>
              </a:buClr>
            </a:pPr>
            <a:endParaRPr lang="fr-CA" sz="1700" dirty="0"/>
          </a:p>
          <a:p>
            <a:pPr>
              <a:lnSpc>
                <a:spcPct val="100000"/>
              </a:lnSpc>
              <a:spcBef>
                <a:spcPts val="800"/>
              </a:spcBef>
              <a:buClr>
                <a:srgbClr val="4A66AC"/>
              </a:buClr>
            </a:pPr>
            <a:endParaRPr lang="fr-CA" sz="1700" dirty="0"/>
          </a:p>
        </p:txBody>
      </p:sp>
      <p:pic>
        <p:nvPicPr>
          <p:cNvPr id="3" name="Picture 2"/>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089223" y="1387035"/>
            <a:ext cx="1890444" cy="1890444"/>
          </a:xfrm>
          <a:prstGeom prst="rect">
            <a:avLst/>
          </a:prstGeom>
        </p:spPr>
      </p:pic>
      <p:sp>
        <p:nvSpPr>
          <p:cNvPr id="4" name="TextBox 3"/>
          <p:cNvSpPr txBox="1"/>
          <p:nvPr/>
        </p:nvSpPr>
        <p:spPr>
          <a:xfrm>
            <a:off x="10181690" y="3493236"/>
            <a:ext cx="1726059" cy="2031325"/>
          </a:xfrm>
          <a:prstGeom prst="rect">
            <a:avLst/>
          </a:prstGeom>
          <a:noFill/>
        </p:spPr>
        <p:txBody>
          <a:bodyPr wrap="square" rtlCol="0">
            <a:spAutoFit/>
          </a:bodyPr>
          <a:lstStyle/>
          <a:p>
            <a:pPr algn="ctr"/>
            <a:r>
              <a:rPr lang="fr-CA" b="1">
                <a:solidFill>
                  <a:srgbClr val="4A66AC"/>
                </a:solidFill>
              </a:rPr>
              <a:t>L’information </a:t>
            </a:r>
            <a:r>
              <a:rPr lang="fr-CA" b="1" dirty="0">
                <a:solidFill>
                  <a:srgbClr val="4A66AC"/>
                </a:solidFill>
              </a:rPr>
              <a:t>clé pour chacune de ces étapes est fournie dans la liste aide-mémoire</a:t>
            </a:r>
          </a:p>
        </p:txBody>
      </p:sp>
      <p:sp>
        <p:nvSpPr>
          <p:cNvPr id="9" name="Rectangle 8"/>
          <p:cNvSpPr/>
          <p:nvPr/>
        </p:nvSpPr>
        <p:spPr>
          <a:xfrm rot="287810">
            <a:off x="6040261" y="2921800"/>
            <a:ext cx="1793825" cy="3577061"/>
          </a:xfrm>
          <a:prstGeom prst="rect">
            <a:avLst/>
          </a:prstGeom>
          <a:noFill/>
        </p:spPr>
        <p:txBody>
          <a:bodyPr wrap="none" lIns="91440" tIns="45720" rIns="91440" bIns="45720">
            <a:prstTxWarp prst="textArchUp">
              <a:avLst>
                <a:gd name="adj" fmla="val 6493991"/>
              </a:avLst>
            </a:prstTxWarp>
            <a:spAutoFit/>
          </a:bodyPr>
          <a:lstStyle/>
          <a:p>
            <a:pPr algn="ctr"/>
            <a:r>
              <a:rPr lang="en-US" sz="2800" b="1" cap="none" spc="0" dirty="0">
                <a:ln w="0"/>
                <a:solidFill>
                  <a:schemeClr val="accent1"/>
                </a:solidFill>
                <a:effectLst>
                  <a:outerShdw blurRad="38100" dist="25400" dir="5400000" algn="ctr" rotWithShape="0">
                    <a:srgbClr val="6E747A">
                      <a:alpha val="43000"/>
                    </a:srgbClr>
                  </a:outerShdw>
                </a:effectLst>
              </a:rPr>
              <a:t>ARCCH</a:t>
            </a:r>
          </a:p>
        </p:txBody>
      </p:sp>
      <p:sp>
        <p:nvSpPr>
          <p:cNvPr id="11" name="Arrow: Pentagon 10">
            <a:extLst>
              <a:ext uri="{FF2B5EF4-FFF2-40B4-BE49-F238E27FC236}">
                <a16:creationId xmlns:a16="http://schemas.microsoft.com/office/drawing/2014/main" id="{55A8E2B5-B358-F24B-94BA-846D263F17CE}"/>
              </a:ext>
            </a:extLst>
          </p:cNvPr>
          <p:cNvSpPr/>
          <p:nvPr/>
        </p:nvSpPr>
        <p:spPr>
          <a:xfrm>
            <a:off x="214506" y="180848"/>
            <a:ext cx="627889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F3AC7A62-22D5-9946-958B-3E303A5F2D0A}"/>
              </a:ext>
            </a:extLst>
          </p:cNvPr>
          <p:cNvSpPr txBox="1"/>
          <p:nvPr/>
        </p:nvSpPr>
        <p:spPr>
          <a:xfrm>
            <a:off x="342845" y="299892"/>
            <a:ext cx="6150552" cy="400110"/>
          </a:xfrm>
          <a:prstGeom prst="rect">
            <a:avLst/>
          </a:prstGeom>
          <a:noFill/>
        </p:spPr>
        <p:txBody>
          <a:bodyPr wrap="square" rtlCol="0">
            <a:spAutoFit/>
          </a:bodyPr>
          <a:lstStyle/>
          <a:p>
            <a:r>
              <a:rPr lang="fr-CA" sz="2000" b="1" dirty="0">
                <a:solidFill>
                  <a:schemeClr val="bg1"/>
                </a:solidFill>
              </a:rPr>
              <a:t>MODULE : L’évaluation du risque d’infection par le VIH</a:t>
            </a:r>
          </a:p>
        </p:txBody>
      </p:sp>
    </p:spTree>
    <p:extLst>
      <p:ext uri="{BB962C8B-B14F-4D97-AF65-F5344CB8AC3E}">
        <p14:creationId xmlns:p14="http://schemas.microsoft.com/office/powerpoint/2010/main" val="951315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87100" y="2555476"/>
            <a:ext cx="10734340" cy="3228875"/>
          </a:xfrm>
        </p:spPr>
        <p:txBody>
          <a:bodyPr>
            <a:normAutofit/>
          </a:bodyPr>
          <a:lstStyle/>
          <a:p>
            <a:pPr>
              <a:spcBef>
                <a:spcPts val="800"/>
              </a:spcBef>
              <a:spcAft>
                <a:spcPts val="1800"/>
              </a:spcAft>
              <a:buClr>
                <a:srgbClr val="4A66AC"/>
              </a:buClr>
            </a:pPr>
            <a:r>
              <a:rPr lang="fr-CA" dirty="0"/>
              <a:t>Une personne devrait être dépistée pour le VIH lorsqu’elle a eu une ou plusieurs </a:t>
            </a:r>
            <a:r>
              <a:rPr lang="fr-CA" b="1" dirty="0"/>
              <a:t>exposition(s) à risque élevé pour le VIH</a:t>
            </a:r>
            <a:r>
              <a:rPr lang="fr-CA" dirty="0"/>
              <a:t> </a:t>
            </a:r>
          </a:p>
          <a:p>
            <a:pPr marL="342900" indent="-342900">
              <a:spcBef>
                <a:spcPts val="800"/>
              </a:spcBef>
              <a:spcAft>
                <a:spcPts val="1800"/>
              </a:spcAft>
              <a:buClr>
                <a:srgbClr val="4A66AC"/>
              </a:buClr>
              <a:buFont typeface="Wingdings" panose="05000000000000000000" pitchFamily="2" charset="2"/>
              <a:buChar char="v"/>
            </a:pPr>
            <a:r>
              <a:rPr lang="fr-CA" dirty="0"/>
              <a:t>Trois éléments sont à considérer pour déterminer le degré de risque de VIH rencontré par </a:t>
            </a:r>
            <a:r>
              <a:rPr lang="fr-CA" dirty="0" err="1"/>
              <a:t>un-e</a:t>
            </a:r>
            <a:r>
              <a:rPr lang="fr-CA" dirty="0"/>
              <a:t> </a:t>
            </a:r>
            <a:r>
              <a:rPr lang="fr-CA" dirty="0" err="1"/>
              <a:t>client-e</a:t>
            </a:r>
            <a:r>
              <a:rPr lang="fr-CA" dirty="0"/>
              <a:t> : </a:t>
            </a:r>
            <a:r>
              <a:rPr lang="fr-CA" b="1" dirty="0">
                <a:solidFill>
                  <a:srgbClr val="4A66AC"/>
                </a:solidFill>
              </a:rPr>
              <a:t>partenaires</a:t>
            </a:r>
            <a:r>
              <a:rPr lang="fr-CA" dirty="0"/>
              <a:t>, </a:t>
            </a:r>
            <a:r>
              <a:rPr lang="fr-CA" b="1" dirty="0">
                <a:solidFill>
                  <a:srgbClr val="4A66AC"/>
                </a:solidFill>
              </a:rPr>
              <a:t>pratiques</a:t>
            </a:r>
            <a:r>
              <a:rPr lang="fr-CA" dirty="0"/>
              <a:t> et </a:t>
            </a:r>
            <a:r>
              <a:rPr lang="fr-CA" b="1" dirty="0">
                <a:solidFill>
                  <a:srgbClr val="4A66AC"/>
                </a:solidFill>
              </a:rPr>
              <a:t>protections</a:t>
            </a:r>
            <a:endParaRPr lang="fr-CA" dirty="0"/>
          </a:p>
          <a:p>
            <a:pPr marL="342900" indent="-342900">
              <a:spcBef>
                <a:spcPts val="800"/>
              </a:spcBef>
              <a:spcAft>
                <a:spcPts val="1800"/>
              </a:spcAft>
              <a:buClr>
                <a:srgbClr val="4A66AC"/>
              </a:buClr>
              <a:buFont typeface="Wingdings" panose="05000000000000000000" pitchFamily="2" charset="2"/>
              <a:buChar char="v"/>
            </a:pPr>
            <a:r>
              <a:rPr lang="fr-CA" dirty="0"/>
              <a:t>Les expositions à risque élevé n’entraînent pas toutes l’infection par le VIH, mais le dépistage devrait être recommandé après toute exposition à risque élevé</a:t>
            </a:r>
          </a:p>
        </p:txBody>
      </p:sp>
      <p:sp>
        <p:nvSpPr>
          <p:cNvPr id="7" name="TextBox 6">
            <a:extLst>
              <a:ext uri="{FF2B5EF4-FFF2-40B4-BE49-F238E27FC236}">
                <a16:creationId xmlns:a16="http://schemas.microsoft.com/office/drawing/2014/main" id="{E7F87B47-126E-4B67-9A5E-3A12176B2C68}"/>
              </a:ext>
            </a:extLst>
          </p:cNvPr>
          <p:cNvSpPr txBox="1"/>
          <p:nvPr/>
        </p:nvSpPr>
        <p:spPr>
          <a:xfrm>
            <a:off x="214507" y="331976"/>
            <a:ext cx="6433181" cy="400110"/>
          </a:xfrm>
          <a:prstGeom prst="rect">
            <a:avLst/>
          </a:prstGeom>
          <a:noFill/>
        </p:spPr>
        <p:txBody>
          <a:bodyPr wrap="square" rtlCol="0">
            <a:spAutoFit/>
          </a:bodyPr>
          <a:lstStyle/>
          <a:p>
            <a:r>
              <a:rPr lang="en-US" sz="2000" b="1" dirty="0">
                <a:solidFill>
                  <a:schemeClr val="bg1"/>
                </a:solidFill>
              </a:rPr>
              <a:t>MODULE: Reasons and Risk</a:t>
            </a:r>
          </a:p>
        </p:txBody>
      </p:sp>
      <p:sp>
        <p:nvSpPr>
          <p:cNvPr id="9" name="Title 1">
            <a:extLst>
              <a:ext uri="{FF2B5EF4-FFF2-40B4-BE49-F238E27FC236}">
                <a16:creationId xmlns:a16="http://schemas.microsoft.com/office/drawing/2014/main" id="{09314636-9D80-4715-BE49-B94F50E6C43C}"/>
              </a:ext>
            </a:extLst>
          </p:cNvPr>
          <p:cNvSpPr txBox="1">
            <a:spLocks/>
          </p:cNvSpPr>
          <p:nvPr/>
        </p:nvSpPr>
        <p:spPr>
          <a:xfrm>
            <a:off x="757701" y="1544465"/>
            <a:ext cx="10494499" cy="762392"/>
          </a:xfrm>
          <a:prstGeom prst="rect">
            <a:avLst/>
          </a:prstGeom>
        </p:spPr>
        <p:txBody>
          <a:bodyPr vert="horz" lIns="91440" tIns="45720" rIns="91440" bIns="45720" rtlCol="0" anchor="b">
            <a:normAutofit fontScale="62500" lnSpcReduction="20000"/>
          </a:bodyPr>
          <a:lstStyle>
            <a:lvl1pPr algn="l" defTabSz="914400" rtl="0" eaLnBrk="1" latinLnBrk="0" hangingPunct="1">
              <a:lnSpc>
                <a:spcPct val="90000"/>
              </a:lnSpc>
              <a:spcBef>
                <a:spcPct val="0"/>
              </a:spcBef>
              <a:buNone/>
              <a:defRPr sz="4800" kern="1200">
                <a:solidFill>
                  <a:schemeClr val="tx1"/>
                </a:solidFill>
                <a:latin typeface="+mj-lt"/>
                <a:ea typeface="+mj-ea"/>
                <a:cs typeface="+mj-cs"/>
              </a:defRPr>
            </a:lvl1pPr>
          </a:lstStyle>
          <a:p>
            <a:pPr>
              <a:spcAft>
                <a:spcPts val="1800"/>
              </a:spcAft>
              <a:buClr>
                <a:srgbClr val="4A66AC"/>
              </a:buClr>
            </a:pPr>
            <a:r>
              <a:rPr lang="fr-CA" dirty="0"/>
              <a:t>Quand une personne devrait-elle être dépistée pour le VIH?</a:t>
            </a:r>
          </a:p>
        </p:txBody>
      </p:sp>
      <p:sp>
        <p:nvSpPr>
          <p:cNvPr id="10" name="Arrow: Pentagon 10">
            <a:extLst>
              <a:ext uri="{FF2B5EF4-FFF2-40B4-BE49-F238E27FC236}">
                <a16:creationId xmlns:a16="http://schemas.microsoft.com/office/drawing/2014/main" id="{B4D998A4-88EA-A242-9F25-A14BCD372A33}"/>
              </a:ext>
            </a:extLst>
          </p:cNvPr>
          <p:cNvSpPr/>
          <p:nvPr/>
        </p:nvSpPr>
        <p:spPr>
          <a:xfrm>
            <a:off x="214506" y="180848"/>
            <a:ext cx="627889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1">
            <a:extLst>
              <a:ext uri="{FF2B5EF4-FFF2-40B4-BE49-F238E27FC236}">
                <a16:creationId xmlns:a16="http://schemas.microsoft.com/office/drawing/2014/main" id="{C0A55DE4-C409-494A-8FD0-EAF3254C8848}"/>
              </a:ext>
            </a:extLst>
          </p:cNvPr>
          <p:cNvSpPr txBox="1"/>
          <p:nvPr/>
        </p:nvSpPr>
        <p:spPr>
          <a:xfrm>
            <a:off x="342845" y="299892"/>
            <a:ext cx="6150552" cy="400110"/>
          </a:xfrm>
          <a:prstGeom prst="rect">
            <a:avLst/>
          </a:prstGeom>
          <a:noFill/>
        </p:spPr>
        <p:txBody>
          <a:bodyPr wrap="square" rtlCol="0">
            <a:spAutoFit/>
          </a:bodyPr>
          <a:lstStyle/>
          <a:p>
            <a:r>
              <a:rPr lang="fr-CA" sz="2000" b="1" dirty="0">
                <a:solidFill>
                  <a:schemeClr val="bg1"/>
                </a:solidFill>
              </a:rPr>
              <a:t>MODULE : L’évaluation du risque d’infection par le VIH</a:t>
            </a:r>
          </a:p>
        </p:txBody>
      </p:sp>
    </p:spTree>
    <p:extLst>
      <p:ext uri="{BB962C8B-B14F-4D97-AF65-F5344CB8AC3E}">
        <p14:creationId xmlns:p14="http://schemas.microsoft.com/office/powerpoint/2010/main" val="3503320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fr-CA" dirty="0"/>
              <a:t>Évaluer le risque</a:t>
            </a:r>
          </a:p>
        </p:txBody>
      </p:sp>
      <p:sp>
        <p:nvSpPr>
          <p:cNvPr id="9" name="TextBox 8"/>
          <p:cNvSpPr txBox="1"/>
          <p:nvPr/>
        </p:nvSpPr>
        <p:spPr>
          <a:xfrm>
            <a:off x="939800" y="2946400"/>
            <a:ext cx="2374900" cy="3785652"/>
          </a:xfrm>
          <a:prstGeom prst="rect">
            <a:avLst/>
          </a:prstGeom>
          <a:noFill/>
        </p:spPr>
        <p:txBody>
          <a:bodyPr wrap="square" rtlCol="0">
            <a:spAutoFit/>
          </a:bodyPr>
          <a:lstStyle/>
          <a:p>
            <a:pPr algn="ctr"/>
            <a:r>
              <a:rPr lang="fr-CA" sz="2400" dirty="0"/>
              <a:t>Évaluer le risque signifie de collaborer avec chaque </a:t>
            </a:r>
            <a:r>
              <a:rPr lang="fr-CA" sz="2400" dirty="0" err="1"/>
              <a:t>client-e</a:t>
            </a:r>
            <a:r>
              <a:rPr lang="fr-CA" sz="2400" dirty="0"/>
              <a:t> pour comprendre l’équilibre entre les trois P : partenaires, pratiques et protections</a:t>
            </a:r>
          </a:p>
        </p:txBody>
      </p:sp>
      <p:grpSp>
        <p:nvGrpSpPr>
          <p:cNvPr id="10" name="Group 9"/>
          <p:cNvGrpSpPr/>
          <p:nvPr/>
        </p:nvGrpSpPr>
        <p:grpSpPr>
          <a:xfrm>
            <a:off x="3593805" y="2328530"/>
            <a:ext cx="8357190" cy="4444410"/>
            <a:chOff x="395183" y="759246"/>
            <a:chExt cx="4061477" cy="1944426"/>
          </a:xfrm>
        </p:grpSpPr>
        <p:pic>
          <p:nvPicPr>
            <p:cNvPr id="11" name="Picture 10"/>
            <p:cNvPicPr>
              <a:picLocks noChangeAspect="1"/>
            </p:cNvPicPr>
            <p:nvPr/>
          </p:nvPicPr>
          <p:blipFill>
            <a:blip r:embed="rId3" cstate="hqprint">
              <a:extLst>
                <a:ext uri="{28A0092B-C50C-407E-A947-70E740481C1C}">
                  <a14:useLocalDpi xmlns:a14="http://schemas.microsoft.com/office/drawing/2010/main"/>
                </a:ext>
              </a:extLst>
            </a:blip>
            <a:stretch>
              <a:fillRect/>
            </a:stretch>
          </p:blipFill>
          <p:spPr>
            <a:xfrm>
              <a:off x="947452" y="759246"/>
              <a:ext cx="2663496" cy="1653196"/>
            </a:xfrm>
            <a:prstGeom prst="rect">
              <a:avLst/>
            </a:prstGeom>
          </p:spPr>
        </p:pic>
        <p:sp>
          <p:nvSpPr>
            <p:cNvPr id="12" name="TextBox 11"/>
            <p:cNvSpPr txBox="1"/>
            <p:nvPr/>
          </p:nvSpPr>
          <p:spPr>
            <a:xfrm>
              <a:off x="1646909" y="2334340"/>
              <a:ext cx="1288974" cy="369332"/>
            </a:xfrm>
            <a:prstGeom prst="rect">
              <a:avLst/>
            </a:prstGeom>
            <a:noFill/>
          </p:spPr>
          <p:txBody>
            <a:bodyPr wrap="square" rtlCol="0">
              <a:spAutoFit/>
            </a:bodyPr>
            <a:lstStyle/>
            <a:p>
              <a:pPr algn="ctr"/>
              <a:r>
                <a:rPr lang="en-US" b="1" dirty="0">
                  <a:solidFill>
                    <a:srgbClr val="4A66AC"/>
                  </a:solidFill>
                </a:rPr>
                <a:t>Protections</a:t>
              </a:r>
            </a:p>
          </p:txBody>
        </p:sp>
        <p:sp>
          <p:nvSpPr>
            <p:cNvPr id="13" name="TextBox 12"/>
            <p:cNvSpPr txBox="1"/>
            <p:nvPr/>
          </p:nvSpPr>
          <p:spPr>
            <a:xfrm>
              <a:off x="395183" y="985373"/>
              <a:ext cx="2019759" cy="161582"/>
            </a:xfrm>
            <a:prstGeom prst="rect">
              <a:avLst/>
            </a:prstGeom>
            <a:noFill/>
          </p:spPr>
          <p:txBody>
            <a:bodyPr wrap="square" rtlCol="0">
              <a:spAutoFit/>
            </a:bodyPr>
            <a:lstStyle/>
            <a:p>
              <a:pPr algn="ctr"/>
              <a:r>
                <a:rPr lang="fr-CA" b="1" dirty="0">
                  <a:solidFill>
                    <a:srgbClr val="4A66AC"/>
                  </a:solidFill>
                </a:rPr>
                <a:t>Partenaires</a:t>
              </a:r>
              <a:endParaRPr lang="fr-CA" dirty="0">
                <a:solidFill>
                  <a:srgbClr val="4A66AC"/>
                </a:solidFill>
              </a:endParaRPr>
            </a:p>
          </p:txBody>
        </p:sp>
        <p:sp>
          <p:nvSpPr>
            <p:cNvPr id="14" name="TextBox 13"/>
            <p:cNvSpPr txBox="1"/>
            <p:nvPr/>
          </p:nvSpPr>
          <p:spPr>
            <a:xfrm>
              <a:off x="1840154" y="1060543"/>
              <a:ext cx="2616506" cy="161582"/>
            </a:xfrm>
            <a:prstGeom prst="rect">
              <a:avLst/>
            </a:prstGeom>
            <a:noFill/>
          </p:spPr>
          <p:txBody>
            <a:bodyPr wrap="square" rtlCol="0">
              <a:spAutoFit/>
            </a:bodyPr>
            <a:lstStyle/>
            <a:p>
              <a:pPr lvl="0" algn="ctr"/>
              <a:r>
                <a:rPr lang="fr-CA" b="1" dirty="0">
                  <a:solidFill>
                    <a:srgbClr val="4A66AC"/>
                  </a:solidFill>
                </a:rPr>
                <a:t>Pratiques</a:t>
              </a:r>
              <a:endParaRPr lang="fr-CA" dirty="0">
                <a:solidFill>
                  <a:srgbClr val="4A66AC"/>
                </a:solidFill>
              </a:endParaRPr>
            </a:p>
          </p:txBody>
        </p:sp>
      </p:grpSp>
      <p:sp>
        <p:nvSpPr>
          <p:cNvPr id="17" name="Arrow: Pentagon 10">
            <a:extLst>
              <a:ext uri="{FF2B5EF4-FFF2-40B4-BE49-F238E27FC236}">
                <a16:creationId xmlns:a16="http://schemas.microsoft.com/office/drawing/2014/main" id="{221794D0-040D-9D4D-97A6-AA3612C20236}"/>
              </a:ext>
            </a:extLst>
          </p:cNvPr>
          <p:cNvSpPr/>
          <p:nvPr/>
        </p:nvSpPr>
        <p:spPr>
          <a:xfrm>
            <a:off x="214506" y="180848"/>
            <a:ext cx="627889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1">
            <a:extLst>
              <a:ext uri="{FF2B5EF4-FFF2-40B4-BE49-F238E27FC236}">
                <a16:creationId xmlns:a16="http://schemas.microsoft.com/office/drawing/2014/main" id="{5AC3AAD4-FC86-454A-84FE-5250E16391E6}"/>
              </a:ext>
            </a:extLst>
          </p:cNvPr>
          <p:cNvSpPr txBox="1"/>
          <p:nvPr/>
        </p:nvSpPr>
        <p:spPr>
          <a:xfrm>
            <a:off x="342845" y="299892"/>
            <a:ext cx="6150552" cy="400110"/>
          </a:xfrm>
          <a:prstGeom prst="rect">
            <a:avLst/>
          </a:prstGeom>
          <a:noFill/>
        </p:spPr>
        <p:txBody>
          <a:bodyPr wrap="square" rtlCol="0">
            <a:spAutoFit/>
          </a:bodyPr>
          <a:lstStyle/>
          <a:p>
            <a:r>
              <a:rPr lang="fr-CA" sz="2000" b="1" dirty="0">
                <a:solidFill>
                  <a:schemeClr val="bg1"/>
                </a:solidFill>
              </a:rPr>
              <a:t>MODULE : L’évaluation du risque d’infection par le VIH</a:t>
            </a:r>
          </a:p>
        </p:txBody>
      </p:sp>
    </p:spTree>
    <p:extLst>
      <p:ext uri="{BB962C8B-B14F-4D97-AF65-F5344CB8AC3E}">
        <p14:creationId xmlns:p14="http://schemas.microsoft.com/office/powerpoint/2010/main" val="588283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Bef>
                <a:spcPts val="800"/>
              </a:spcBef>
              <a:spcAft>
                <a:spcPts val="600"/>
              </a:spcAft>
              <a:buClr>
                <a:srgbClr val="4A66AC"/>
              </a:buClr>
            </a:pPr>
            <a:r>
              <a:rPr lang="fr-CA" sz="4600" dirty="0"/>
              <a:t>Qu’est-ce qu’une exposition à risque élevé?</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99800" y="2542776"/>
            <a:ext cx="10896900" cy="3946924"/>
          </a:xfrm>
        </p:spPr>
        <p:txBody>
          <a:bodyPr>
            <a:normAutofit fontScale="85000" lnSpcReduction="20000"/>
          </a:bodyPr>
          <a:lstStyle/>
          <a:p>
            <a:pPr>
              <a:spcBef>
                <a:spcPts val="800"/>
              </a:spcBef>
              <a:spcAft>
                <a:spcPts val="600"/>
              </a:spcAft>
              <a:buClr>
                <a:srgbClr val="4A66AC"/>
              </a:buClr>
            </a:pPr>
            <a:r>
              <a:rPr lang="fr-CA" dirty="0"/>
              <a:t>Pour qu’une exposition comporte un risque élevé, ces trois conditions sont nécessaires </a:t>
            </a:r>
            <a:r>
              <a:rPr lang="fr-CA" sz="2200" dirty="0"/>
              <a:t>:</a:t>
            </a:r>
          </a:p>
          <a:p>
            <a:pPr lvl="1" algn="l">
              <a:lnSpc>
                <a:spcPct val="110000"/>
              </a:lnSpc>
              <a:spcBef>
                <a:spcPts val="1800"/>
              </a:spcBef>
              <a:buClr>
                <a:srgbClr val="4A66AC"/>
              </a:buClr>
            </a:pPr>
            <a:r>
              <a:rPr lang="fr-CA" sz="2400" b="1" dirty="0">
                <a:solidFill>
                  <a:srgbClr val="4A66AC"/>
                </a:solidFill>
              </a:rPr>
              <a:t>Partenaires : </a:t>
            </a:r>
            <a:r>
              <a:rPr lang="fr-CA" sz="2400" dirty="0"/>
              <a:t>Le(s) partenaire(s) </a:t>
            </a:r>
            <a:r>
              <a:rPr lang="fr-CA" sz="2400" dirty="0" err="1"/>
              <a:t>sexuel-le</a:t>
            </a:r>
            <a:r>
              <a:rPr lang="fr-CA" sz="2400" dirty="0"/>
              <a:t>(s) du client ou de la cliente ont l’infection à VIH (ou pourraient l’avoir) et leur charge virale est susceptible d’être détectable</a:t>
            </a:r>
            <a:br>
              <a:rPr lang="fr-CA" sz="2400" dirty="0"/>
            </a:br>
            <a:r>
              <a:rPr lang="fr-CA" sz="2400" dirty="0"/>
              <a:t>(Le partage de seringues ou d’autre matériel devrait toujours être considéré comme un risque que le/la partenaire d’injection soit séropositif(-</a:t>
            </a:r>
            <a:r>
              <a:rPr lang="fr-CA" sz="2400" dirty="0" err="1"/>
              <a:t>ve</a:t>
            </a:r>
            <a:r>
              <a:rPr lang="fr-CA" sz="2400" dirty="0"/>
              <a:t>) au VIH)</a:t>
            </a:r>
          </a:p>
          <a:p>
            <a:pPr lvl="1" algn="l">
              <a:lnSpc>
                <a:spcPct val="110000"/>
              </a:lnSpc>
              <a:spcBef>
                <a:spcPts val="1800"/>
              </a:spcBef>
              <a:buClr>
                <a:srgbClr val="4A66AC"/>
              </a:buClr>
            </a:pPr>
            <a:r>
              <a:rPr lang="fr-CA" sz="2400" b="1" dirty="0">
                <a:solidFill>
                  <a:srgbClr val="4A66AC"/>
                </a:solidFill>
              </a:rPr>
              <a:t>Pratiques : </a:t>
            </a:r>
            <a:r>
              <a:rPr lang="fr-CA" sz="2400" dirty="0"/>
              <a:t>Le/la </a:t>
            </a:r>
            <a:r>
              <a:rPr lang="fr-CA" sz="2400" dirty="0" err="1"/>
              <a:t>client-e</a:t>
            </a:r>
            <a:r>
              <a:rPr lang="fr-CA" sz="2400" dirty="0"/>
              <a:t> et son/ses partenaire(s) ont eu des pratiques qui donnent lieu à l’échange de sang, sperme, liquide rectal ou vaginal, ou lait maternel</a:t>
            </a:r>
          </a:p>
          <a:p>
            <a:pPr lvl="1" algn="l">
              <a:lnSpc>
                <a:spcPct val="110000"/>
              </a:lnSpc>
              <a:spcBef>
                <a:spcPts val="1800"/>
              </a:spcBef>
              <a:buClr>
                <a:srgbClr val="4A66AC"/>
              </a:buClr>
            </a:pPr>
            <a:r>
              <a:rPr lang="fr-CA" sz="2400" b="1" dirty="0">
                <a:solidFill>
                  <a:srgbClr val="4A66AC"/>
                </a:solidFill>
              </a:rPr>
              <a:t>Protections : </a:t>
            </a:r>
            <a:r>
              <a:rPr lang="fr-CA" sz="2400" dirty="0"/>
              <a:t>Il peut y avoir eu des lacunes dans l’utilisation de stratégies par le/la </a:t>
            </a:r>
            <a:r>
              <a:rPr lang="fr-CA" sz="2400" dirty="0" err="1"/>
              <a:t>client-e</a:t>
            </a:r>
            <a:r>
              <a:rPr lang="fr-CA" sz="2400" dirty="0"/>
              <a:t> pour se protéger contre l’infection par le VIH</a:t>
            </a:r>
          </a:p>
          <a:p>
            <a:pPr algn="ctr">
              <a:spcBef>
                <a:spcPts val="1800"/>
              </a:spcBef>
              <a:buClr>
                <a:srgbClr val="4A66AC"/>
              </a:buClr>
            </a:pPr>
            <a:r>
              <a:rPr lang="fr-CA" b="1" i="1" dirty="0">
                <a:solidFill>
                  <a:srgbClr val="4A66AC"/>
                </a:solidFill>
              </a:rPr>
              <a:t>Il n’y a </a:t>
            </a:r>
            <a:r>
              <a:rPr lang="fr-CA" b="1" i="1" u="sng" dirty="0">
                <a:solidFill>
                  <a:srgbClr val="4A66AC"/>
                </a:solidFill>
              </a:rPr>
              <a:t>pas de risque de contracter le VIH</a:t>
            </a:r>
            <a:r>
              <a:rPr lang="fr-CA" b="1" i="1" dirty="0">
                <a:solidFill>
                  <a:srgbClr val="4A66AC"/>
                </a:solidFill>
              </a:rPr>
              <a:t> en l’absence d’une exposition impliquant des partenaires, des pratiques et des écarts de protection comportant un risque pour le client ou la cliente.</a:t>
            </a:r>
          </a:p>
        </p:txBody>
      </p:sp>
      <p:sp>
        <p:nvSpPr>
          <p:cNvPr id="7" name="Arrow: Pentagon 10">
            <a:extLst>
              <a:ext uri="{FF2B5EF4-FFF2-40B4-BE49-F238E27FC236}">
                <a16:creationId xmlns:a16="http://schemas.microsoft.com/office/drawing/2014/main" id="{C987294C-3AC7-6F48-9937-3806D8C1D447}"/>
              </a:ext>
            </a:extLst>
          </p:cNvPr>
          <p:cNvSpPr/>
          <p:nvPr/>
        </p:nvSpPr>
        <p:spPr>
          <a:xfrm>
            <a:off x="214506" y="180848"/>
            <a:ext cx="627889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11">
            <a:extLst>
              <a:ext uri="{FF2B5EF4-FFF2-40B4-BE49-F238E27FC236}">
                <a16:creationId xmlns:a16="http://schemas.microsoft.com/office/drawing/2014/main" id="{AAEA44CA-8DB0-CA4C-9DC8-EC6FCA8E5B7A}"/>
              </a:ext>
            </a:extLst>
          </p:cNvPr>
          <p:cNvSpPr txBox="1"/>
          <p:nvPr/>
        </p:nvSpPr>
        <p:spPr>
          <a:xfrm>
            <a:off x="342845" y="299892"/>
            <a:ext cx="6150552" cy="400110"/>
          </a:xfrm>
          <a:prstGeom prst="rect">
            <a:avLst/>
          </a:prstGeom>
          <a:noFill/>
        </p:spPr>
        <p:txBody>
          <a:bodyPr wrap="square" rtlCol="0">
            <a:spAutoFit/>
          </a:bodyPr>
          <a:lstStyle/>
          <a:p>
            <a:r>
              <a:rPr lang="fr-CA" sz="2000" b="1" dirty="0">
                <a:solidFill>
                  <a:schemeClr val="bg1"/>
                </a:solidFill>
              </a:rPr>
              <a:t>MODULE : L’évaluation du risque d’infection par le VIH</a:t>
            </a:r>
          </a:p>
        </p:txBody>
      </p:sp>
    </p:spTree>
    <p:extLst>
      <p:ext uri="{BB962C8B-B14F-4D97-AF65-F5344CB8AC3E}">
        <p14:creationId xmlns:p14="http://schemas.microsoft.com/office/powerpoint/2010/main" val="2230214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fr-CA" dirty="0"/>
              <a:t>Partenaires</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86204" y="2374628"/>
            <a:ext cx="10960400" cy="4302524"/>
          </a:xfrm>
        </p:spPr>
        <p:txBody>
          <a:bodyPr>
            <a:noAutofit/>
          </a:bodyPr>
          <a:lstStyle/>
          <a:p>
            <a:pPr>
              <a:spcBef>
                <a:spcPts val="800"/>
              </a:spcBef>
              <a:buClr>
                <a:srgbClr val="4A66AC"/>
              </a:buClr>
            </a:pPr>
            <a:r>
              <a:rPr lang="fr-CA" sz="1800" b="1" dirty="0"/>
              <a:t>Les clients ne peuvent souvent pas connaître avec certitude le statut VIH de leur(s) partenaire(s). </a:t>
            </a:r>
            <a:r>
              <a:rPr lang="fr-CA" sz="1800" dirty="0"/>
              <a:t>Cependant, nous savons que les personnes vivant avec le VIH en Ontario font presque toutes partie de l’une ou l’autre des cinq populations ci-dessous (le pourcentage indiqué pour chacune représente sa part des nouveaux diagnostics en 2017)</a:t>
            </a:r>
          </a:p>
          <a:p>
            <a:pPr marL="800100" lvl="1" indent="-342900" algn="l">
              <a:spcBef>
                <a:spcPts val="600"/>
              </a:spcBef>
              <a:buClr>
                <a:srgbClr val="4A66AC"/>
              </a:buClr>
              <a:buFont typeface="Wingdings" panose="05000000000000000000" pitchFamily="2" charset="2"/>
              <a:buChar char="v"/>
            </a:pPr>
            <a:r>
              <a:rPr lang="fr-CA" sz="1800" dirty="0"/>
              <a:t>Hommes gais, bisexuels ou autres hommes qui ont des rapports sexuels avec des hommes, y compris les hommes </a:t>
            </a:r>
            <a:r>
              <a:rPr lang="fr-CA" sz="1800" dirty="0" err="1"/>
              <a:t>trans</a:t>
            </a:r>
            <a:r>
              <a:rPr lang="fr-CA" sz="1800" dirty="0"/>
              <a:t> </a:t>
            </a:r>
            <a:r>
              <a:rPr lang="fr-CA" sz="1800" b="1" dirty="0"/>
              <a:t>(54 %)</a:t>
            </a:r>
          </a:p>
          <a:p>
            <a:pPr marL="800100" lvl="1" indent="-342900" algn="l">
              <a:spcBef>
                <a:spcPts val="600"/>
              </a:spcBef>
              <a:buClr>
                <a:srgbClr val="4A66AC"/>
              </a:buClr>
              <a:buFont typeface="Wingdings" panose="05000000000000000000" pitchFamily="2" charset="2"/>
              <a:buChar char="v"/>
            </a:pPr>
            <a:r>
              <a:rPr lang="fr-CA" sz="1800" dirty="0"/>
              <a:t>Personnes africaines, </a:t>
            </a:r>
            <a:r>
              <a:rPr lang="fr-CA" sz="1800" dirty="0" err="1"/>
              <a:t>caraïbéennes</a:t>
            </a:r>
            <a:r>
              <a:rPr lang="fr-CA" sz="1800" dirty="0"/>
              <a:t> et noires (ACN) – y compris les hommes et femmes de régions où le VIH est endémique </a:t>
            </a:r>
            <a:r>
              <a:rPr lang="fr-CA" sz="1800" b="1" dirty="0"/>
              <a:t>(29 %)</a:t>
            </a:r>
          </a:p>
          <a:p>
            <a:pPr marL="800100" lvl="1" indent="-342900" algn="l">
              <a:spcBef>
                <a:spcPts val="600"/>
              </a:spcBef>
              <a:buClr>
                <a:srgbClr val="4A66AC"/>
              </a:buClr>
              <a:buFont typeface="Wingdings" panose="05000000000000000000" pitchFamily="2" charset="2"/>
              <a:buChar char="v"/>
            </a:pPr>
            <a:r>
              <a:rPr lang="fr-CA" sz="1800" dirty="0"/>
              <a:t>Personnes autochtones </a:t>
            </a:r>
            <a:r>
              <a:rPr lang="fr-CA" sz="1800" b="1" dirty="0"/>
              <a:t>(3 %)</a:t>
            </a:r>
          </a:p>
          <a:p>
            <a:pPr marL="800100" lvl="1" indent="-342900" algn="l">
              <a:spcBef>
                <a:spcPts val="600"/>
              </a:spcBef>
              <a:buClr>
                <a:srgbClr val="4A66AC"/>
              </a:buClr>
              <a:buFont typeface="Wingdings" panose="05000000000000000000" pitchFamily="2" charset="2"/>
              <a:buChar char="v"/>
            </a:pPr>
            <a:r>
              <a:rPr lang="fr-CA" sz="1800" dirty="0"/>
              <a:t>Personnes (hommes et femmes) qui s’injectent des drogues ou partagent du matériel de consommation de drogues </a:t>
            </a:r>
            <a:r>
              <a:rPr lang="fr-CA" sz="1800" b="1" dirty="0"/>
              <a:t>(10 %)</a:t>
            </a:r>
          </a:p>
          <a:p>
            <a:pPr marL="800100" lvl="1" indent="-342900" algn="l">
              <a:spcBef>
                <a:spcPts val="600"/>
              </a:spcBef>
              <a:buClr>
                <a:srgbClr val="4A66AC"/>
              </a:buClr>
              <a:buFont typeface="Wingdings" panose="05000000000000000000" pitchFamily="2" charset="2"/>
              <a:buChar char="v"/>
            </a:pPr>
            <a:r>
              <a:rPr lang="fr-CA" sz="1800" dirty="0"/>
              <a:t>Femmes* = femmes cis et </a:t>
            </a:r>
            <a:r>
              <a:rPr lang="fr-CA" sz="1800" dirty="0" err="1"/>
              <a:t>trans</a:t>
            </a:r>
            <a:r>
              <a:rPr lang="fr-CA" sz="1800" dirty="0"/>
              <a:t>, y compris celles appartenant aux populations ci-dessus, et d’autres femmes aux prises avec des iniquités systémiques et sociales, qui sont plus susceptibles d’être exposées au VIH par un partenaire sexuel ou de consommation de drogues </a:t>
            </a:r>
            <a:r>
              <a:rPr lang="fr-CA" sz="1800" b="1" dirty="0"/>
              <a:t>(21 %)</a:t>
            </a:r>
          </a:p>
          <a:p>
            <a:pPr>
              <a:spcBef>
                <a:spcPts val="1200"/>
              </a:spcBef>
              <a:buClr>
                <a:srgbClr val="4A66AC"/>
              </a:buClr>
            </a:pPr>
            <a:r>
              <a:rPr lang="fr-CA" sz="1700" dirty="0"/>
              <a:t>Ces groupes sont le point de mire principal des programmes de prévention et de dépistage du VIH en Ontario – et sont appelés </a:t>
            </a:r>
            <a:r>
              <a:rPr lang="fr-CA" sz="1700" b="1" i="1" dirty="0">
                <a:solidFill>
                  <a:srgbClr val="4A66AC"/>
                </a:solidFill>
              </a:rPr>
              <a:t>populations prioritaires</a:t>
            </a:r>
            <a:r>
              <a:rPr lang="fr-CA" sz="1700" dirty="0"/>
              <a:t>. Le total des pourcentages dépasse 100 % parce que certaines personnes font partie de plus d’un groupe.</a:t>
            </a:r>
          </a:p>
        </p:txBody>
      </p:sp>
      <p:sp>
        <p:nvSpPr>
          <p:cNvPr id="7" name="Arrow: Pentagon 10">
            <a:extLst>
              <a:ext uri="{FF2B5EF4-FFF2-40B4-BE49-F238E27FC236}">
                <a16:creationId xmlns:a16="http://schemas.microsoft.com/office/drawing/2014/main" id="{CBB4CC28-87A6-A14A-BC5C-0A25FDFB8DA5}"/>
              </a:ext>
            </a:extLst>
          </p:cNvPr>
          <p:cNvSpPr/>
          <p:nvPr/>
        </p:nvSpPr>
        <p:spPr>
          <a:xfrm>
            <a:off x="214506" y="180848"/>
            <a:ext cx="627889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11">
            <a:extLst>
              <a:ext uri="{FF2B5EF4-FFF2-40B4-BE49-F238E27FC236}">
                <a16:creationId xmlns:a16="http://schemas.microsoft.com/office/drawing/2014/main" id="{965D0D10-6F42-9A4F-9136-0A344FF3EA55}"/>
              </a:ext>
            </a:extLst>
          </p:cNvPr>
          <p:cNvSpPr txBox="1"/>
          <p:nvPr/>
        </p:nvSpPr>
        <p:spPr>
          <a:xfrm>
            <a:off x="342845" y="299892"/>
            <a:ext cx="6150552" cy="400110"/>
          </a:xfrm>
          <a:prstGeom prst="rect">
            <a:avLst/>
          </a:prstGeom>
          <a:noFill/>
        </p:spPr>
        <p:txBody>
          <a:bodyPr wrap="square" rtlCol="0">
            <a:spAutoFit/>
          </a:bodyPr>
          <a:lstStyle/>
          <a:p>
            <a:r>
              <a:rPr lang="fr-CA" sz="2000" b="1" dirty="0">
                <a:solidFill>
                  <a:schemeClr val="bg1"/>
                </a:solidFill>
              </a:rPr>
              <a:t>MODULE : L’évaluation du risque d’infection par le VIH</a:t>
            </a:r>
          </a:p>
        </p:txBody>
      </p:sp>
    </p:spTree>
    <p:extLst>
      <p:ext uri="{BB962C8B-B14F-4D97-AF65-F5344CB8AC3E}">
        <p14:creationId xmlns:p14="http://schemas.microsoft.com/office/powerpoint/2010/main" val="1841362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fr-CA" dirty="0"/>
              <a:t>Partenaires</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76826" y="2432186"/>
            <a:ext cx="10934104" cy="4302524"/>
          </a:xfrm>
        </p:spPr>
        <p:txBody>
          <a:bodyPr>
            <a:noAutofit/>
          </a:bodyPr>
          <a:lstStyle/>
          <a:p>
            <a:pPr lvl="0">
              <a:lnSpc>
                <a:spcPct val="100000"/>
              </a:lnSpc>
              <a:spcBef>
                <a:spcPts val="1800"/>
              </a:spcBef>
              <a:buClr>
                <a:srgbClr val="4A66AC"/>
              </a:buClr>
            </a:pPr>
            <a:r>
              <a:rPr lang="fr-CA" sz="2000" dirty="0"/>
              <a:t>Afin de transmettre le VIH à quelqu’un, une personne doit :</a:t>
            </a:r>
          </a:p>
          <a:p>
            <a:pPr marL="800100" lvl="1" indent="-342900" algn="l">
              <a:lnSpc>
                <a:spcPct val="100000"/>
              </a:lnSpc>
              <a:spcBef>
                <a:spcPts val="600"/>
              </a:spcBef>
              <a:buClr>
                <a:srgbClr val="4A66AC"/>
              </a:buClr>
              <a:buFont typeface="Wingdings" panose="05000000000000000000" pitchFamily="2" charset="2"/>
              <a:buChar char="v"/>
            </a:pPr>
            <a:r>
              <a:rPr lang="fr-CA" dirty="0"/>
              <a:t>Avoir l’infection à VIH (être séropositive)</a:t>
            </a:r>
          </a:p>
          <a:p>
            <a:pPr marL="800100" lvl="1" indent="-342900" algn="l">
              <a:lnSpc>
                <a:spcPct val="100000"/>
              </a:lnSpc>
              <a:spcBef>
                <a:spcPts val="600"/>
              </a:spcBef>
              <a:buClr>
                <a:srgbClr val="4A66AC"/>
              </a:buClr>
              <a:buFont typeface="Wingdings" panose="05000000000000000000" pitchFamily="2" charset="2"/>
              <a:buChar char="v"/>
            </a:pPr>
            <a:r>
              <a:rPr lang="fr-CA" dirty="0"/>
              <a:t>Avoir dans ses liquides corporels</a:t>
            </a:r>
            <a:r>
              <a:rPr lang="fr-CA" dirty="0">
                <a:solidFill>
                  <a:srgbClr val="4A66AC"/>
                </a:solidFill>
              </a:rPr>
              <a:t>* </a:t>
            </a:r>
            <a:r>
              <a:rPr lang="fr-CA" dirty="0"/>
              <a:t>une concentration suffisamment élevée de VIH pour causer l’infection d’autrui</a:t>
            </a:r>
          </a:p>
          <a:p>
            <a:pPr lvl="0">
              <a:lnSpc>
                <a:spcPct val="100000"/>
              </a:lnSpc>
              <a:spcBef>
                <a:spcPts val="400"/>
              </a:spcBef>
              <a:buClr>
                <a:srgbClr val="4A66AC"/>
              </a:buClr>
            </a:pPr>
            <a:endParaRPr lang="fr-CA" sz="2200" dirty="0"/>
          </a:p>
          <a:p>
            <a:pPr lvl="0">
              <a:lnSpc>
                <a:spcPct val="100000"/>
              </a:lnSpc>
              <a:spcBef>
                <a:spcPts val="400"/>
              </a:spcBef>
              <a:buClr>
                <a:srgbClr val="4A66AC"/>
              </a:buClr>
            </a:pPr>
            <a:endParaRPr lang="fr-CA" sz="2200" dirty="0"/>
          </a:p>
          <a:p>
            <a:pPr lvl="0">
              <a:lnSpc>
                <a:spcPct val="100000"/>
              </a:lnSpc>
              <a:spcBef>
                <a:spcPts val="400"/>
              </a:spcBef>
              <a:buClr>
                <a:srgbClr val="4A66AC"/>
              </a:buClr>
            </a:pPr>
            <a:endParaRPr lang="fr-CA" sz="2200" dirty="0"/>
          </a:p>
          <a:p>
            <a:pPr lvl="0">
              <a:lnSpc>
                <a:spcPct val="100000"/>
              </a:lnSpc>
              <a:spcBef>
                <a:spcPts val="400"/>
              </a:spcBef>
              <a:buClr>
                <a:srgbClr val="4A66AC"/>
              </a:buClr>
            </a:pPr>
            <a:endParaRPr lang="fr-CA" sz="2200" dirty="0"/>
          </a:p>
          <a:p>
            <a:pPr lvl="0">
              <a:lnSpc>
                <a:spcPct val="100000"/>
              </a:lnSpc>
              <a:spcBef>
                <a:spcPts val="1200"/>
              </a:spcBef>
              <a:buClr>
                <a:srgbClr val="4A66AC"/>
              </a:buClr>
            </a:pPr>
            <a:r>
              <a:rPr lang="fr-CA" sz="1900" dirty="0"/>
              <a:t>Même lorsque la personne séropositive suit de façon régulière un traitement antirétroviral efficace, le temps nécessaire pour arriver à une charge virale indétectable varie (habituellement entre 2 et 5 mois). Les meilleurs résultats sont signalés chez les personnes qui amorcent un traitement dans les quelques jours suivant le diagnostic – donc l’arrimage aux soins est un aspect crucial du processus de dépistage.</a:t>
            </a:r>
          </a:p>
        </p:txBody>
      </p:sp>
      <p:graphicFrame>
        <p:nvGraphicFramePr>
          <p:cNvPr id="6" name="Chart 5"/>
          <p:cNvGraphicFramePr>
            <a:graphicFrameLocks/>
          </p:cNvGraphicFramePr>
          <p:nvPr>
            <p:extLst>
              <p:ext uri="{D42A27DB-BD31-4B8C-83A1-F6EECF244321}">
                <p14:modId xmlns:p14="http://schemas.microsoft.com/office/powerpoint/2010/main" val="3006845248"/>
              </p:ext>
            </p:extLst>
          </p:nvPr>
        </p:nvGraphicFramePr>
        <p:xfrm>
          <a:off x="1529508" y="3845651"/>
          <a:ext cx="5653489" cy="1707615"/>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2754217" y="5376996"/>
            <a:ext cx="1211855" cy="338554"/>
          </a:xfrm>
          <a:prstGeom prst="rect">
            <a:avLst/>
          </a:prstGeom>
          <a:noFill/>
        </p:spPr>
        <p:txBody>
          <a:bodyPr wrap="square" rtlCol="0">
            <a:spAutoFit/>
          </a:bodyPr>
          <a:lstStyle/>
          <a:p>
            <a:r>
              <a:rPr lang="fr-CA" sz="1600" b="1">
                <a:solidFill>
                  <a:srgbClr val="4A66AC"/>
                </a:solidFill>
              </a:rPr>
              <a:t>Temps</a:t>
            </a:r>
          </a:p>
        </p:txBody>
      </p:sp>
      <p:sp>
        <p:nvSpPr>
          <p:cNvPr id="8" name="TextBox 7"/>
          <p:cNvSpPr txBox="1"/>
          <p:nvPr/>
        </p:nvSpPr>
        <p:spPr>
          <a:xfrm rot="16200000">
            <a:off x="670191" y="4427710"/>
            <a:ext cx="1654367" cy="338554"/>
          </a:xfrm>
          <a:prstGeom prst="rect">
            <a:avLst/>
          </a:prstGeom>
          <a:noFill/>
        </p:spPr>
        <p:txBody>
          <a:bodyPr wrap="square" rtlCol="0">
            <a:spAutoFit/>
          </a:bodyPr>
          <a:lstStyle/>
          <a:p>
            <a:r>
              <a:rPr lang="fr-CA" sz="1600" b="1">
                <a:solidFill>
                  <a:srgbClr val="4A66AC"/>
                </a:solidFill>
              </a:rPr>
              <a:t>Quantité de VIH</a:t>
            </a:r>
            <a:endParaRPr lang="fr-CA" sz="2000" b="1">
              <a:solidFill>
                <a:srgbClr val="4A66AC"/>
              </a:solidFill>
            </a:endParaRPr>
          </a:p>
        </p:txBody>
      </p:sp>
      <p:cxnSp>
        <p:nvCxnSpPr>
          <p:cNvPr id="9" name="Straight Arrow Connector 8"/>
          <p:cNvCxnSpPr/>
          <p:nvPr/>
        </p:nvCxnSpPr>
        <p:spPr>
          <a:xfrm flipV="1">
            <a:off x="1652530" y="3889720"/>
            <a:ext cx="33051" cy="152032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1628813" y="5410047"/>
            <a:ext cx="5607586" cy="1101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5288096" y="4264293"/>
            <a:ext cx="187287" cy="48474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5299113" y="3944803"/>
            <a:ext cx="1575412" cy="369332"/>
          </a:xfrm>
          <a:prstGeom prst="rect">
            <a:avLst/>
          </a:prstGeom>
          <a:noFill/>
        </p:spPr>
        <p:txBody>
          <a:bodyPr wrap="square" rtlCol="0">
            <a:spAutoFit/>
          </a:bodyPr>
          <a:lstStyle/>
          <a:p>
            <a:r>
              <a:rPr lang="fr-CA" b="1">
                <a:solidFill>
                  <a:srgbClr val="4A66AC"/>
                </a:solidFill>
              </a:rPr>
              <a:t>Traitement</a:t>
            </a:r>
          </a:p>
        </p:txBody>
      </p:sp>
      <p:cxnSp>
        <p:nvCxnSpPr>
          <p:cNvPr id="19" name="Straight Arrow Connector 18"/>
          <p:cNvCxnSpPr/>
          <p:nvPr/>
        </p:nvCxnSpPr>
        <p:spPr>
          <a:xfrm flipH="1">
            <a:off x="6467293" y="4822831"/>
            <a:ext cx="187287" cy="48474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6010382" y="4457788"/>
            <a:ext cx="2496620" cy="369332"/>
          </a:xfrm>
          <a:prstGeom prst="rect">
            <a:avLst/>
          </a:prstGeom>
          <a:noFill/>
        </p:spPr>
        <p:txBody>
          <a:bodyPr wrap="square" rtlCol="0">
            <a:spAutoFit/>
          </a:bodyPr>
          <a:lstStyle/>
          <a:p>
            <a:r>
              <a:rPr lang="fr-CA" b="1" dirty="0">
                <a:solidFill>
                  <a:srgbClr val="4A66AC"/>
                </a:solidFill>
              </a:rPr>
              <a:t>Devient indétectable</a:t>
            </a:r>
          </a:p>
        </p:txBody>
      </p:sp>
      <p:sp>
        <p:nvSpPr>
          <p:cNvPr id="23" name="TextBox 22"/>
          <p:cNvSpPr txBox="1"/>
          <p:nvPr/>
        </p:nvSpPr>
        <p:spPr>
          <a:xfrm>
            <a:off x="8395636" y="3752206"/>
            <a:ext cx="3040656" cy="1815882"/>
          </a:xfrm>
          <a:prstGeom prst="rect">
            <a:avLst/>
          </a:prstGeom>
          <a:noFill/>
        </p:spPr>
        <p:txBody>
          <a:bodyPr wrap="square" rtlCol="0">
            <a:spAutoFit/>
          </a:bodyPr>
          <a:lstStyle/>
          <a:p>
            <a:r>
              <a:rPr lang="fr-CA" sz="1600" dirty="0"/>
              <a:t>Le facteur du temps et celui du traitement affectent tous deux la quantité de VIH présente dans le corps d’une personne séropositive; mais en l’absence de traitement la transmission est toujours possible</a:t>
            </a:r>
          </a:p>
        </p:txBody>
      </p:sp>
      <p:sp>
        <p:nvSpPr>
          <p:cNvPr id="5" name="TextBox 4"/>
          <p:cNvSpPr txBox="1"/>
          <p:nvPr/>
        </p:nvSpPr>
        <p:spPr>
          <a:xfrm>
            <a:off x="7689774" y="1500067"/>
            <a:ext cx="3922004" cy="1485022"/>
          </a:xfrm>
          <a:prstGeom prst="rect">
            <a:avLst/>
          </a:prstGeom>
          <a:noFill/>
          <a:ln w="38100">
            <a:solidFill>
              <a:srgbClr val="4A66AC"/>
            </a:solidFill>
          </a:ln>
        </p:spPr>
        <p:txBody>
          <a:bodyPr wrap="square" rtlCol="0">
            <a:spAutoFit/>
          </a:bodyPr>
          <a:lstStyle/>
          <a:p>
            <a:pPr lvl="0">
              <a:lnSpc>
                <a:spcPct val="70000"/>
              </a:lnSpc>
              <a:spcBef>
                <a:spcPts val="1800"/>
              </a:spcBef>
              <a:buClr>
                <a:srgbClr val="4A66AC"/>
              </a:buClr>
            </a:pPr>
            <a:r>
              <a:rPr lang="fr-CA" sz="2800" dirty="0">
                <a:solidFill>
                  <a:srgbClr val="4A66AC"/>
                </a:solidFill>
              </a:rPr>
              <a:t>*</a:t>
            </a:r>
            <a:r>
              <a:rPr lang="fr-CA" sz="2200" dirty="0">
                <a:solidFill>
                  <a:srgbClr val="4A66AC"/>
                </a:solidFill>
              </a:rPr>
              <a:t> </a:t>
            </a:r>
            <a:r>
              <a:rPr lang="fr-CA" sz="2000" dirty="0">
                <a:latin typeface="+mj-lt"/>
              </a:rPr>
              <a:t>Seulement cinq liquides corporels peuvent contenir suffisamment de VIH pour transmettre l’infection : sang, sperme (y compris le liquide pré-éjaculatoire), liquide rectal, liquide vaginal et lait maternel</a:t>
            </a:r>
          </a:p>
        </p:txBody>
      </p:sp>
      <p:sp>
        <p:nvSpPr>
          <p:cNvPr id="22" name="Arrow: Pentagon 10">
            <a:extLst>
              <a:ext uri="{FF2B5EF4-FFF2-40B4-BE49-F238E27FC236}">
                <a16:creationId xmlns:a16="http://schemas.microsoft.com/office/drawing/2014/main" id="{08E5F73C-23C1-4945-BA5C-9E6D9F5535E8}"/>
              </a:ext>
            </a:extLst>
          </p:cNvPr>
          <p:cNvSpPr/>
          <p:nvPr/>
        </p:nvSpPr>
        <p:spPr>
          <a:xfrm>
            <a:off x="214506" y="180848"/>
            <a:ext cx="627889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11">
            <a:extLst>
              <a:ext uri="{FF2B5EF4-FFF2-40B4-BE49-F238E27FC236}">
                <a16:creationId xmlns:a16="http://schemas.microsoft.com/office/drawing/2014/main" id="{B4E23C26-DAC5-CC43-A491-96162480488B}"/>
              </a:ext>
            </a:extLst>
          </p:cNvPr>
          <p:cNvSpPr txBox="1"/>
          <p:nvPr/>
        </p:nvSpPr>
        <p:spPr>
          <a:xfrm>
            <a:off x="342845" y="299892"/>
            <a:ext cx="6150552" cy="400110"/>
          </a:xfrm>
          <a:prstGeom prst="rect">
            <a:avLst/>
          </a:prstGeom>
          <a:noFill/>
        </p:spPr>
        <p:txBody>
          <a:bodyPr wrap="square" rtlCol="0">
            <a:spAutoFit/>
          </a:bodyPr>
          <a:lstStyle/>
          <a:p>
            <a:r>
              <a:rPr lang="fr-CA" sz="2000" b="1" dirty="0">
                <a:solidFill>
                  <a:schemeClr val="bg1"/>
                </a:solidFill>
              </a:rPr>
              <a:t>MODULE : L’évaluation du risque d’infection par le VIH</a:t>
            </a:r>
          </a:p>
        </p:txBody>
      </p:sp>
    </p:spTree>
    <p:extLst>
      <p:ext uri="{BB962C8B-B14F-4D97-AF65-F5344CB8AC3E}">
        <p14:creationId xmlns:p14="http://schemas.microsoft.com/office/powerpoint/2010/main" val="5749718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fr-CA" dirty="0"/>
              <a:t>Partenaires</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76827" y="2432186"/>
            <a:ext cx="8941332" cy="4302524"/>
          </a:xfrm>
        </p:spPr>
        <p:txBody>
          <a:bodyPr>
            <a:noAutofit/>
          </a:bodyPr>
          <a:lstStyle/>
          <a:p>
            <a:pPr lvl="0">
              <a:lnSpc>
                <a:spcPct val="100000"/>
              </a:lnSpc>
              <a:spcBef>
                <a:spcPts val="1800"/>
              </a:spcBef>
              <a:spcAft>
                <a:spcPts val="1200"/>
              </a:spcAft>
              <a:buClr>
                <a:srgbClr val="4A66AC"/>
              </a:buClr>
            </a:pPr>
            <a:r>
              <a:rPr lang="fr-CA" sz="2000" b="1" dirty="0"/>
              <a:t>Que signifient </a:t>
            </a:r>
            <a:r>
              <a:rPr lang="fr-CA" sz="2000" b="1" i="1" dirty="0"/>
              <a:t>indétectable</a:t>
            </a:r>
            <a:r>
              <a:rPr lang="fr-CA" sz="2000" b="1" dirty="0"/>
              <a:t> et </a:t>
            </a:r>
            <a:r>
              <a:rPr lang="fr-CA" sz="2000" b="1" i="1" dirty="0"/>
              <a:t>détectable</a:t>
            </a:r>
            <a:r>
              <a:rPr lang="fr-CA" sz="2000" b="1" dirty="0"/>
              <a:t>?</a:t>
            </a:r>
          </a:p>
          <a:p>
            <a:pPr lvl="1" algn="l">
              <a:lnSpc>
                <a:spcPct val="100000"/>
              </a:lnSpc>
              <a:spcBef>
                <a:spcPts val="400"/>
              </a:spcBef>
              <a:spcAft>
                <a:spcPts val="1000"/>
              </a:spcAft>
              <a:buClr>
                <a:srgbClr val="4A66AC"/>
              </a:buClr>
            </a:pPr>
            <a:r>
              <a:rPr lang="fr-CA" sz="1800" b="1" i="1" dirty="0">
                <a:solidFill>
                  <a:srgbClr val="4A66AC"/>
                </a:solidFill>
              </a:rPr>
              <a:t>Indétectable</a:t>
            </a:r>
            <a:r>
              <a:rPr lang="fr-CA" sz="1800" dirty="0"/>
              <a:t> signifie que le traitement a réduit la quantité de VIH présente dans le sang de la personne à un niveau inférieur à ce que peut mesurer un test de la charge virale. La personne n’est pas guérie pour autant, mais si elle poursuit son traitement, le VIH fera peu de dommages à son corps. Une personne qui a une charge virale indétectable depuis six mois ne peut pas transmettre le VIH à une autre par voie sexuelle. Le risque de transmission lors du partage de seringue en est aussi réduit</a:t>
            </a:r>
          </a:p>
          <a:p>
            <a:pPr lvl="1" algn="l">
              <a:lnSpc>
                <a:spcPct val="100000"/>
              </a:lnSpc>
              <a:spcBef>
                <a:spcPts val="400"/>
              </a:spcBef>
              <a:spcAft>
                <a:spcPts val="1000"/>
              </a:spcAft>
              <a:buClr>
                <a:srgbClr val="4A66AC"/>
              </a:buClr>
            </a:pPr>
            <a:r>
              <a:rPr lang="fr-CA" sz="1800" b="1" i="1" dirty="0">
                <a:solidFill>
                  <a:srgbClr val="4A66AC"/>
                </a:solidFill>
              </a:rPr>
              <a:t>Détectable</a:t>
            </a:r>
            <a:r>
              <a:rPr lang="fr-CA" sz="1800" dirty="0">
                <a:solidFill>
                  <a:srgbClr val="4A66AC"/>
                </a:solidFill>
              </a:rPr>
              <a:t> </a:t>
            </a:r>
            <a:r>
              <a:rPr lang="fr-CA" sz="1800" dirty="0"/>
              <a:t>signifie que la quantité de copies de VIH dans le sang de la personne peut être mesurée à l’aide d’un test de charge virale. Lorsque le VIH est ainsi détectable (mesurable), le virus se réplique dans le système de la personne et la santé de celle-ci peut être à risque</a:t>
            </a:r>
          </a:p>
          <a:p>
            <a:pPr>
              <a:lnSpc>
                <a:spcPct val="100000"/>
              </a:lnSpc>
              <a:spcBef>
                <a:spcPts val="400"/>
              </a:spcBef>
              <a:spcAft>
                <a:spcPts val="1800"/>
              </a:spcAft>
              <a:buClr>
                <a:srgbClr val="4A66AC"/>
              </a:buClr>
            </a:pPr>
            <a:r>
              <a:rPr lang="fr-CA" sz="2000" dirty="0"/>
              <a:t>Une personne qui suit son traitement antirétroviral de façon régulière protège sa santé ET celle des autres</a:t>
            </a:r>
          </a:p>
        </p:txBody>
      </p:sp>
      <p:sp>
        <p:nvSpPr>
          <p:cNvPr id="4" name="TextBox 3"/>
          <p:cNvSpPr txBox="1"/>
          <p:nvPr/>
        </p:nvSpPr>
        <p:spPr>
          <a:xfrm>
            <a:off x="9933501" y="1523235"/>
            <a:ext cx="1994053" cy="5170646"/>
          </a:xfrm>
          <a:prstGeom prst="rect">
            <a:avLst/>
          </a:prstGeom>
          <a:noFill/>
        </p:spPr>
        <p:txBody>
          <a:bodyPr wrap="square" rtlCol="0">
            <a:spAutoFit/>
          </a:bodyPr>
          <a:lstStyle/>
          <a:p>
            <a:pPr algn="ctr"/>
            <a:r>
              <a:rPr lang="fr-CA" sz="5400" b="1" dirty="0">
                <a:solidFill>
                  <a:srgbClr val="4A66AC"/>
                </a:solidFill>
              </a:rPr>
              <a:t>I=I</a:t>
            </a:r>
          </a:p>
          <a:p>
            <a:pPr algn="ctr"/>
            <a:r>
              <a:rPr lang="fr-CA" sz="2000" b="1" dirty="0">
                <a:solidFill>
                  <a:srgbClr val="4A66AC"/>
                </a:solidFill>
              </a:rPr>
              <a:t>Indétectable = Intransmissible</a:t>
            </a:r>
          </a:p>
          <a:p>
            <a:pPr algn="ctr"/>
            <a:endParaRPr lang="fr-CA" sz="2000" b="1" dirty="0">
              <a:solidFill>
                <a:srgbClr val="4A66AC"/>
              </a:solidFill>
            </a:endParaRPr>
          </a:p>
          <a:p>
            <a:pPr algn="ctr"/>
            <a:r>
              <a:rPr lang="fr-CA" b="1" dirty="0">
                <a:solidFill>
                  <a:srgbClr val="4A66AC"/>
                </a:solidFill>
              </a:rPr>
              <a:t>Le slogan I=I célèbre le fait qu’un traitement VIH efficace fait en sorte que la personne ayant une charge virale indétectable ne peut pas infecter une autre personne lors de rapport sexuels</a:t>
            </a:r>
          </a:p>
        </p:txBody>
      </p:sp>
      <p:sp>
        <p:nvSpPr>
          <p:cNvPr id="7" name="Arrow: Pentagon 10">
            <a:extLst>
              <a:ext uri="{FF2B5EF4-FFF2-40B4-BE49-F238E27FC236}">
                <a16:creationId xmlns:a16="http://schemas.microsoft.com/office/drawing/2014/main" id="{4DCA6DEF-FEF8-284D-9558-F9D692495F12}"/>
              </a:ext>
            </a:extLst>
          </p:cNvPr>
          <p:cNvSpPr/>
          <p:nvPr/>
        </p:nvSpPr>
        <p:spPr>
          <a:xfrm>
            <a:off x="214506" y="180848"/>
            <a:ext cx="627889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11">
            <a:extLst>
              <a:ext uri="{FF2B5EF4-FFF2-40B4-BE49-F238E27FC236}">
                <a16:creationId xmlns:a16="http://schemas.microsoft.com/office/drawing/2014/main" id="{75DA4ADF-A244-FA4C-AC86-23B923619CB5}"/>
              </a:ext>
            </a:extLst>
          </p:cNvPr>
          <p:cNvSpPr txBox="1"/>
          <p:nvPr/>
        </p:nvSpPr>
        <p:spPr>
          <a:xfrm>
            <a:off x="342845" y="299892"/>
            <a:ext cx="6150552" cy="400110"/>
          </a:xfrm>
          <a:prstGeom prst="rect">
            <a:avLst/>
          </a:prstGeom>
          <a:noFill/>
        </p:spPr>
        <p:txBody>
          <a:bodyPr wrap="square" rtlCol="0">
            <a:spAutoFit/>
          </a:bodyPr>
          <a:lstStyle/>
          <a:p>
            <a:r>
              <a:rPr lang="fr-CA" sz="2000" b="1" dirty="0">
                <a:solidFill>
                  <a:schemeClr val="bg1"/>
                </a:solidFill>
              </a:rPr>
              <a:t>MODULE : L’évaluation du risque d’infection par le VIH</a:t>
            </a:r>
          </a:p>
        </p:txBody>
      </p:sp>
    </p:spTree>
    <p:extLst>
      <p:ext uri="{BB962C8B-B14F-4D97-AF65-F5344CB8AC3E}">
        <p14:creationId xmlns:p14="http://schemas.microsoft.com/office/powerpoint/2010/main" val="20994963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fr-CA" dirty="0"/>
              <a:t>Partenaires</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76826" y="2432186"/>
            <a:ext cx="7155320" cy="4302524"/>
          </a:xfrm>
        </p:spPr>
        <p:txBody>
          <a:bodyPr>
            <a:noAutofit/>
          </a:bodyPr>
          <a:lstStyle/>
          <a:p>
            <a:pPr lvl="0">
              <a:lnSpc>
                <a:spcPct val="100000"/>
              </a:lnSpc>
              <a:spcBef>
                <a:spcPts val="1800"/>
              </a:spcBef>
              <a:spcAft>
                <a:spcPts val="1800"/>
              </a:spcAft>
              <a:buClr>
                <a:srgbClr val="4A66AC"/>
              </a:buClr>
            </a:pPr>
            <a:r>
              <a:rPr lang="fr-CA" sz="2000" b="1" dirty="0"/>
              <a:t>Le statut VIH et le </a:t>
            </a:r>
            <a:r>
              <a:rPr lang="fr-CA" sz="2000" b="1" dirty="0" err="1"/>
              <a:t>sérotriage</a:t>
            </a:r>
            <a:endParaRPr lang="fr-CA" sz="2000" b="1" dirty="0"/>
          </a:p>
          <a:p>
            <a:pPr marL="342900" indent="-342900">
              <a:lnSpc>
                <a:spcPct val="100000"/>
              </a:lnSpc>
              <a:spcBef>
                <a:spcPts val="400"/>
              </a:spcBef>
              <a:spcAft>
                <a:spcPts val="1800"/>
              </a:spcAft>
              <a:buClr>
                <a:srgbClr val="4A66AC"/>
              </a:buClr>
              <a:buFont typeface="Wingdings" panose="05000000000000000000" pitchFamily="2" charset="2"/>
              <a:buChar char="v"/>
            </a:pPr>
            <a:r>
              <a:rPr lang="fr-CA" sz="2000" dirty="0"/>
              <a:t>Le </a:t>
            </a:r>
            <a:r>
              <a:rPr lang="fr-CA" sz="2000" dirty="0" err="1"/>
              <a:t>sérotriage</a:t>
            </a:r>
            <a:r>
              <a:rPr lang="fr-CA" sz="2000" dirty="0"/>
              <a:t> signifie qu’une personne choisit ses partenaires </a:t>
            </a:r>
            <a:r>
              <a:rPr lang="fr-CA" sz="2000" dirty="0" err="1"/>
              <a:t>sexuel-les</a:t>
            </a:r>
            <a:r>
              <a:rPr lang="fr-CA" sz="2000" dirty="0"/>
              <a:t> d’après leur statut VIH (négatif ou indétectable)</a:t>
            </a:r>
          </a:p>
          <a:p>
            <a:pPr marL="342900" indent="-342900">
              <a:lnSpc>
                <a:spcPct val="100000"/>
              </a:lnSpc>
              <a:spcBef>
                <a:spcPts val="400"/>
              </a:spcBef>
              <a:buClr>
                <a:srgbClr val="4A66AC"/>
              </a:buClr>
              <a:buFont typeface="Wingdings" panose="05000000000000000000" pitchFamily="2" charset="2"/>
              <a:buChar char="v"/>
            </a:pPr>
            <a:r>
              <a:rPr lang="fr-CA" sz="2000" dirty="0"/>
              <a:t>Le </a:t>
            </a:r>
            <a:r>
              <a:rPr lang="fr-CA" sz="2000" dirty="0" err="1"/>
              <a:t>sérotriage</a:t>
            </a:r>
            <a:r>
              <a:rPr lang="fr-CA" sz="2000" dirty="0"/>
              <a:t> se fonde sur des faits :</a:t>
            </a:r>
          </a:p>
          <a:p>
            <a:pPr marL="800100" lvl="1" indent="-342900" algn="l">
              <a:lnSpc>
                <a:spcPct val="100000"/>
              </a:lnSpc>
              <a:spcBef>
                <a:spcPts val="400"/>
              </a:spcBef>
              <a:buClr>
                <a:srgbClr val="4A66AC"/>
              </a:buClr>
              <a:buFont typeface="Wingdings" panose="05000000000000000000" pitchFamily="2" charset="2"/>
              <a:buChar char="§"/>
            </a:pPr>
            <a:r>
              <a:rPr lang="fr-CA" dirty="0"/>
              <a:t>Une personne séronégative ne peut pas transmettre le VIH</a:t>
            </a:r>
          </a:p>
          <a:p>
            <a:pPr marL="800100" lvl="1" indent="-342900" algn="l">
              <a:lnSpc>
                <a:spcPct val="100000"/>
              </a:lnSpc>
              <a:spcBef>
                <a:spcPts val="400"/>
              </a:spcBef>
              <a:buClr>
                <a:srgbClr val="4A66AC"/>
              </a:buClr>
              <a:buFont typeface="Wingdings" panose="05000000000000000000" pitchFamily="2" charset="2"/>
              <a:buChar char="§"/>
            </a:pPr>
            <a:r>
              <a:rPr lang="fr-CA" dirty="0"/>
              <a:t>Une personne séropositive qui a une charge virale indétectable ne peut pas transmettre le VIH</a:t>
            </a:r>
          </a:p>
          <a:p>
            <a:pPr lvl="1" algn="l">
              <a:lnSpc>
                <a:spcPct val="100000"/>
              </a:lnSpc>
              <a:spcBef>
                <a:spcPts val="400"/>
              </a:spcBef>
              <a:buClr>
                <a:srgbClr val="4A66AC"/>
              </a:buClr>
            </a:pPr>
            <a:r>
              <a:rPr lang="fr-CA" dirty="0"/>
              <a:t>… Cependant, en particulier pour des partenaires </a:t>
            </a:r>
            <a:r>
              <a:rPr lang="fr-CA" dirty="0" err="1"/>
              <a:t>occasionnel-les</a:t>
            </a:r>
            <a:r>
              <a:rPr lang="fr-CA" dirty="0"/>
              <a:t>, ceci soulève également de difficiles questions de confiance et d’honnêteté </a:t>
            </a:r>
          </a:p>
        </p:txBody>
      </p:sp>
      <p:sp>
        <p:nvSpPr>
          <p:cNvPr id="7" name="TextBox 6"/>
          <p:cNvSpPr txBox="1"/>
          <p:nvPr/>
        </p:nvSpPr>
        <p:spPr>
          <a:xfrm>
            <a:off x="8197010" y="2695143"/>
            <a:ext cx="3678147" cy="3793346"/>
          </a:xfrm>
          <a:prstGeom prst="rect">
            <a:avLst/>
          </a:prstGeom>
          <a:noFill/>
        </p:spPr>
        <p:txBody>
          <a:bodyPr wrap="square" rtlCol="0">
            <a:spAutoFit/>
          </a:bodyPr>
          <a:lstStyle/>
          <a:p>
            <a:pPr algn="ctr">
              <a:spcAft>
                <a:spcPts val="300"/>
              </a:spcAft>
            </a:pPr>
            <a:r>
              <a:rPr lang="fr-CA" sz="1700" b="1" dirty="0">
                <a:solidFill>
                  <a:srgbClr val="4A66AC"/>
                </a:solidFill>
              </a:rPr>
              <a:t>Le défi de savoir avec certitude</a:t>
            </a:r>
          </a:p>
          <a:p>
            <a:pPr algn="r"/>
            <a:r>
              <a:rPr lang="fr-CA" sz="1700" dirty="0">
                <a:solidFill>
                  <a:srgbClr val="4A66AC"/>
                </a:solidFill>
              </a:rPr>
              <a:t>Si </a:t>
            </a:r>
            <a:r>
              <a:rPr lang="fr-CA" sz="1700" dirty="0" err="1">
                <a:solidFill>
                  <a:srgbClr val="4A66AC"/>
                </a:solidFill>
              </a:rPr>
              <a:t>un-e</a:t>
            </a:r>
            <a:r>
              <a:rPr lang="fr-CA" sz="1700" dirty="0">
                <a:solidFill>
                  <a:srgbClr val="4A66AC"/>
                </a:solidFill>
              </a:rPr>
              <a:t> partenaire </a:t>
            </a:r>
            <a:r>
              <a:rPr lang="fr-CA" sz="1700" dirty="0" err="1">
                <a:solidFill>
                  <a:srgbClr val="4A66AC"/>
                </a:solidFill>
              </a:rPr>
              <a:t>potentiel-le</a:t>
            </a:r>
            <a:r>
              <a:rPr lang="fr-CA" sz="1700" dirty="0">
                <a:solidFill>
                  <a:srgbClr val="4A66AC"/>
                </a:solidFill>
              </a:rPr>
              <a:t> vous dit qu’il/elle est séronégatif(-</a:t>
            </a:r>
            <a:r>
              <a:rPr lang="fr-CA" sz="1700" dirty="0" err="1">
                <a:solidFill>
                  <a:srgbClr val="4A66AC"/>
                </a:solidFill>
              </a:rPr>
              <a:t>ve</a:t>
            </a:r>
            <a:r>
              <a:rPr lang="fr-CA" sz="1700" dirty="0">
                <a:solidFill>
                  <a:srgbClr val="4A66AC"/>
                </a:solidFill>
              </a:rPr>
              <a:t>) ou a une charge virale indétectable, est-ce suffisant? Plusieurs personnes croient connaître leur statut VIH mais en fait n’ont pas été dépistées récemment. D’autres ne comprennent pas nécessairement à fond les termes qu’elles utilisent. Nous voulons tous faire confiance aux autres – mais si </a:t>
            </a:r>
            <a:br>
              <a:rPr lang="fr-CA" sz="1700" dirty="0">
                <a:solidFill>
                  <a:srgbClr val="4A66AC"/>
                </a:solidFill>
              </a:rPr>
            </a:br>
            <a:r>
              <a:rPr lang="fr-CA" sz="1700" dirty="0" err="1">
                <a:solidFill>
                  <a:srgbClr val="4A66AC"/>
                </a:solidFill>
              </a:rPr>
              <a:t>un-e</a:t>
            </a:r>
            <a:r>
              <a:rPr lang="fr-CA" sz="1700" dirty="0">
                <a:solidFill>
                  <a:srgbClr val="4A66AC"/>
                </a:solidFill>
              </a:rPr>
              <a:t> </a:t>
            </a:r>
            <a:r>
              <a:rPr lang="fr-CA" sz="1700" dirty="0" err="1">
                <a:solidFill>
                  <a:srgbClr val="4A66AC"/>
                </a:solidFill>
              </a:rPr>
              <a:t>client-e</a:t>
            </a:r>
            <a:r>
              <a:rPr lang="fr-CA" sz="1700" dirty="0">
                <a:solidFill>
                  <a:srgbClr val="4A66AC"/>
                </a:solidFill>
              </a:rPr>
              <a:t> ne peut pas être </a:t>
            </a:r>
            <a:r>
              <a:rPr lang="fr-CA" sz="1700" dirty="0" err="1">
                <a:solidFill>
                  <a:srgbClr val="4A66AC"/>
                </a:solidFill>
              </a:rPr>
              <a:t>certain-e</a:t>
            </a:r>
            <a:r>
              <a:rPr lang="fr-CA" sz="1700" dirty="0">
                <a:solidFill>
                  <a:srgbClr val="4A66AC"/>
                </a:solidFill>
              </a:rPr>
              <a:t> qu’il n’y a pas de risque, conseillez-lui de faire le dépistage</a:t>
            </a:r>
          </a:p>
        </p:txBody>
      </p:sp>
      <p:pic>
        <p:nvPicPr>
          <p:cNvPr id="10" name="Picture 9"/>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9620343" y="823019"/>
            <a:ext cx="1794831" cy="1794831"/>
          </a:xfrm>
          <a:prstGeom prst="rect">
            <a:avLst/>
          </a:prstGeom>
        </p:spPr>
      </p:pic>
      <p:sp>
        <p:nvSpPr>
          <p:cNvPr id="4" name="TextBox 3"/>
          <p:cNvSpPr txBox="1"/>
          <p:nvPr/>
        </p:nvSpPr>
        <p:spPr>
          <a:xfrm>
            <a:off x="892368" y="6211669"/>
            <a:ext cx="8527055" cy="923330"/>
          </a:xfrm>
          <a:prstGeom prst="rect">
            <a:avLst/>
          </a:prstGeom>
          <a:noFill/>
        </p:spPr>
        <p:txBody>
          <a:bodyPr wrap="square" rtlCol="0">
            <a:spAutoFit/>
          </a:bodyPr>
          <a:lstStyle/>
          <a:p>
            <a:r>
              <a:rPr lang="fr-CA" b="1" dirty="0">
                <a:solidFill>
                  <a:srgbClr val="4A66AC"/>
                </a:solidFill>
              </a:rPr>
              <a:t>Règle élémentaire dans le counseling : si le/la </a:t>
            </a:r>
            <a:r>
              <a:rPr lang="fr-CA" b="1" dirty="0" err="1">
                <a:solidFill>
                  <a:srgbClr val="4A66AC"/>
                </a:solidFill>
              </a:rPr>
              <a:t>client-e</a:t>
            </a:r>
            <a:r>
              <a:rPr lang="fr-CA" b="1" dirty="0">
                <a:solidFill>
                  <a:srgbClr val="4A66AC"/>
                </a:solidFill>
              </a:rPr>
              <a:t> ne peut être </a:t>
            </a:r>
            <a:r>
              <a:rPr lang="fr-CA" b="1" dirty="0" err="1">
                <a:solidFill>
                  <a:srgbClr val="4A66AC"/>
                </a:solidFill>
              </a:rPr>
              <a:t>certain-e</a:t>
            </a:r>
            <a:r>
              <a:rPr lang="fr-CA" b="1" dirty="0">
                <a:solidFill>
                  <a:srgbClr val="4A66AC"/>
                </a:solidFill>
              </a:rPr>
              <a:t>, recommandez-lui le dépistage!</a:t>
            </a:r>
          </a:p>
          <a:p>
            <a:endParaRPr lang="fr-CA" dirty="0"/>
          </a:p>
        </p:txBody>
      </p:sp>
      <p:sp>
        <p:nvSpPr>
          <p:cNvPr id="11" name="Arrow: Pentagon 10">
            <a:extLst>
              <a:ext uri="{FF2B5EF4-FFF2-40B4-BE49-F238E27FC236}">
                <a16:creationId xmlns:a16="http://schemas.microsoft.com/office/drawing/2014/main" id="{81908657-593B-F64C-A860-28697D548FCD}"/>
              </a:ext>
            </a:extLst>
          </p:cNvPr>
          <p:cNvSpPr/>
          <p:nvPr/>
        </p:nvSpPr>
        <p:spPr>
          <a:xfrm>
            <a:off x="214506" y="180848"/>
            <a:ext cx="627889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DF455CF0-CF8B-A343-B6D2-90003A81B529}"/>
              </a:ext>
            </a:extLst>
          </p:cNvPr>
          <p:cNvSpPr txBox="1"/>
          <p:nvPr/>
        </p:nvSpPr>
        <p:spPr>
          <a:xfrm>
            <a:off x="342845" y="299892"/>
            <a:ext cx="6150552" cy="400110"/>
          </a:xfrm>
          <a:prstGeom prst="rect">
            <a:avLst/>
          </a:prstGeom>
          <a:noFill/>
        </p:spPr>
        <p:txBody>
          <a:bodyPr wrap="square" rtlCol="0">
            <a:spAutoFit/>
          </a:bodyPr>
          <a:lstStyle/>
          <a:p>
            <a:r>
              <a:rPr lang="fr-CA" sz="2000" b="1" dirty="0">
                <a:solidFill>
                  <a:schemeClr val="bg1"/>
                </a:solidFill>
              </a:rPr>
              <a:t>MODULE : L’évaluation du risque d’infection par le VIH</a:t>
            </a:r>
          </a:p>
        </p:txBody>
      </p:sp>
    </p:spTree>
    <p:extLst>
      <p:ext uri="{BB962C8B-B14F-4D97-AF65-F5344CB8AC3E}">
        <p14:creationId xmlns:p14="http://schemas.microsoft.com/office/powerpoint/2010/main" val="3190734166"/>
      </p:ext>
    </p:extLst>
  </p:cSld>
  <p:clrMapOvr>
    <a:masterClrMapping/>
  </p:clrMapOvr>
</p:sld>
</file>

<file path=ppt/theme/theme1.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12254</TotalTime>
  <Words>3521</Words>
  <Application>Microsoft Office PowerPoint</Application>
  <PresentationFormat>Widescreen</PresentationFormat>
  <Paragraphs>338</Paragraphs>
  <Slides>29</Slides>
  <Notes>29</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29</vt:i4>
      </vt:variant>
    </vt:vector>
  </HeadingPairs>
  <TitlesOfParts>
    <vt:vector size="35" baseType="lpstr">
      <vt:lpstr>Arial</vt:lpstr>
      <vt:lpstr>Calibri</vt:lpstr>
      <vt:lpstr>Calibri Light</vt:lpstr>
      <vt:lpstr>Wingdings</vt:lpstr>
      <vt:lpstr>Office Theme</vt:lpstr>
      <vt:lpstr>Custom Design</vt:lpstr>
      <vt:lpstr>À la fin de cette unité, vous serez en mesure de :</vt:lpstr>
      <vt:lpstr>Ce module porte sur la deuxième étape du dépistage :</vt:lpstr>
      <vt:lpstr>PowerPoint Presentation</vt:lpstr>
      <vt:lpstr>Évaluer le risque</vt:lpstr>
      <vt:lpstr>Qu’est-ce qu’une exposition à risque élevé?</vt:lpstr>
      <vt:lpstr>Partenaires</vt:lpstr>
      <vt:lpstr>Partenaires</vt:lpstr>
      <vt:lpstr>Partenaires</vt:lpstr>
      <vt:lpstr>Partenaires</vt:lpstr>
      <vt:lpstr>Partenaires</vt:lpstr>
      <vt:lpstr>Pratiques</vt:lpstr>
      <vt:lpstr>Pratiques</vt:lpstr>
      <vt:lpstr>Pratiques</vt:lpstr>
      <vt:lpstr>Protections</vt:lpstr>
      <vt:lpstr>Lacunes dans la protection</vt:lpstr>
      <vt:lpstr>Protections</vt:lpstr>
      <vt:lpstr>Conversations sur le risque – Approche générale</vt:lpstr>
      <vt:lpstr>Formulaires d’admission</vt:lpstr>
      <vt:lpstr>Amorcer la conversation – Questions possibles</vt:lpstr>
      <vt:lpstr>Risque et violence</vt:lpstr>
      <vt:lpstr>Dépistage après une agression sexuelle</vt:lpstr>
      <vt:lpstr>Risque et consommation de drogues</vt:lpstr>
      <vt:lpstr>Référence à des services – Continuum des soins</vt:lpstr>
      <vt:lpstr>Référence à des services</vt:lpstr>
      <vt:lpstr>Recommandations de dépistage</vt:lpstr>
      <vt:lpstr>Recommandations de dépistage</vt:lpstr>
      <vt:lpstr>Dépistage continu</vt:lpstr>
      <vt:lpstr>Dépistage express</vt:lpstr>
      <vt:lpstr>Sommaire : counseling pré-test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Lori Lyons</dc:creator>
  <cp:lastModifiedBy>Lori Lyons</cp:lastModifiedBy>
  <cp:revision>700</cp:revision>
  <cp:lastPrinted>2018-12-20T17:07:35Z</cp:lastPrinted>
  <dcterms:created xsi:type="dcterms:W3CDTF">2018-11-08T12:57:55Z</dcterms:created>
  <dcterms:modified xsi:type="dcterms:W3CDTF">2019-09-11T16:04:04Z</dcterms:modified>
</cp:coreProperties>
</file>