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70" r:id="rId3"/>
    <p:sldId id="274" r:id="rId4"/>
    <p:sldId id="275" r:id="rId5"/>
    <p:sldId id="276" r:id="rId6"/>
    <p:sldId id="277" r:id="rId7"/>
    <p:sldId id="278" r:id="rId8"/>
    <p:sldId id="280" r:id="rId9"/>
    <p:sldId id="279" r:id="rId10"/>
    <p:sldId id="281" r:id="rId11"/>
    <p:sldId id="282" r:id="rId12"/>
    <p:sldId id="284" r:id="rId13"/>
    <p:sldId id="283" r:id="rId14"/>
    <p:sldId id="285" r:id="rId15"/>
    <p:sldId id="287" r:id="rId16"/>
    <p:sldId id="293" r:id="rId17"/>
    <p:sldId id="294" r:id="rId18"/>
    <p:sldId id="286" r:id="rId19"/>
    <p:sldId id="288" r:id="rId20"/>
    <p:sldId id="295" r:id="rId21"/>
    <p:sldId id="289" r:id="rId22"/>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6D1524"/>
    <a:srgbClr val="660033"/>
    <a:srgbClr val="70C041"/>
    <a:srgbClr val="EC5D57"/>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3855" autoAdjust="0"/>
  </p:normalViewPr>
  <p:slideViewPr>
    <p:cSldViewPr snapToGrid="0">
      <p:cViewPr varScale="1">
        <p:scale>
          <a:sx n="98" d="100"/>
          <a:sy n="98" d="100"/>
        </p:scale>
        <p:origin x="72" y="90"/>
      </p:cViewPr>
      <p:guideLst/>
    </p:cSldViewPr>
  </p:slideViewPr>
  <p:notesTextViewPr>
    <p:cViewPr>
      <p:scale>
        <a:sx n="3" d="2"/>
        <a:sy n="3" d="2"/>
      </p:scale>
      <p:origin x="0" y="0"/>
    </p:cViewPr>
  </p:notesTextViewPr>
  <p:notesViewPr>
    <p:cSldViewPr snapToGrid="0">
      <p:cViewPr varScale="1">
        <p:scale>
          <a:sx n="126" d="100"/>
          <a:sy n="126" d="100"/>
        </p:scale>
        <p:origin x="274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2019-09-04</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2019-09-04</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Examinez les objectifs d’apprentissage avec les stagiaires</a:t>
            </a:r>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a:p>
        </p:txBody>
      </p:sp>
    </p:spTree>
    <p:extLst>
      <p:ext uri="{BB962C8B-B14F-4D97-AF65-F5344CB8AC3E}">
        <p14:creationId xmlns:p14="http://schemas.microsoft.com/office/powerpoint/2010/main" val="508515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 consentement éclairé </a:t>
            </a:r>
            <a:r>
              <a:rPr lang="fr-CA" baseline="0" noProof="0" dirty="0"/>
              <a:t>est un </a:t>
            </a:r>
            <a:r>
              <a:rPr lang="fr-CA" u="sng" baseline="0" noProof="0" dirty="0"/>
              <a:t>prérequis</a:t>
            </a:r>
            <a:r>
              <a:rPr lang="fr-CA" u="none" baseline="0" noProof="0" dirty="0"/>
              <a:t> pour tout rendez-vous de dépistage – la quantité d’information à communiquer au client ou à la cliente dépend de sa connaissance générale et de ses expériences antérieures de dépistage</a:t>
            </a:r>
            <a:r>
              <a:rPr lang="fr-CA" baseline="0" noProof="0" dirty="0"/>
              <a:t>.</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a:p>
        </p:txBody>
      </p:sp>
    </p:spTree>
    <p:extLst>
      <p:ext uri="{BB962C8B-B14F-4D97-AF65-F5344CB8AC3E}">
        <p14:creationId xmlns:p14="http://schemas.microsoft.com/office/powerpoint/2010/main" val="772886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Parlez des protocoles de votre site concernant les </a:t>
            </a:r>
            <a:r>
              <a:rPr lang="fr-CA" noProof="0" dirty="0" err="1" smtClean="0"/>
              <a:t>client-es</a:t>
            </a:r>
            <a:endParaRPr lang="fr-CA" noProof="0" dirty="0">
              <a:highlight>
                <a:srgbClr val="FF00FF"/>
              </a:highlight>
            </a:endParaRPr>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a:p>
        </p:txBody>
      </p:sp>
    </p:spTree>
    <p:extLst>
      <p:ext uri="{BB962C8B-B14F-4D97-AF65-F5344CB8AC3E}">
        <p14:creationId xmlns:p14="http://schemas.microsoft.com/office/powerpoint/2010/main" val="2599997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fr-CA" baseline="0" noProof="0" dirty="0"/>
              <a:t>Il est important de souligner le besoin d’attention à la confidentialité des clients-es – y compris de faire une mise en garde concernant le fait de parler d’interactions avec des </a:t>
            </a:r>
            <a:r>
              <a:rPr lang="fr-CA" baseline="0" noProof="0" dirty="0" err="1"/>
              <a:t>client-es</a:t>
            </a:r>
            <a:r>
              <a:rPr lang="fr-CA" baseline="0" noProof="0" dirty="0"/>
              <a:t> à d’autres personnes. C’est une entorse à la confidentialité, qui peut se produire même lorsque le counseling est anonyme – mais on constate souvent que le monde est plus petit qu’on ne le croit</a:t>
            </a:r>
          </a:p>
          <a:p>
            <a:pPr marL="171450" indent="-171450">
              <a:buFont typeface="Arial" panose="020B0604020202020204" pitchFamily="34" charset="0"/>
              <a:buChar char="•"/>
            </a:pPr>
            <a:r>
              <a:rPr lang="fr-CA" noProof="0" dirty="0"/>
              <a:t>Encore une fois, la quantité d’information dont chaque </a:t>
            </a:r>
            <a:r>
              <a:rPr lang="fr-CA" noProof="0" dirty="0" err="1"/>
              <a:t>client-e</a:t>
            </a:r>
            <a:r>
              <a:rPr lang="fr-CA" noProof="0" dirty="0"/>
              <a:t> a besoin varie selon son expérience en matière de dépistage – les personnes qui se font dépister régulièrement n’ont pas besoin de cet aperçu : elles reviennent parce qu’elles ont confiance en vous</a:t>
            </a:r>
            <a:r>
              <a:rPr lang="fr-CA" baseline="0" noProof="0" dirty="0"/>
              <a:t>.</a:t>
            </a:r>
          </a:p>
          <a:p>
            <a:pPr marL="171450" indent="-171450">
              <a:buFontTx/>
              <a:buChar char="-"/>
            </a:pP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14</a:t>
            </a:fld>
            <a:endParaRPr lang="en-CA"/>
          </a:p>
        </p:txBody>
      </p:sp>
    </p:spTree>
    <p:extLst>
      <p:ext uri="{BB962C8B-B14F-4D97-AF65-F5344CB8AC3E}">
        <p14:creationId xmlns:p14="http://schemas.microsoft.com/office/powerpoint/2010/main" val="1521790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Les renseignements sur le genre, l’appartenance ethnique, les facteurs de risque, l’utilisation de la </a:t>
            </a:r>
            <a:r>
              <a:rPr lang="fr-CA" noProof="0" dirty="0" err="1"/>
              <a:t>PrEP</a:t>
            </a:r>
            <a:r>
              <a:rPr lang="fr-CA" noProof="0" dirty="0"/>
              <a:t>, etc., aident à améliorer la prévention et les soins </a:t>
            </a:r>
            <a:r>
              <a:rPr lang="fr-CA" baseline="0" noProof="0" dirty="0"/>
              <a:t>– il ne s’agit pas de retracer les </a:t>
            </a:r>
            <a:r>
              <a:rPr lang="fr-CA" baseline="0" noProof="0" dirty="0" err="1"/>
              <a:t>client-es</a:t>
            </a:r>
            <a:r>
              <a:rPr lang="fr-CA" baseline="0" noProof="0" dirty="0"/>
              <a:t>. Bien que les </a:t>
            </a:r>
            <a:r>
              <a:rPr lang="fr-CA" baseline="0" noProof="0" dirty="0" err="1"/>
              <a:t>client-es</a:t>
            </a:r>
            <a:r>
              <a:rPr lang="fr-CA" baseline="0" noProof="0" dirty="0"/>
              <a:t> ne devraient jamais subir de pression pour fournir aucune information, les conseiller(-ère)s devraient les encourager à les fournir.</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15</a:t>
            </a:fld>
            <a:endParaRPr lang="en-CA"/>
          </a:p>
        </p:txBody>
      </p:sp>
    </p:spTree>
    <p:extLst>
      <p:ext uri="{BB962C8B-B14F-4D97-AF65-F5344CB8AC3E}">
        <p14:creationId xmlns:p14="http://schemas.microsoft.com/office/powerpoint/2010/main" val="500370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De nombreuses personnes craignent d’être signalées à l’unité de santé publique. Signalez que la santé publique peut aider les individus à traverser l’étape du diagnostic et de la divulgation</a:t>
            </a:r>
            <a:r>
              <a:rPr lang="fr-CA" baseline="0" noProof="0" dirty="0"/>
              <a:t>.</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16</a:t>
            </a:fld>
            <a:endParaRPr lang="en-CA"/>
          </a:p>
        </p:txBody>
      </p:sp>
    </p:spTree>
    <p:extLst>
      <p:ext uri="{BB962C8B-B14F-4D97-AF65-F5344CB8AC3E}">
        <p14:creationId xmlns:p14="http://schemas.microsoft.com/office/powerpoint/2010/main" val="3752716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Voici une occasion de parler à vos stagiaires </a:t>
            </a:r>
            <a:r>
              <a:rPr lang="fr-CA" baseline="0" noProof="0" dirty="0"/>
              <a:t>des services locaux de soutien qui sont à la disposition des </a:t>
            </a:r>
            <a:r>
              <a:rPr lang="fr-CA" baseline="0" noProof="0" dirty="0" err="1"/>
              <a:t>client-es</a:t>
            </a:r>
            <a:r>
              <a:rPr lang="fr-CA" baseline="0" noProof="0" dirty="0"/>
              <a:t>; et d’indiquer à quel endroit les conseiller(-ère)s de votre site peuvent trouver l’information afin de donner des références vers ces organismes.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18</a:t>
            </a:fld>
            <a:endParaRPr lang="en-CA"/>
          </a:p>
        </p:txBody>
      </p:sp>
    </p:spTree>
    <p:extLst>
      <p:ext uri="{BB962C8B-B14F-4D97-AF65-F5344CB8AC3E}">
        <p14:creationId xmlns:p14="http://schemas.microsoft.com/office/powerpoint/2010/main" val="3399946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Voici une occasion de parler à vos stagiaires </a:t>
            </a:r>
            <a:r>
              <a:rPr lang="fr-CA" baseline="0" noProof="0" dirty="0"/>
              <a:t>des services locaux de soutien qui sont à la disposition des </a:t>
            </a:r>
            <a:r>
              <a:rPr lang="fr-CA" baseline="0" noProof="0" dirty="0" err="1"/>
              <a:t>client-es</a:t>
            </a:r>
            <a:r>
              <a:rPr lang="fr-CA" baseline="0" noProof="0" dirty="0"/>
              <a:t>; et d’indiquer à quel endroit les conseiller(-ère)s de votre site peuvent trouver l’information afin de donner des références vers ces organismes.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19</a:t>
            </a:fld>
            <a:endParaRPr lang="en-CA"/>
          </a:p>
        </p:txBody>
      </p:sp>
    </p:spTree>
    <p:extLst>
      <p:ext uri="{BB962C8B-B14F-4D97-AF65-F5344CB8AC3E}">
        <p14:creationId xmlns:p14="http://schemas.microsoft.com/office/powerpoint/2010/main" val="2715794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a:p>
        </p:txBody>
      </p:sp>
    </p:spTree>
    <p:extLst>
      <p:ext uri="{BB962C8B-B14F-4D97-AF65-F5344CB8AC3E}">
        <p14:creationId xmlns:p14="http://schemas.microsoft.com/office/powerpoint/2010/main" val="50735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Les principes ARCCH</a:t>
            </a:r>
            <a:r>
              <a:rPr lang="fr-CA" baseline="0" noProof="0" dirty="0"/>
              <a:t> sont applicables à tout dépistage du VIH, quel que soit le milieu où il est effectué. Ces principes font partie des nouvelles lignes directrices sur le dépistage du VIH en Ontario, qui seront publiées en 2019.</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a:p>
        </p:txBody>
      </p:sp>
    </p:spTree>
    <p:extLst>
      <p:ext uri="{BB962C8B-B14F-4D97-AF65-F5344CB8AC3E}">
        <p14:creationId xmlns:p14="http://schemas.microsoft.com/office/powerpoint/2010/main" val="183328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a:p>
        </p:txBody>
      </p:sp>
    </p:spTree>
    <p:extLst>
      <p:ext uri="{BB962C8B-B14F-4D97-AF65-F5344CB8AC3E}">
        <p14:creationId xmlns:p14="http://schemas.microsoft.com/office/powerpoint/2010/main" val="345391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Votre site offre-t-il le dépistage express</a:t>
            </a:r>
            <a:r>
              <a:rPr lang="fr-CA" baseline="0" noProof="0" dirty="0"/>
              <a:t>? Le cas échéant, parlez-en ici.</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a:p>
        </p:txBody>
      </p:sp>
    </p:spTree>
    <p:extLst>
      <p:ext uri="{BB962C8B-B14F-4D97-AF65-F5344CB8AC3E}">
        <p14:creationId xmlns:p14="http://schemas.microsoft.com/office/powerpoint/2010/main" val="4255731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noProof="0" dirty="0"/>
              <a:t>Incitez les conseiller(-ère)s en dépistage du VIH à structurer la conversation en fonction des besoins identifiés par le/la </a:t>
            </a:r>
            <a:r>
              <a:rPr lang="fr-CA" baseline="0" noProof="0" dirty="0" err="1"/>
              <a:t>client-e</a:t>
            </a:r>
            <a:r>
              <a:rPr lang="fr-CA" baseline="0" noProof="0" dirty="0"/>
              <a:t>. La liste aide-mémoire aidera à faire en sorte de couvrir tous les sujets.</a:t>
            </a:r>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a:p>
        </p:txBody>
      </p:sp>
    </p:spTree>
    <p:extLst>
      <p:ext uri="{BB962C8B-B14F-4D97-AF65-F5344CB8AC3E}">
        <p14:creationId xmlns:p14="http://schemas.microsoft.com/office/powerpoint/2010/main" val="3848403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noProof="0" dirty="0"/>
              <a:t>Incitez les conseiller(-ère)s à reconnaître qu’ils/elles ne peuvent pas changer les comportements des </a:t>
            </a:r>
            <a:r>
              <a:rPr lang="fr-CA" baseline="0" noProof="0" dirty="0" err="1"/>
              <a:t>client-es</a:t>
            </a:r>
            <a:r>
              <a:rPr lang="fr-CA" baseline="0" noProof="0" dirty="0"/>
              <a:t>. Soulignez la référence à d’autres services (et faites en sorte qu’ils/elles aient l’information sur où s’adresser pour les services offerts dans votre communauté).</a:t>
            </a:r>
          </a:p>
          <a:p>
            <a:endParaRPr lang="fr-CA" noProof="0"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a:p>
        </p:txBody>
      </p:sp>
    </p:spTree>
    <p:extLst>
      <p:ext uri="{BB962C8B-B14F-4D97-AF65-F5344CB8AC3E}">
        <p14:creationId xmlns:p14="http://schemas.microsoft.com/office/powerpoint/2010/main" val="4079967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Soulignez que votre site appuie cette démarche visant à connaître les besoins des </a:t>
            </a:r>
            <a:r>
              <a:rPr lang="fr-CA" noProof="0" dirty="0" err="1"/>
              <a:t>client-es</a:t>
            </a:r>
            <a:r>
              <a:rPr lang="fr-CA" noProof="0" dirty="0"/>
              <a:t> et à comprendre les enjeux qui touchent les </a:t>
            </a:r>
            <a:r>
              <a:rPr lang="fr-CA" noProof="0" dirty="0" err="1"/>
              <a:t>client-es</a:t>
            </a:r>
            <a:r>
              <a:rPr lang="fr-CA" noProof="0" dirty="0"/>
              <a:t> que vous servez. Il ne s’agit pas d’un supplément facultatif.</a:t>
            </a:r>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a:p>
        </p:txBody>
      </p:sp>
    </p:spTree>
    <p:extLst>
      <p:ext uri="{BB962C8B-B14F-4D97-AF65-F5344CB8AC3E}">
        <p14:creationId xmlns:p14="http://schemas.microsoft.com/office/powerpoint/2010/main" val="3796686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Le site Web </a:t>
            </a:r>
            <a:r>
              <a:rPr lang="fr-CA" noProof="0" dirty="0" err="1"/>
              <a:t>ohtn.on.ca</a:t>
            </a:r>
            <a:r>
              <a:rPr lang="fr-CA" noProof="0" dirty="0"/>
              <a:t>/</a:t>
            </a:r>
            <a:r>
              <a:rPr lang="fr-CA" noProof="0" dirty="0" err="1"/>
              <a:t>hivtesting</a:t>
            </a:r>
            <a:r>
              <a:rPr lang="fr-CA" noProof="0" dirty="0"/>
              <a:t> offrira des ressources générales, mais l’information la plus pertinente viendra des personnes qui font ce travail dans votre site en s’informant sur les ressources locales et en écoutant ce que disent les </a:t>
            </a:r>
            <a:r>
              <a:rPr lang="fr-CA" noProof="0" dirty="0" err="1"/>
              <a:t>client-es</a:t>
            </a:r>
            <a:r>
              <a:rPr lang="fr-CA" noProof="0" dirty="0"/>
              <a:t>.</a:t>
            </a:r>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a:p>
        </p:txBody>
      </p:sp>
    </p:spTree>
    <p:extLst>
      <p:ext uri="{BB962C8B-B14F-4D97-AF65-F5344CB8AC3E}">
        <p14:creationId xmlns:p14="http://schemas.microsoft.com/office/powerpoint/2010/main" val="1222201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9/4/2019</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9/4/2019</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424529" y="93579"/>
            <a:ext cx="6930657"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800" baseline="0" noProof="0" dirty="0"/>
              <a:t>Programme de formation sur </a:t>
            </a:r>
            <a:br>
              <a:rPr lang="fr-CA" sz="1800" baseline="0" noProof="0" dirty="0"/>
            </a:br>
            <a:r>
              <a:rPr lang="fr-CA" sz="1800" baseline="0" noProof="0" dirty="0"/>
              <a:t>le test rapide du VIH au point de service</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9/4/2019</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ontarioprep.ca/"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sz="4000" dirty="0"/>
              <a:t>À la fin de cette unité, vous serez en mesure de :</a:t>
            </a:r>
            <a:endParaRPr lang="en-CA" sz="4000"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788920"/>
            <a:ext cx="10680192" cy="3945522"/>
          </a:xfrm>
        </p:spPr>
        <p:txBody>
          <a:bodyPr>
            <a:normAutofit/>
          </a:bodyPr>
          <a:lstStyle/>
          <a:p>
            <a:pPr marL="342900" lvl="0" indent="-342900">
              <a:buClr>
                <a:srgbClr val="4A66AC"/>
              </a:buClr>
              <a:buFont typeface="Wingdings" panose="05000000000000000000" pitchFamily="2" charset="2"/>
              <a:buChar char="v"/>
            </a:pPr>
            <a:r>
              <a:rPr lang="fr-CA" dirty="0"/>
              <a:t>Énumérer vos responsabilités en tant que conseiller(-ère) en dépistage du VIH</a:t>
            </a:r>
          </a:p>
          <a:p>
            <a:pPr marL="342900" lvl="0" indent="-342900">
              <a:buClr>
                <a:srgbClr val="4A66AC"/>
              </a:buClr>
              <a:buFont typeface="Wingdings" panose="05000000000000000000" pitchFamily="2" charset="2"/>
              <a:buChar char="v"/>
            </a:pPr>
            <a:r>
              <a:rPr lang="fr-CA" dirty="0"/>
              <a:t>Vous souvenir de ce que signifie l’acronyme ARCCH et de son application aux activités de dépistage du VIH</a:t>
            </a:r>
          </a:p>
          <a:p>
            <a:pPr marL="342900" lvl="0" indent="-342900">
              <a:buClr>
                <a:srgbClr val="4A66AC"/>
              </a:buClr>
              <a:buFont typeface="Wingdings" panose="05000000000000000000" pitchFamily="2" charset="2"/>
              <a:buChar char="v"/>
            </a:pPr>
            <a:r>
              <a:rPr lang="fr-CA" dirty="0"/>
              <a:t>Considérer les perspectives et expériences des </a:t>
            </a:r>
            <a:r>
              <a:rPr lang="fr-CA" dirty="0" err="1"/>
              <a:t>client-es</a:t>
            </a:r>
            <a:r>
              <a:rPr lang="fr-CA" dirty="0"/>
              <a:t>, qui peuvent influencer l’expérience du dépistage</a:t>
            </a:r>
          </a:p>
          <a:p>
            <a:pPr marL="342900" lvl="0" indent="-342900">
              <a:buClr>
                <a:srgbClr val="4A66AC"/>
              </a:buClr>
              <a:buFont typeface="Wingdings" panose="05000000000000000000" pitchFamily="2" charset="2"/>
              <a:buChar char="v"/>
            </a:pPr>
            <a:r>
              <a:rPr lang="fr-CA" dirty="0"/>
              <a:t>Parler avec les </a:t>
            </a:r>
            <a:r>
              <a:rPr lang="fr-CA" dirty="0" err="1"/>
              <a:t>client-es</a:t>
            </a:r>
            <a:r>
              <a:rPr lang="fr-CA" dirty="0"/>
              <a:t> au sujet des risques et bienfaits du dépistage, pour leur permettre de prendre une décision éclairée (consentement)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R</a:t>
            </a:r>
            <a:r>
              <a:rPr lang="fr-CA" dirty="0">
                <a:solidFill>
                  <a:prstClr val="black"/>
                </a:solidFill>
              </a:rPr>
              <a:t>espectueux – Guidés par les valeurs du </a:t>
            </a:r>
            <a:r>
              <a:rPr lang="fr-CA" u="sng" dirty="0">
                <a:solidFill>
                  <a:prstClr val="black"/>
                </a:solidFill>
              </a:rPr>
              <a:t>client</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fr-CA" sz="2800" b="1" dirty="0">
                <a:solidFill>
                  <a:srgbClr val="4A66AC"/>
                </a:solidFill>
              </a:rPr>
              <a:t>Mon travail					Pas mon travail</a:t>
            </a:r>
          </a:p>
        </p:txBody>
      </p:sp>
      <p:cxnSp>
        <p:nvCxnSpPr>
          <p:cNvPr id="8" name="Straight Connector 7"/>
          <p:cNvCxnSpPr/>
          <p:nvPr/>
        </p:nvCxnSpPr>
        <p:spPr>
          <a:xfrm>
            <a:off x="5977068" y="24567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5600" y="3427805"/>
            <a:ext cx="5753100" cy="3447098"/>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200" dirty="0"/>
              <a:t>Fournir des services de dépistage qui répondent aux besoins et circonstances spécifiques de chaque </a:t>
            </a:r>
            <a:r>
              <a:rPr lang="fr-CA" sz="2200" dirty="0" err="1"/>
              <a:t>client-e</a:t>
            </a:r>
            <a:r>
              <a:rPr lang="fr-CA" sz="2200" dirty="0"/>
              <a:t>, de façon respectueuse</a:t>
            </a:r>
          </a:p>
          <a:p>
            <a:pPr marL="285750" indent="-285750">
              <a:spcAft>
                <a:spcPts val="1200"/>
              </a:spcAft>
              <a:buClr>
                <a:srgbClr val="4A66AC"/>
              </a:buClr>
              <a:buFont typeface="Wingdings" panose="05000000000000000000" pitchFamily="2" charset="2"/>
              <a:buChar char="v"/>
            </a:pPr>
            <a:r>
              <a:rPr lang="fr-CA" sz="2200" dirty="0"/>
              <a:t>S’informer sur les populations que sert votre site de dépistage et sur la pratique de la compétence culturelle</a:t>
            </a:r>
          </a:p>
          <a:p>
            <a:pPr marL="285750" indent="-285750">
              <a:spcAft>
                <a:spcPts val="1200"/>
              </a:spcAft>
              <a:buClr>
                <a:srgbClr val="4A66AC"/>
              </a:buClr>
              <a:buFont typeface="Wingdings" panose="05000000000000000000" pitchFamily="2" charset="2"/>
              <a:buChar char="v"/>
            </a:pPr>
            <a:r>
              <a:rPr lang="fr-CA" sz="2200" dirty="0"/>
              <a:t>Aider les </a:t>
            </a:r>
            <a:r>
              <a:rPr lang="fr-CA" sz="2200" dirty="0" err="1"/>
              <a:t>client-es</a:t>
            </a:r>
            <a:r>
              <a:rPr lang="fr-CA" sz="2200" dirty="0"/>
              <a:t> à comprendre leurs risques de VIH</a:t>
            </a:r>
          </a:p>
        </p:txBody>
      </p:sp>
      <p:sp>
        <p:nvSpPr>
          <p:cNvPr id="14" name="TextBox 13"/>
          <p:cNvSpPr txBox="1"/>
          <p:nvPr/>
        </p:nvSpPr>
        <p:spPr>
          <a:xfrm>
            <a:off x="6176683" y="3411968"/>
            <a:ext cx="5583517" cy="3447098"/>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200" dirty="0"/>
              <a:t>Formuler des commentaires critiques ou exprimer des jugements concernant les choix d’</a:t>
            </a:r>
            <a:r>
              <a:rPr lang="fr-CA" sz="2200" dirty="0" err="1"/>
              <a:t>un-e</a:t>
            </a:r>
            <a:r>
              <a:rPr lang="fr-CA" sz="2200" dirty="0"/>
              <a:t> </a:t>
            </a:r>
            <a:r>
              <a:rPr lang="fr-CA" sz="2200" dirty="0" err="1"/>
              <a:t>client-e</a:t>
            </a:r>
            <a:r>
              <a:rPr lang="fr-CA" sz="2200" dirty="0"/>
              <a:t> ou sa culture</a:t>
            </a:r>
          </a:p>
          <a:p>
            <a:pPr marL="285750" indent="-285750">
              <a:spcAft>
                <a:spcPts val="1200"/>
              </a:spcAft>
              <a:buClr>
                <a:srgbClr val="4A66AC"/>
              </a:buClr>
              <a:buFont typeface="Wingdings" panose="05000000000000000000" pitchFamily="2" charset="2"/>
              <a:buChar char="v"/>
            </a:pPr>
            <a:r>
              <a:rPr lang="fr-CA" sz="2200" dirty="0"/>
              <a:t>Poser des questions détaillées sur les pratiques sexuelles ou d’usage de drogues, au-delà de ce qui est nécessaire pour établir la possibilité de risque</a:t>
            </a:r>
          </a:p>
          <a:p>
            <a:pPr marL="285750" indent="-285750">
              <a:spcAft>
                <a:spcPts val="1200"/>
              </a:spcAft>
              <a:buClr>
                <a:srgbClr val="4A66AC"/>
              </a:buClr>
              <a:buFont typeface="Wingdings" panose="05000000000000000000" pitchFamily="2" charset="2"/>
              <a:buChar char="v"/>
            </a:pPr>
            <a:r>
              <a:rPr lang="fr-CA" sz="2200" dirty="0"/>
              <a:t>Faire des suppositions quant à qui suivra ou ne suivra pas une référence</a:t>
            </a:r>
          </a:p>
        </p:txBody>
      </p:sp>
      <p:sp>
        <p:nvSpPr>
          <p:cNvPr id="12" name="Arrow: Pentagon 10">
            <a:extLst>
              <a:ext uri="{FF2B5EF4-FFF2-40B4-BE49-F238E27FC236}">
                <a16:creationId xmlns:a16="http://schemas.microsoft.com/office/drawing/2014/main" id="{EC19A3F8-370D-694D-9D53-4BC088500C96}"/>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1">
            <a:extLst>
              <a:ext uri="{FF2B5EF4-FFF2-40B4-BE49-F238E27FC236}">
                <a16:creationId xmlns:a16="http://schemas.microsoft.com/office/drawing/2014/main" id="{9A3EEF75-3734-1D4C-BF37-41960C58A156}"/>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08747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22036" y="1457570"/>
            <a:ext cx="10494499" cy="762392"/>
          </a:xfrm>
        </p:spPr>
        <p:txBody>
          <a:bodyPr>
            <a:normAutofit fontScale="90000"/>
          </a:bodyPr>
          <a:lstStyle/>
          <a:p>
            <a:pPr>
              <a:spcAft>
                <a:spcPts val="1800"/>
              </a:spcAft>
              <a:buClr>
                <a:srgbClr val="4A66AC"/>
              </a:buClr>
            </a:pPr>
            <a:r>
              <a:rPr lang="fr-CA" sz="6600" b="1" dirty="0">
                <a:solidFill>
                  <a:srgbClr val="4A66AC"/>
                </a:solidFill>
              </a:rPr>
              <a:t>C</a:t>
            </a:r>
            <a:r>
              <a:rPr lang="fr-CA" dirty="0"/>
              <a:t>onsensuels – Soutenir des choix éclairés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8317" y="2412040"/>
            <a:ext cx="10920335" cy="4445960"/>
          </a:xfrm>
        </p:spPr>
        <p:txBody>
          <a:bodyPr>
            <a:noAutofit/>
          </a:bodyPr>
          <a:lstStyle/>
          <a:p>
            <a:pPr>
              <a:spcBef>
                <a:spcPts val="800"/>
              </a:spcBef>
              <a:buClr>
                <a:srgbClr val="4A66AC"/>
              </a:buClr>
            </a:pPr>
            <a:r>
              <a:rPr lang="fr-CA" sz="1700" dirty="0"/>
              <a:t>Le consentement est un préalable de tout dépistage du VIH en Ontario. </a:t>
            </a:r>
            <a:r>
              <a:rPr lang="fr-CA" sz="1700" b="1" dirty="0" err="1"/>
              <a:t>Tout-e</a:t>
            </a:r>
            <a:r>
              <a:rPr lang="fr-CA" sz="1700" b="1" dirty="0"/>
              <a:t> </a:t>
            </a:r>
            <a:r>
              <a:rPr lang="fr-CA" sz="1700" b="1" dirty="0" err="1"/>
              <a:t>client-e</a:t>
            </a:r>
            <a:r>
              <a:rPr lang="fr-CA" sz="1700" b="1" dirty="0"/>
              <a:t> peut décider en tout temps de ne pas se faire dépister et peut refuser tout suivi, comme le test de confirmation d’un résultat réactif.</a:t>
            </a:r>
          </a:p>
          <a:p>
            <a:pPr>
              <a:spcBef>
                <a:spcPts val="1200"/>
              </a:spcBef>
              <a:buClr>
                <a:srgbClr val="4A66AC"/>
              </a:buClr>
            </a:pPr>
            <a:r>
              <a:rPr lang="fr-CA" sz="1700" dirty="0"/>
              <a:t>Assurez-vous que les </a:t>
            </a:r>
            <a:r>
              <a:rPr lang="fr-CA" sz="1700" dirty="0" err="1"/>
              <a:t>client-es</a:t>
            </a:r>
            <a:r>
              <a:rPr lang="fr-CA" sz="1700" dirty="0"/>
              <a:t> qui souhaitent se faire dépister :</a:t>
            </a:r>
          </a:p>
          <a:p>
            <a:pPr marL="342900" indent="-342900">
              <a:spcBef>
                <a:spcPts val="800"/>
              </a:spcBef>
              <a:buClr>
                <a:srgbClr val="4A66AC"/>
              </a:buClr>
              <a:buFont typeface="Wingdings" panose="05000000000000000000" pitchFamily="2" charset="2"/>
              <a:buChar char="v"/>
            </a:pPr>
            <a:r>
              <a:rPr lang="fr-CA" sz="1700" dirty="0"/>
              <a:t>Comprennent que, si vous procédez à un dépistage rapide du VIH au point de service, le résultat ne prend que quelques minutes. Assurez-vous que le/la </a:t>
            </a:r>
            <a:r>
              <a:rPr lang="fr-CA" sz="1700" dirty="0" err="1"/>
              <a:t>client-e</a:t>
            </a:r>
            <a:r>
              <a:rPr lang="fr-CA" sz="1700" dirty="0"/>
              <a:t> est </a:t>
            </a:r>
            <a:r>
              <a:rPr lang="fr-CA" sz="1700" dirty="0" err="1"/>
              <a:t>préparé-e</a:t>
            </a:r>
            <a:r>
              <a:rPr lang="fr-CA" sz="1700" dirty="0"/>
              <a:t>. Bien qu’un résultat réactif au dépistage rapide doive être confirmé par un test standard, dans presque tous les cas il signifie que le/la </a:t>
            </a:r>
            <a:r>
              <a:rPr lang="fr-CA" sz="1700" dirty="0" err="1"/>
              <a:t>client-e</a:t>
            </a:r>
            <a:r>
              <a:rPr lang="fr-CA" sz="1700" dirty="0"/>
              <a:t> est séropositif(-</a:t>
            </a:r>
            <a:r>
              <a:rPr lang="fr-CA" sz="1700" dirty="0" err="1"/>
              <a:t>ve</a:t>
            </a:r>
            <a:r>
              <a:rPr lang="fr-CA" sz="1700" dirty="0"/>
              <a:t>) pour le VIH</a:t>
            </a:r>
          </a:p>
          <a:p>
            <a:pPr marL="342900" indent="-342900">
              <a:spcBef>
                <a:spcPts val="800"/>
              </a:spcBef>
              <a:buClr>
                <a:srgbClr val="4A66AC"/>
              </a:buClr>
              <a:buFont typeface="Wingdings" panose="05000000000000000000" pitchFamily="2" charset="2"/>
              <a:buChar char="v"/>
            </a:pPr>
            <a:r>
              <a:rPr lang="fr-CA" sz="1700" dirty="0"/>
              <a:t>Comprennent qu’être séropositif ou séropositive pour le VIH signifie que la personne a un état chronique qui nécessitera un traitement continu; avec un traitement, la personne peut vivre une vie longue et en santé. Si le test est réactif, vous allez mettre la personne en contact avec des soins</a:t>
            </a:r>
          </a:p>
          <a:p>
            <a:pPr marL="342900" indent="-342900">
              <a:spcBef>
                <a:spcPts val="800"/>
              </a:spcBef>
              <a:buClr>
                <a:srgbClr val="4A66AC"/>
              </a:buClr>
              <a:buFont typeface="Wingdings" panose="05000000000000000000" pitchFamily="2" charset="2"/>
              <a:buChar char="v"/>
            </a:pPr>
            <a:r>
              <a:rPr lang="fr-CA" sz="1700" dirty="0"/>
              <a:t>Ont réfléchi à la réaction qu’ils/elles auraient à un résultat positif, et savent vers quelle(s) personne(s) de leur entourage proche ils/elles peuvent se tourner pour obtenir du soutien</a:t>
            </a:r>
          </a:p>
          <a:p>
            <a:pPr marL="342900" indent="-342900">
              <a:spcBef>
                <a:spcPts val="800"/>
              </a:spcBef>
              <a:buClr>
                <a:srgbClr val="4A66AC"/>
              </a:buClr>
              <a:buFont typeface="Wingdings" panose="05000000000000000000" pitchFamily="2" charset="2"/>
              <a:buChar char="v"/>
            </a:pPr>
            <a:r>
              <a:rPr lang="fr-CA" sz="1700" dirty="0"/>
              <a:t>Savent que le fait de connaître leur statut VIH signifie qu’ils/elles auront l’obligation légale de le divulguer à leurs partenaires </a:t>
            </a:r>
            <a:r>
              <a:rPr lang="fr-CA" sz="1700" dirty="0" err="1"/>
              <a:t>antérieur-es</a:t>
            </a:r>
            <a:r>
              <a:rPr lang="fr-CA" sz="1700" dirty="0"/>
              <a:t> (et qu’il existe des services pour aider les personnes à faire cette notification de façon anonyme, si nécessaire); et qu’ils/elles devront également divulguer leur statut VIH à leurs partenaires </a:t>
            </a:r>
            <a:r>
              <a:rPr lang="fr-CA" sz="1700" dirty="0" err="1"/>
              <a:t>futur-es</a:t>
            </a:r>
            <a:r>
              <a:rPr lang="fr-CA" sz="1700" dirty="0"/>
              <a:t> jusqu’au moment où leur charge virale aura atteint un niveau indétectable</a:t>
            </a:r>
          </a:p>
        </p:txBody>
      </p:sp>
      <p:sp>
        <p:nvSpPr>
          <p:cNvPr id="6" name="Arrow: Pentagon 10">
            <a:extLst>
              <a:ext uri="{FF2B5EF4-FFF2-40B4-BE49-F238E27FC236}">
                <a16:creationId xmlns:a16="http://schemas.microsoft.com/office/drawing/2014/main" id="{F0FF67EB-FCD9-654B-AF6D-DAD333D106C0}"/>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11">
            <a:extLst>
              <a:ext uri="{FF2B5EF4-FFF2-40B4-BE49-F238E27FC236}">
                <a16:creationId xmlns:a16="http://schemas.microsoft.com/office/drawing/2014/main" id="{8DD1B84A-8C09-104A-B836-301498653A63}"/>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817655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7099" y="1034341"/>
            <a:ext cx="10494499" cy="762392"/>
          </a:xfrm>
        </p:spPr>
        <p:txBody>
          <a:bodyPr>
            <a:normAutofit fontScale="90000"/>
          </a:bodyPr>
          <a:lstStyle/>
          <a:p>
            <a:pPr>
              <a:spcAft>
                <a:spcPts val="1800"/>
              </a:spcAft>
              <a:buClr>
                <a:srgbClr val="4A66AC"/>
              </a:buClr>
            </a:pPr>
            <a:r>
              <a:rPr lang="fr-CA" sz="6600" b="1" dirty="0">
                <a:solidFill>
                  <a:srgbClr val="4A66AC"/>
                </a:solidFill>
              </a:rPr>
              <a:t>C</a:t>
            </a:r>
            <a:r>
              <a:rPr lang="fr-CA" dirty="0">
                <a:solidFill>
                  <a:prstClr val="black"/>
                </a:solidFill>
              </a:rPr>
              <a:t>onsensuels – Soutenir des choix éclairés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1796733"/>
            <a:ext cx="10755855" cy="4880419"/>
          </a:xfrm>
        </p:spPr>
        <p:txBody>
          <a:bodyPr>
            <a:normAutofit/>
          </a:bodyPr>
          <a:lstStyle/>
          <a:p>
            <a:pPr>
              <a:spcBef>
                <a:spcPts val="800"/>
              </a:spcBef>
              <a:buClr>
                <a:srgbClr val="4A66AC"/>
              </a:buClr>
            </a:pPr>
            <a:r>
              <a:rPr lang="fr-CA" b="1" dirty="0"/>
              <a:t>Le dépistage de personnes de moins de 18 ans</a:t>
            </a:r>
          </a:p>
          <a:p>
            <a:pPr marL="342900" indent="-342900">
              <a:spcBef>
                <a:spcPts val="800"/>
              </a:spcBef>
              <a:buClr>
                <a:srgbClr val="4A66AC"/>
              </a:buClr>
              <a:buFont typeface="Wingdings" panose="05000000000000000000" pitchFamily="2" charset="2"/>
              <a:buChar char="v"/>
            </a:pPr>
            <a:r>
              <a:rPr lang="fr-CA" sz="2200" dirty="0"/>
              <a:t>En vertu de la </a:t>
            </a:r>
            <a:r>
              <a:rPr lang="fr-CA" sz="2200" i="1" dirty="0"/>
              <a:t>Loi sur le consentement aux soins de santé</a:t>
            </a:r>
            <a:r>
              <a:rPr lang="fr-CA" sz="2200" dirty="0"/>
              <a:t> (1996), toute personne apte à donner un consentement éclairé peut être dépistée</a:t>
            </a:r>
          </a:p>
          <a:p>
            <a:pPr marL="342900" indent="-342900">
              <a:spcBef>
                <a:spcPts val="800"/>
              </a:spcBef>
              <a:buClr>
                <a:srgbClr val="4A66AC"/>
              </a:buClr>
              <a:buFont typeface="Wingdings" panose="05000000000000000000" pitchFamily="2" charset="2"/>
              <a:buChar char="v"/>
            </a:pPr>
            <a:r>
              <a:rPr lang="fr-CA" sz="2200" dirty="0"/>
              <a:t>Si </a:t>
            </a:r>
            <a:r>
              <a:rPr lang="fr-CA" sz="2200" dirty="0" err="1"/>
              <a:t>un-e</a:t>
            </a:r>
            <a:r>
              <a:rPr lang="fr-CA" sz="2200" dirty="0"/>
              <a:t> </a:t>
            </a:r>
            <a:r>
              <a:rPr lang="fr-CA" sz="2200" dirty="0" err="1"/>
              <a:t>adolescent-e</a:t>
            </a:r>
            <a:r>
              <a:rPr lang="fr-CA" sz="2200" dirty="0"/>
              <a:t> demande du counseling et comprend ce qu’est un dépistage du VIH et pourquoi il/elle désire ce dépistage, prenez en note au dossier qu’il/elle a démontré être apte, et offrez-lui le dépistage</a:t>
            </a:r>
          </a:p>
          <a:p>
            <a:pPr marL="342900" indent="-342900">
              <a:spcBef>
                <a:spcPts val="800"/>
              </a:spcBef>
              <a:buClr>
                <a:srgbClr val="4A66AC"/>
              </a:buClr>
              <a:buFont typeface="Wingdings" panose="05000000000000000000" pitchFamily="2" charset="2"/>
              <a:buChar char="v"/>
            </a:pPr>
            <a:r>
              <a:rPr lang="fr-CA" sz="2200" dirty="0"/>
              <a:t>Un parent peut donner un consentement au nom d’une personne mineure, mais si l’enfant ou </a:t>
            </a:r>
            <a:r>
              <a:rPr lang="fr-CA" sz="2200" dirty="0" err="1"/>
              <a:t>adolescent-e</a:t>
            </a:r>
            <a:r>
              <a:rPr lang="fr-CA" sz="2200" dirty="0"/>
              <a:t> semble contraint au dépistage, ne l’effectuez pas</a:t>
            </a:r>
          </a:p>
          <a:p>
            <a:pPr>
              <a:spcBef>
                <a:spcPts val="1800"/>
              </a:spcBef>
              <a:buClr>
                <a:srgbClr val="4A66AC"/>
              </a:buClr>
            </a:pPr>
            <a:r>
              <a:rPr lang="fr-CA" b="1" dirty="0"/>
              <a:t>Le dépistage du VIH et la santé mentale</a:t>
            </a:r>
          </a:p>
          <a:p>
            <a:pPr marL="342900" indent="-342900">
              <a:spcBef>
                <a:spcPts val="800"/>
              </a:spcBef>
              <a:buClr>
                <a:srgbClr val="4A66AC"/>
              </a:buClr>
              <a:buFont typeface="Wingdings" panose="05000000000000000000" pitchFamily="2" charset="2"/>
              <a:buChar char="v"/>
            </a:pPr>
            <a:r>
              <a:rPr lang="fr-CA" sz="2200" dirty="0"/>
              <a:t>Un diagnostic de trouble de santé mentale ne devrait pas être un obstacle au dépistage. Cependant, si </a:t>
            </a:r>
            <a:r>
              <a:rPr lang="fr-CA" sz="2200" dirty="0" err="1"/>
              <a:t>un-e</a:t>
            </a:r>
            <a:r>
              <a:rPr lang="fr-CA" sz="2200" dirty="0"/>
              <a:t> </a:t>
            </a:r>
            <a:r>
              <a:rPr lang="fr-CA" sz="2200" dirty="0" err="1"/>
              <a:t>client-e</a:t>
            </a:r>
            <a:r>
              <a:rPr lang="fr-CA" sz="2200" dirty="0"/>
              <a:t> semble trop ivre ou </a:t>
            </a:r>
            <a:r>
              <a:rPr lang="fr-CA" sz="2200" dirty="0" err="1"/>
              <a:t>désorienté-e</a:t>
            </a:r>
            <a:r>
              <a:rPr lang="fr-CA" sz="2200" dirty="0"/>
              <a:t> pour faire un choix éclairé, le dépistage devrait être retardé jusqu’à ce que la situation soit différente</a:t>
            </a:r>
          </a:p>
        </p:txBody>
      </p:sp>
      <p:sp>
        <p:nvSpPr>
          <p:cNvPr id="6" name="Arrow: Pentagon 10">
            <a:extLst>
              <a:ext uri="{FF2B5EF4-FFF2-40B4-BE49-F238E27FC236}">
                <a16:creationId xmlns:a16="http://schemas.microsoft.com/office/drawing/2014/main" id="{111381F7-0998-C048-9A87-D5728B8AA1F5}"/>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11">
            <a:extLst>
              <a:ext uri="{FF2B5EF4-FFF2-40B4-BE49-F238E27FC236}">
                <a16:creationId xmlns:a16="http://schemas.microsoft.com/office/drawing/2014/main" id="{0BD2CDCD-D956-654D-9A82-5776C84DC4B8}"/>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875339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C</a:t>
            </a:r>
            <a:r>
              <a:rPr lang="fr-CA" dirty="0">
                <a:solidFill>
                  <a:prstClr val="black"/>
                </a:solidFill>
              </a:rPr>
              <a:t>onsensuels – Soutenir des choix éclairés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fr-CA" sz="2800" b="1" dirty="0">
                <a:solidFill>
                  <a:srgbClr val="4A66AC"/>
                </a:solidFill>
              </a:rPr>
              <a:t>Mon travail					Pas mon travail</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824" y="3453205"/>
            <a:ext cx="4464423" cy="3293209"/>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gd-GB" sz="2200" dirty="0"/>
              <a:t>S’assurer que les client-es sachent qu’ils/elles ont le droit à tout moment de refuser le dépistage</a:t>
            </a:r>
          </a:p>
          <a:p>
            <a:pPr marL="285750" indent="-285750">
              <a:spcAft>
                <a:spcPts val="1200"/>
              </a:spcAft>
              <a:buClr>
                <a:srgbClr val="4A66AC"/>
              </a:buClr>
              <a:buFont typeface="Wingdings" panose="05000000000000000000" pitchFamily="2" charset="2"/>
              <a:buChar char="v"/>
            </a:pPr>
            <a:r>
              <a:rPr lang="gd-GB" sz="2200" dirty="0"/>
              <a:t>S’assurer que les client-es comprennent que le VIH est un état chronique; si le résultat de leur dépistage est positif, il leur faudra suivre un traitement pour le gérer</a:t>
            </a:r>
          </a:p>
        </p:txBody>
      </p:sp>
      <p:sp>
        <p:nvSpPr>
          <p:cNvPr id="14" name="TextBox 13"/>
          <p:cNvSpPr txBox="1"/>
          <p:nvPr/>
        </p:nvSpPr>
        <p:spPr>
          <a:xfrm>
            <a:off x="6176683" y="3411968"/>
            <a:ext cx="5217458" cy="3447098"/>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200" dirty="0"/>
              <a:t>Effectuer un dépistage pour une personne qui n’en comprend pas l’utilité</a:t>
            </a:r>
          </a:p>
          <a:p>
            <a:pPr marL="285750" indent="-285750">
              <a:spcAft>
                <a:spcPts val="1200"/>
              </a:spcAft>
              <a:buClr>
                <a:srgbClr val="4A66AC"/>
              </a:buClr>
              <a:buFont typeface="Wingdings" panose="05000000000000000000" pitchFamily="2" charset="2"/>
              <a:buChar char="v"/>
            </a:pPr>
            <a:r>
              <a:rPr lang="fr-CA" sz="2200" dirty="0"/>
              <a:t>Camoufler un dépistage du VIH parmi d’autres dépistages afin que le/la </a:t>
            </a:r>
            <a:r>
              <a:rPr lang="fr-CA" sz="2200" dirty="0" err="1"/>
              <a:t>client-e</a:t>
            </a:r>
            <a:r>
              <a:rPr lang="fr-CA" sz="2200" dirty="0"/>
              <a:t> ne comprenne pas qu’un dépistage du VIH est effectué</a:t>
            </a:r>
          </a:p>
          <a:p>
            <a:pPr marL="285750" indent="-285750">
              <a:spcAft>
                <a:spcPts val="1200"/>
              </a:spcAft>
              <a:buClr>
                <a:srgbClr val="4A66AC"/>
              </a:buClr>
              <a:buFont typeface="Wingdings" panose="05000000000000000000" pitchFamily="2" charset="2"/>
              <a:buChar char="v"/>
            </a:pPr>
            <a:r>
              <a:rPr lang="fr-CA" sz="2200" dirty="0"/>
              <a:t>Minimiser les conséquences d’un résultat  positif au dépistage du VIH, sur le plan émotionnel et de la santé</a:t>
            </a:r>
          </a:p>
        </p:txBody>
      </p:sp>
      <p:sp>
        <p:nvSpPr>
          <p:cNvPr id="12" name="Arrow: Pentagon 10">
            <a:extLst>
              <a:ext uri="{FF2B5EF4-FFF2-40B4-BE49-F238E27FC236}">
                <a16:creationId xmlns:a16="http://schemas.microsoft.com/office/drawing/2014/main" id="{D8B09D83-3D93-0C4F-9CF4-16F298AE117D}"/>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1">
            <a:extLst>
              <a:ext uri="{FF2B5EF4-FFF2-40B4-BE49-F238E27FC236}">
                <a16:creationId xmlns:a16="http://schemas.microsoft.com/office/drawing/2014/main" id="{4504BD30-0E30-B148-869E-047A610CE6E5}"/>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21689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93606" y="956952"/>
            <a:ext cx="10494499" cy="762392"/>
          </a:xfrm>
        </p:spPr>
        <p:txBody>
          <a:bodyPr>
            <a:noAutofit/>
          </a:bodyPr>
          <a:lstStyle/>
          <a:p>
            <a:pPr>
              <a:spcAft>
                <a:spcPts val="1800"/>
              </a:spcAft>
              <a:buClr>
                <a:srgbClr val="4A66AC"/>
              </a:buClr>
            </a:pPr>
            <a:r>
              <a:rPr lang="fr-CA" sz="3600" b="1" dirty="0">
                <a:solidFill>
                  <a:srgbClr val="4A66AC"/>
                </a:solidFill>
              </a:rPr>
              <a:t>C</a:t>
            </a:r>
            <a:r>
              <a:rPr lang="fr-CA" sz="3600" dirty="0"/>
              <a:t>onfidentiels – Protéger la confidentialité des clients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98676" y="1944210"/>
            <a:ext cx="8428618" cy="4049719"/>
          </a:xfrm>
        </p:spPr>
        <p:txBody>
          <a:bodyPr>
            <a:normAutofit fontScale="92500"/>
          </a:bodyPr>
          <a:lstStyle/>
          <a:p>
            <a:pPr>
              <a:spcBef>
                <a:spcPts val="800"/>
              </a:spcBef>
              <a:buClr>
                <a:srgbClr val="4A66AC"/>
              </a:buClr>
            </a:pPr>
            <a:r>
              <a:rPr lang="fr-CA" sz="2200" dirty="0"/>
              <a:t>Les données démontrent que les préoccupations liées à la confidentialité et à la vie privée constituent un autre obstacle majeur au dépistage du VIH.</a:t>
            </a:r>
          </a:p>
          <a:p>
            <a:pPr marL="342900" indent="-342900">
              <a:spcBef>
                <a:spcPts val="800"/>
              </a:spcBef>
              <a:buClr>
                <a:srgbClr val="4A66AC"/>
              </a:buClr>
              <a:buFont typeface="Wingdings" panose="05000000000000000000" pitchFamily="2" charset="2"/>
              <a:buChar char="v"/>
            </a:pPr>
            <a:r>
              <a:rPr lang="fr-CA" sz="2200" dirty="0"/>
              <a:t>Expliquez aux </a:t>
            </a:r>
            <a:r>
              <a:rPr lang="fr-CA" sz="2200" dirty="0" err="1"/>
              <a:t>client-es</a:t>
            </a:r>
            <a:r>
              <a:rPr lang="fr-CA" sz="2200" dirty="0"/>
              <a:t> pourquoi des informations sont collectées et comment elles sont protégées, dans votre site. Assurez aux </a:t>
            </a:r>
            <a:r>
              <a:rPr lang="fr-CA" sz="2200" dirty="0" err="1"/>
              <a:t>client-es</a:t>
            </a:r>
            <a:r>
              <a:rPr lang="fr-CA" sz="2200" dirty="0"/>
              <a:t> </a:t>
            </a:r>
            <a:r>
              <a:rPr lang="fr-CA" sz="2200" dirty="0" err="1"/>
              <a:t>préoccupé-es</a:t>
            </a:r>
            <a:r>
              <a:rPr lang="fr-CA" sz="2200" dirty="0"/>
              <a:t> que leur résultat sera conservé de façon sécurisée et ne sera pas partagé avec des </a:t>
            </a:r>
            <a:r>
              <a:rPr lang="fr-CA" sz="2200" dirty="0" err="1"/>
              <a:t>employé-es</a:t>
            </a:r>
            <a:r>
              <a:rPr lang="fr-CA" sz="2200" dirty="0"/>
              <a:t> qui ne sont pas impliqués directement dans leurs soins</a:t>
            </a:r>
          </a:p>
          <a:p>
            <a:pPr marL="342900" indent="-342900">
              <a:spcBef>
                <a:spcPts val="800"/>
              </a:spcBef>
              <a:buClr>
                <a:srgbClr val="4A66AC"/>
              </a:buClr>
              <a:buFont typeface="Wingdings" panose="05000000000000000000" pitchFamily="2" charset="2"/>
              <a:buChar char="v"/>
            </a:pPr>
            <a:r>
              <a:rPr lang="fr-CA" sz="2200" dirty="0"/>
              <a:t>Indiquez aux </a:t>
            </a:r>
            <a:r>
              <a:rPr lang="fr-CA" sz="2200" dirty="0" err="1"/>
              <a:t>client-es</a:t>
            </a:r>
            <a:r>
              <a:rPr lang="fr-CA" sz="2200" dirty="0"/>
              <a:t> que le dépistage anonyme est offert en Ontario; aidez-les à trouver le site de dépistage anonyme le plus près, s’ils ou elles préfèrent ce mode de test</a:t>
            </a:r>
          </a:p>
          <a:p>
            <a:pPr marL="342900" indent="-342900">
              <a:spcBef>
                <a:spcPts val="800"/>
              </a:spcBef>
              <a:buClr>
                <a:srgbClr val="4A66AC"/>
              </a:buClr>
              <a:buFont typeface="Wingdings" panose="05000000000000000000" pitchFamily="2" charset="2"/>
              <a:buChar char="v"/>
            </a:pPr>
            <a:r>
              <a:rPr lang="fr-CA" sz="2200" dirty="0"/>
              <a:t>Expliquez quels renseignements sont transmis aux Laboratoires de santé publique, concernant un dépistage du VIH, et quels renseignements sont transmis par ces laboratoires aux instances locales de santé publique</a:t>
            </a:r>
          </a:p>
        </p:txBody>
      </p:sp>
      <p:sp>
        <p:nvSpPr>
          <p:cNvPr id="4" name="TextBox 3"/>
          <p:cNvSpPr txBox="1"/>
          <p:nvPr/>
        </p:nvSpPr>
        <p:spPr>
          <a:xfrm>
            <a:off x="9569003" y="2507797"/>
            <a:ext cx="2504018" cy="4062651"/>
          </a:xfrm>
          <a:prstGeom prst="rect">
            <a:avLst/>
          </a:prstGeom>
          <a:noFill/>
        </p:spPr>
        <p:txBody>
          <a:bodyPr wrap="square" rtlCol="0">
            <a:spAutoFit/>
          </a:bodyPr>
          <a:lstStyle/>
          <a:p>
            <a:pPr algn="ctr"/>
            <a:r>
              <a:rPr lang="fr-CA" sz="2400" b="1" dirty="0">
                <a:solidFill>
                  <a:srgbClr val="4A66AC"/>
                </a:solidFill>
              </a:rPr>
              <a:t>Intégrez la confidentialité dans votre pratique</a:t>
            </a:r>
          </a:p>
          <a:p>
            <a:pPr algn="ctr"/>
            <a:endParaRPr lang="fr-CA" b="1" dirty="0">
              <a:solidFill>
                <a:srgbClr val="4A66AC"/>
              </a:solidFill>
            </a:endParaRPr>
          </a:p>
          <a:p>
            <a:pPr algn="ctr"/>
            <a:r>
              <a:rPr lang="fr-CA" b="1" dirty="0">
                <a:solidFill>
                  <a:srgbClr val="4A66AC"/>
                </a:solidFill>
              </a:rPr>
              <a:t>Faites attention aux endroits où vous laissez vos papiers, aux endroits où vous parlez de vos </a:t>
            </a:r>
            <a:r>
              <a:rPr lang="fr-CA" b="1" dirty="0" err="1">
                <a:solidFill>
                  <a:srgbClr val="4A66AC"/>
                </a:solidFill>
              </a:rPr>
              <a:t>client-es</a:t>
            </a:r>
            <a:r>
              <a:rPr lang="fr-CA" b="1" dirty="0">
                <a:solidFill>
                  <a:srgbClr val="4A66AC"/>
                </a:solidFill>
              </a:rPr>
              <a:t> et à ce que vous dites d’eux/elles, même si vous ne les nommez pas</a:t>
            </a:r>
            <a:endParaRPr lang="fr-CA" dirty="0"/>
          </a:p>
        </p:txBody>
      </p:sp>
      <p:pic>
        <p:nvPicPr>
          <p:cNvPr id="5" name="Picture 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260106" y="682781"/>
            <a:ext cx="1931894" cy="1931894"/>
          </a:xfrm>
          <a:prstGeom prst="rect">
            <a:avLst/>
          </a:prstGeom>
        </p:spPr>
      </p:pic>
      <p:sp>
        <p:nvSpPr>
          <p:cNvPr id="8" name="Arrow: Pentagon 10">
            <a:extLst>
              <a:ext uri="{FF2B5EF4-FFF2-40B4-BE49-F238E27FC236}">
                <a16:creationId xmlns:a16="http://schemas.microsoft.com/office/drawing/2014/main" id="{091D3CD5-9BF0-3149-938D-EA5296EB2F3F}"/>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A1B3D5CA-B3F3-FB4A-8142-DC781CB4608E}"/>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1582483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sz="4000" b="1" dirty="0">
                <a:solidFill>
                  <a:srgbClr val="4A66AC"/>
                </a:solidFill>
              </a:rPr>
              <a:t>C</a:t>
            </a:r>
            <a:r>
              <a:rPr lang="fr-CA" sz="4000" dirty="0">
                <a:solidFill>
                  <a:prstClr val="black"/>
                </a:solidFill>
              </a:rPr>
              <a:t>onfidentiels – Protéger la vie privée des clients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1" y="2555476"/>
            <a:ext cx="10045999" cy="4049719"/>
          </a:xfrm>
        </p:spPr>
        <p:txBody>
          <a:bodyPr>
            <a:normAutofit fontScale="92500" lnSpcReduction="10000"/>
          </a:bodyPr>
          <a:lstStyle/>
          <a:p>
            <a:pPr>
              <a:spcBef>
                <a:spcPts val="800"/>
              </a:spcBef>
              <a:buClr>
                <a:srgbClr val="4A66AC"/>
              </a:buClr>
            </a:pPr>
            <a:r>
              <a:rPr lang="fr-CA" sz="2200" dirty="0"/>
              <a:t>Pour chaque </a:t>
            </a:r>
            <a:r>
              <a:rPr lang="fr-CA" sz="2200" dirty="0" err="1"/>
              <a:t>client-e</a:t>
            </a:r>
            <a:r>
              <a:rPr lang="fr-CA" sz="2200" dirty="0"/>
              <a:t> qui est </a:t>
            </a:r>
            <a:r>
              <a:rPr lang="fr-CA" sz="2200" dirty="0" err="1"/>
              <a:t>dépisté-e</a:t>
            </a:r>
            <a:r>
              <a:rPr lang="fr-CA" sz="2200" dirty="0"/>
              <a:t> pour le VIH, une réquisition de test est transmise au Laboratoire de santé publique :</a:t>
            </a:r>
          </a:p>
          <a:p>
            <a:pPr marL="914400" lvl="1" indent="-457200" algn="l">
              <a:spcBef>
                <a:spcPts val="800"/>
              </a:spcBef>
              <a:spcAft>
                <a:spcPts val="800"/>
              </a:spcAft>
              <a:buClr>
                <a:srgbClr val="4A66AC"/>
              </a:buClr>
              <a:buFont typeface="Wingdings" panose="05000000000000000000" pitchFamily="2" charset="2"/>
              <a:buChar char="v"/>
            </a:pPr>
            <a:r>
              <a:rPr lang="fr-CA" sz="2200" dirty="0"/>
              <a:t>Une réquisition anonyme inclut un numéro de référence et l’année de naissance de la personne</a:t>
            </a:r>
          </a:p>
          <a:p>
            <a:pPr marL="914400" lvl="1" indent="-457200" algn="l">
              <a:spcBef>
                <a:spcPts val="800"/>
              </a:spcBef>
              <a:spcAft>
                <a:spcPts val="800"/>
              </a:spcAft>
              <a:buClr>
                <a:srgbClr val="4A66AC"/>
              </a:buClr>
              <a:buFont typeface="Wingdings" panose="05000000000000000000" pitchFamily="2" charset="2"/>
              <a:buChar char="v"/>
            </a:pPr>
            <a:r>
              <a:rPr lang="fr-CA" sz="2200" dirty="0"/>
              <a:t>Une réquisition nominative inclut le nom de la personne et sa date de naissance</a:t>
            </a:r>
          </a:p>
          <a:p>
            <a:pPr marL="914400" lvl="1" indent="-457200" algn="l">
              <a:spcBef>
                <a:spcPts val="800"/>
              </a:spcBef>
              <a:spcAft>
                <a:spcPts val="800"/>
              </a:spcAft>
              <a:buClr>
                <a:srgbClr val="4A66AC"/>
              </a:buClr>
              <a:buFont typeface="Wingdings" panose="05000000000000000000" pitchFamily="2" charset="2"/>
              <a:buChar char="v"/>
            </a:pPr>
            <a:r>
              <a:rPr lang="fr-CA" sz="2200" dirty="0"/>
              <a:t>Les deux types de réquisition incluent des renseignements sur le genre, l’appartenance ethnique et les facteurs de risque</a:t>
            </a:r>
          </a:p>
          <a:p>
            <a:pPr>
              <a:spcBef>
                <a:spcPts val="800"/>
              </a:spcBef>
              <a:spcAft>
                <a:spcPts val="1800"/>
              </a:spcAft>
              <a:buClr>
                <a:srgbClr val="4A66AC"/>
              </a:buClr>
            </a:pPr>
            <a:r>
              <a:rPr lang="fr-CA" sz="2200" dirty="0"/>
              <a:t>Rassurez le/la </a:t>
            </a:r>
            <a:r>
              <a:rPr lang="fr-CA" sz="2200" dirty="0" err="1"/>
              <a:t>client-e</a:t>
            </a:r>
            <a:r>
              <a:rPr lang="fr-CA" sz="2200" dirty="0"/>
              <a:t>. Ces renseignements démographiques ne sont pas collectés pour les « suivre ». Ils sont  collectés pour améliorer les programmes ontariens de prévention et de dépistage. Une partie de votre rôle en tant que conseiller(-ère) en dépistage du VIH est de recueillir ces informations auprès de vos </a:t>
            </a:r>
            <a:r>
              <a:rPr lang="fr-CA" sz="2200" dirty="0" err="1"/>
              <a:t>client-es</a:t>
            </a:r>
            <a:r>
              <a:rPr lang="fr-CA" sz="2200" dirty="0"/>
              <a:t> de la façon la plus complète possible et de les transmettre avec exactitude</a:t>
            </a:r>
          </a:p>
        </p:txBody>
      </p:sp>
      <p:sp>
        <p:nvSpPr>
          <p:cNvPr id="6" name="Arrow: Pentagon 10">
            <a:extLst>
              <a:ext uri="{FF2B5EF4-FFF2-40B4-BE49-F238E27FC236}">
                <a16:creationId xmlns:a16="http://schemas.microsoft.com/office/drawing/2014/main" id="{0B81D662-0E67-6440-B208-DA260589ED22}"/>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11">
            <a:extLst>
              <a:ext uri="{FF2B5EF4-FFF2-40B4-BE49-F238E27FC236}">
                <a16:creationId xmlns:a16="http://schemas.microsoft.com/office/drawing/2014/main" id="{9B30FB4B-A9F4-4E44-9F0D-98DDFEC3BFFE}"/>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712309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sz="4000" b="1" dirty="0">
                <a:solidFill>
                  <a:srgbClr val="4A66AC"/>
                </a:solidFill>
              </a:rPr>
              <a:t>C</a:t>
            </a:r>
            <a:r>
              <a:rPr lang="fr-CA" sz="4000" dirty="0">
                <a:solidFill>
                  <a:prstClr val="black"/>
                </a:solidFill>
              </a:rPr>
              <a:t>onfidentiels – La déclaration à la santé publique</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14532" y="2400028"/>
            <a:ext cx="10382923" cy="4610372"/>
          </a:xfrm>
        </p:spPr>
        <p:txBody>
          <a:bodyPr>
            <a:normAutofit fontScale="92500" lnSpcReduction="10000"/>
          </a:bodyPr>
          <a:lstStyle/>
          <a:p>
            <a:pPr>
              <a:lnSpc>
                <a:spcPct val="100000"/>
              </a:lnSpc>
              <a:spcBef>
                <a:spcPts val="800"/>
              </a:spcBef>
              <a:spcAft>
                <a:spcPts val="600"/>
              </a:spcAft>
              <a:buClr>
                <a:srgbClr val="4A66AC"/>
              </a:buClr>
            </a:pPr>
            <a:r>
              <a:rPr lang="fr-CA" sz="2200" dirty="0"/>
              <a:t>Un résultat positif au dépistage du VIH est considéré comme un état « d’importance pour la santé publique » en vertu des lois de l’Ontario. Un résultat de séropositivité au test standard pour le VIH en laboratoire ou un résultat réactif au dépistage rapide au point de service est </a:t>
            </a:r>
            <a:r>
              <a:rPr lang="fr-CA" sz="2200" u="sng" dirty="0"/>
              <a:t>automatiquement déclaré</a:t>
            </a:r>
            <a:r>
              <a:rPr lang="fr-CA" sz="2200" dirty="0"/>
              <a:t> à l’unité locale de santé publique par le Laboratoire de santé publique</a:t>
            </a:r>
          </a:p>
          <a:p>
            <a:pPr marL="800100" lvl="1" indent="-342900" algn="l">
              <a:lnSpc>
                <a:spcPct val="100000"/>
              </a:lnSpc>
              <a:spcBef>
                <a:spcPts val="800"/>
              </a:spcBef>
              <a:spcAft>
                <a:spcPts val="600"/>
              </a:spcAft>
              <a:buClr>
                <a:srgbClr val="4A66AC"/>
              </a:buClr>
              <a:buFont typeface="Wingdings" panose="05000000000000000000" pitchFamily="2" charset="2"/>
              <a:buChar char="v"/>
            </a:pPr>
            <a:r>
              <a:rPr lang="fr-CA" sz="2200" dirty="0"/>
              <a:t>Si le/la </a:t>
            </a:r>
            <a:r>
              <a:rPr lang="fr-CA" sz="2200" dirty="0" err="1"/>
              <a:t>client-e</a:t>
            </a:r>
            <a:r>
              <a:rPr lang="fr-CA" sz="2200" dirty="0"/>
              <a:t> est </a:t>
            </a:r>
            <a:r>
              <a:rPr lang="fr-CA" sz="2200" dirty="0" err="1"/>
              <a:t>dépisté-e</a:t>
            </a:r>
            <a:r>
              <a:rPr lang="fr-CA" sz="2200" dirty="0"/>
              <a:t> de façon nominative (on a son nom et son numéro de l’Assurance-santé de l’Ontario [OHIP]), l’unité de santé publique fera un suivi auprès de lui/elle pour lui offrir du soutien. L’unité de santé publique veillera également à ce que les partenaires (</a:t>
            </a:r>
            <a:r>
              <a:rPr lang="fr-CA" sz="2200" dirty="0" err="1"/>
              <a:t>sexuel-les</a:t>
            </a:r>
            <a:r>
              <a:rPr lang="fr-CA" sz="2200" dirty="0"/>
              <a:t> et de consommation de drogues) </a:t>
            </a:r>
            <a:r>
              <a:rPr lang="fr-CA" sz="2200" dirty="0" err="1"/>
              <a:t>antérieur-es</a:t>
            </a:r>
            <a:r>
              <a:rPr lang="fr-CA" sz="2200" dirty="0"/>
              <a:t> de la personne soient </a:t>
            </a:r>
            <a:r>
              <a:rPr lang="fr-CA" sz="2200" dirty="0" err="1"/>
              <a:t>avisé-es</a:t>
            </a:r>
            <a:r>
              <a:rPr lang="fr-CA" sz="2200" dirty="0"/>
              <a:t>, mais sans révéler l’identité de la personne</a:t>
            </a:r>
          </a:p>
          <a:p>
            <a:pPr marL="800100" lvl="1" indent="-342900" algn="l">
              <a:lnSpc>
                <a:spcPct val="100000"/>
              </a:lnSpc>
              <a:spcBef>
                <a:spcPts val="800"/>
              </a:spcBef>
              <a:spcAft>
                <a:spcPts val="600"/>
              </a:spcAft>
              <a:buClr>
                <a:srgbClr val="4A66AC"/>
              </a:buClr>
              <a:buFont typeface="Wingdings" panose="05000000000000000000" pitchFamily="2" charset="2"/>
              <a:buChar char="v"/>
            </a:pPr>
            <a:r>
              <a:rPr lang="fr-CA" sz="2200" dirty="0"/>
              <a:t>Si </a:t>
            </a:r>
            <a:r>
              <a:rPr lang="fr-CA" sz="2200" dirty="0" err="1"/>
              <a:t>un-e</a:t>
            </a:r>
            <a:r>
              <a:rPr lang="fr-CA" sz="2200" dirty="0"/>
              <a:t> </a:t>
            </a:r>
            <a:r>
              <a:rPr lang="fr-CA" sz="2200" dirty="0" err="1"/>
              <a:t>client-e</a:t>
            </a:r>
            <a:r>
              <a:rPr lang="fr-CA" sz="2200" dirty="0"/>
              <a:t> recourt au dépistage anonyme, ce suivi ne peut pas être effectué. Le ou la </a:t>
            </a:r>
            <a:r>
              <a:rPr lang="fr-CA" sz="2200" dirty="0" err="1"/>
              <a:t>client-e</a:t>
            </a:r>
            <a:r>
              <a:rPr lang="fr-CA" sz="2200" dirty="0"/>
              <a:t> a alors la responsabilité de divulguer sa séropositivité à ses contacts </a:t>
            </a:r>
            <a:r>
              <a:rPr lang="fr-CA" sz="2200" dirty="0" err="1"/>
              <a:t>sexuel-les</a:t>
            </a:r>
            <a:r>
              <a:rPr lang="fr-CA" sz="2200" dirty="0"/>
              <a:t>. Du soutien à la divulgation peut être organisé de façon anonyme, si nécessaire</a:t>
            </a:r>
          </a:p>
          <a:p>
            <a:pPr>
              <a:spcBef>
                <a:spcPts val="800"/>
              </a:spcBef>
              <a:spcAft>
                <a:spcPts val="1800"/>
              </a:spcAft>
              <a:buClr>
                <a:srgbClr val="4A66AC"/>
              </a:buClr>
            </a:pPr>
            <a:r>
              <a:rPr lang="fr-CA" dirty="0"/>
              <a:t>D’autres informations sur le soutien à la divulgation aux partenaires sont incluses dans le module sur le soutien aux personnes qui reçoivent un résultat positif au dépistage</a:t>
            </a:r>
          </a:p>
        </p:txBody>
      </p:sp>
      <p:sp>
        <p:nvSpPr>
          <p:cNvPr id="6" name="Arrow: Pentagon 10">
            <a:extLst>
              <a:ext uri="{FF2B5EF4-FFF2-40B4-BE49-F238E27FC236}">
                <a16:creationId xmlns:a16="http://schemas.microsoft.com/office/drawing/2014/main" id="{B1619877-DB5C-1542-BFF9-D62A7DF25F7D}"/>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11">
            <a:extLst>
              <a:ext uri="{FF2B5EF4-FFF2-40B4-BE49-F238E27FC236}">
                <a16:creationId xmlns:a16="http://schemas.microsoft.com/office/drawing/2014/main" id="{1BC722F1-7570-6C47-ABC1-6DAD8D450D80}"/>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2721062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sz="4000" b="1" dirty="0">
                <a:solidFill>
                  <a:srgbClr val="4A66AC"/>
                </a:solidFill>
              </a:rPr>
              <a:t>C</a:t>
            </a:r>
            <a:r>
              <a:rPr lang="fr-CA" sz="4000" dirty="0">
                <a:solidFill>
                  <a:prstClr val="black"/>
                </a:solidFill>
              </a:rPr>
              <a:t>onfidentiels – Protéger la vie privée des clients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en-US" sz="2800" b="1" dirty="0">
                <a:solidFill>
                  <a:srgbClr val="4A66AC"/>
                </a:solidFill>
              </a:rPr>
              <a:t>Mon travail					Pas mon travail</a:t>
            </a:r>
            <a:endParaRPr lang="en-CA" sz="2800" b="1" dirty="0">
              <a:solidFill>
                <a:srgbClr val="4A66AC"/>
              </a:solidFill>
            </a:endParaRP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824" y="3453205"/>
            <a:ext cx="4641476" cy="3293209"/>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200" dirty="0"/>
              <a:t>Protéger les renseignements des </a:t>
            </a:r>
            <a:r>
              <a:rPr lang="fr-CA" sz="2200" dirty="0" err="1"/>
              <a:t>client-es</a:t>
            </a:r>
            <a:r>
              <a:rPr lang="fr-CA" sz="2200" dirty="0"/>
              <a:t> contre l’intrusion de toute personne (y compris les autres </a:t>
            </a:r>
            <a:r>
              <a:rPr lang="fr-CA" sz="2200" dirty="0" err="1"/>
              <a:t>employé-es</a:t>
            </a:r>
            <a:r>
              <a:rPr lang="fr-CA" sz="2200" dirty="0"/>
              <a:t> qui n’ont pas besoin d’être au courant)</a:t>
            </a:r>
          </a:p>
          <a:p>
            <a:pPr marL="285750" indent="-285750">
              <a:spcAft>
                <a:spcPts val="1200"/>
              </a:spcAft>
              <a:buClr>
                <a:srgbClr val="4A66AC"/>
              </a:buClr>
              <a:buFont typeface="Wingdings" panose="05000000000000000000" pitchFamily="2" charset="2"/>
              <a:buChar char="v"/>
            </a:pPr>
            <a:r>
              <a:rPr lang="fr-CA" sz="2200" dirty="0"/>
              <a:t>Donner une information claire aux </a:t>
            </a:r>
            <a:r>
              <a:rPr lang="fr-CA" sz="2200" dirty="0" err="1"/>
              <a:t>client-es</a:t>
            </a:r>
            <a:r>
              <a:rPr lang="fr-CA" sz="2200" dirty="0"/>
              <a:t> en ce qui concerne la déclaration à la santé publique et la notification des partenaires</a:t>
            </a:r>
          </a:p>
        </p:txBody>
      </p:sp>
      <p:sp>
        <p:nvSpPr>
          <p:cNvPr id="14" name="TextBox 13"/>
          <p:cNvSpPr txBox="1"/>
          <p:nvPr/>
        </p:nvSpPr>
        <p:spPr>
          <a:xfrm>
            <a:off x="6176682" y="3411968"/>
            <a:ext cx="5656729" cy="2831544"/>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400" dirty="0"/>
              <a:t>Partager des informations non médicales ou des anecdotes révélées lors d’un rendez-vous de dépistage</a:t>
            </a:r>
          </a:p>
          <a:p>
            <a:pPr marL="285750" indent="-285750">
              <a:spcAft>
                <a:spcPts val="1200"/>
              </a:spcAft>
              <a:buClr>
                <a:srgbClr val="4A66AC"/>
              </a:buClr>
              <a:buFont typeface="Wingdings" panose="05000000000000000000" pitchFamily="2" charset="2"/>
              <a:buChar char="v"/>
            </a:pPr>
            <a:r>
              <a:rPr lang="fr-CA" sz="2400" dirty="0"/>
              <a:t>Partage d’informations médicales avec quiconque n’a pas besoin de savoir pour assurer des soins appropriés au client, à la cliente et/ou à ses contacts</a:t>
            </a:r>
          </a:p>
        </p:txBody>
      </p:sp>
      <p:sp>
        <p:nvSpPr>
          <p:cNvPr id="12" name="Arrow: Pentagon 10">
            <a:extLst>
              <a:ext uri="{FF2B5EF4-FFF2-40B4-BE49-F238E27FC236}">
                <a16:creationId xmlns:a16="http://schemas.microsoft.com/office/drawing/2014/main" id="{B41116DF-7309-4B48-80EA-1A32ED19266E}"/>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1">
            <a:extLst>
              <a:ext uri="{FF2B5EF4-FFF2-40B4-BE49-F238E27FC236}">
                <a16:creationId xmlns:a16="http://schemas.microsoft.com/office/drawing/2014/main" id="{E38BEF63-6CAC-6C45-9CBE-D5E56B3B600C}"/>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1483560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H</a:t>
            </a:r>
            <a:r>
              <a:rPr lang="fr-CA" dirty="0"/>
              <a:t>aute qualité des soins – Liens aux services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10820701" cy="4049719"/>
          </a:xfrm>
        </p:spPr>
        <p:txBody>
          <a:bodyPr>
            <a:noAutofit/>
          </a:bodyPr>
          <a:lstStyle/>
          <a:p>
            <a:pPr>
              <a:lnSpc>
                <a:spcPct val="100000"/>
              </a:lnSpc>
              <a:spcBef>
                <a:spcPts val="1200"/>
              </a:spcBef>
              <a:buClr>
                <a:srgbClr val="4A66AC"/>
              </a:buClr>
            </a:pPr>
            <a:r>
              <a:rPr lang="fr-CA" sz="1900" dirty="0"/>
              <a:t>Lorsqu’</a:t>
            </a:r>
            <a:r>
              <a:rPr lang="fr-CA" sz="1900" dirty="0" err="1"/>
              <a:t>un-e</a:t>
            </a:r>
            <a:r>
              <a:rPr lang="fr-CA" sz="1900" dirty="0"/>
              <a:t> </a:t>
            </a:r>
            <a:r>
              <a:rPr lang="fr-CA" sz="1900" dirty="0" err="1"/>
              <a:t>client-e</a:t>
            </a:r>
            <a:r>
              <a:rPr lang="fr-CA" sz="1900" dirty="0"/>
              <a:t> se présente pour un dépistage du VIH, c’est pour protéger sa santé. Que le résultat du dépistage soit positif ou négatif, vous pouvez miser sur cet élan pour mettre la personne en contact avec des services. Votre site devrait tenir à jour des documents informatifs sur les services de votre région que vos </a:t>
            </a:r>
            <a:r>
              <a:rPr lang="fr-CA" sz="1900" dirty="0" err="1"/>
              <a:t>client-es</a:t>
            </a:r>
            <a:r>
              <a:rPr lang="fr-CA" sz="1900" dirty="0"/>
              <a:t> pourraient utiliser</a:t>
            </a:r>
          </a:p>
          <a:p>
            <a:pPr marL="342900" indent="-342900">
              <a:lnSpc>
                <a:spcPct val="100000"/>
              </a:lnSpc>
              <a:spcBef>
                <a:spcPts val="1200"/>
              </a:spcBef>
              <a:buClr>
                <a:srgbClr val="4A66AC"/>
              </a:buClr>
              <a:buFont typeface="Wingdings" panose="05000000000000000000" pitchFamily="2" charset="2"/>
              <a:buChar char="v"/>
            </a:pPr>
            <a:r>
              <a:rPr lang="fr-CA" sz="1900" dirty="0"/>
              <a:t>Référez les </a:t>
            </a:r>
            <a:r>
              <a:rPr lang="fr-CA" sz="1900" dirty="0" err="1"/>
              <a:t>client-es</a:t>
            </a:r>
            <a:r>
              <a:rPr lang="fr-CA" sz="1900" dirty="0"/>
              <a:t> à des programmes de réduction des risques, dans un organisme local de réponse au VIH, et soyez en mesure de leur indiquer où l’on peut se procurer du matériel de réduction des méfaits</a:t>
            </a:r>
          </a:p>
          <a:p>
            <a:pPr marL="342900" indent="-342900">
              <a:lnSpc>
                <a:spcPct val="100000"/>
              </a:lnSpc>
              <a:spcBef>
                <a:spcPts val="1200"/>
              </a:spcBef>
              <a:buClr>
                <a:srgbClr val="4A66AC"/>
              </a:buClr>
              <a:buFont typeface="Wingdings" panose="05000000000000000000" pitchFamily="2" charset="2"/>
              <a:buChar char="v"/>
            </a:pPr>
            <a:r>
              <a:rPr lang="fr-CA" sz="1900" dirty="0"/>
              <a:t>Les dépendances et les défis de santé mentale peuvent être des obstacles considérables à la prévention. Soyez au courant des services de votre région et aidez les gens à y avoir accès, lorsque approprié</a:t>
            </a:r>
          </a:p>
          <a:p>
            <a:pPr lvl="2" algn="l">
              <a:lnSpc>
                <a:spcPct val="100000"/>
              </a:lnSpc>
              <a:spcBef>
                <a:spcPts val="1800"/>
              </a:spcBef>
              <a:buClr>
                <a:srgbClr val="4A66AC"/>
              </a:buClr>
            </a:pPr>
            <a:r>
              <a:rPr lang="fr-CA" sz="2200" dirty="0"/>
              <a:t>Lorsqu’</a:t>
            </a:r>
            <a:r>
              <a:rPr lang="fr-CA" sz="2200" dirty="0" err="1"/>
              <a:t>un-e</a:t>
            </a:r>
            <a:r>
              <a:rPr lang="fr-CA" sz="2200" dirty="0"/>
              <a:t> </a:t>
            </a:r>
            <a:r>
              <a:rPr lang="fr-CA" sz="2200" dirty="0" err="1"/>
              <a:t>client-e</a:t>
            </a:r>
            <a:r>
              <a:rPr lang="fr-CA" sz="2200" dirty="0"/>
              <a:t> a un résultat réactif au dépistage, </a:t>
            </a:r>
            <a:r>
              <a:rPr lang="fr-CA" sz="2200" b="1" dirty="0">
                <a:solidFill>
                  <a:srgbClr val="4A66AC"/>
                </a:solidFill>
              </a:rPr>
              <a:t>vous êtes son lien vers des soins continus.</a:t>
            </a:r>
            <a:r>
              <a:rPr lang="fr-CA" sz="2200" dirty="0"/>
              <a:t> Nous en parlerons davantage dans le module sur le soutien à une personne qui reçoit un résultat positif au dépistage</a:t>
            </a: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14506" y="5716195"/>
            <a:ext cx="889000" cy="889000"/>
          </a:xfrm>
          <a:prstGeom prst="rect">
            <a:avLst/>
          </a:prstGeom>
        </p:spPr>
      </p:pic>
      <p:sp>
        <p:nvSpPr>
          <p:cNvPr id="8" name="Arrow: Pentagon 10">
            <a:extLst>
              <a:ext uri="{FF2B5EF4-FFF2-40B4-BE49-F238E27FC236}">
                <a16:creationId xmlns:a16="http://schemas.microsoft.com/office/drawing/2014/main" id="{F0BDAD1E-33F6-8E46-BD48-D0401C36513C}"/>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8B333D35-37BD-224B-B4D6-ED0C225ABA34}"/>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340729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66985" y="1357290"/>
            <a:ext cx="11143526" cy="762392"/>
          </a:xfrm>
        </p:spPr>
        <p:txBody>
          <a:bodyPr>
            <a:noAutofit/>
          </a:bodyPr>
          <a:lstStyle/>
          <a:p>
            <a:pPr>
              <a:spcAft>
                <a:spcPts val="1800"/>
              </a:spcAft>
              <a:buClr>
                <a:srgbClr val="4A66AC"/>
              </a:buClr>
            </a:pPr>
            <a:r>
              <a:rPr lang="fr-CA" sz="4000" b="1" dirty="0">
                <a:solidFill>
                  <a:srgbClr val="4A66AC"/>
                </a:solidFill>
              </a:rPr>
              <a:t>H</a:t>
            </a:r>
            <a:r>
              <a:rPr lang="fr-CA" sz="4000" dirty="0">
                <a:solidFill>
                  <a:prstClr val="black"/>
                </a:solidFill>
              </a:rPr>
              <a:t>aute qualité des soins – Thérapies </a:t>
            </a:r>
            <a:r>
              <a:rPr lang="fr-CA" sz="4000" dirty="0" err="1">
                <a:solidFill>
                  <a:prstClr val="black"/>
                </a:solidFill>
              </a:rPr>
              <a:t>médica-menteuses</a:t>
            </a:r>
            <a:r>
              <a:rPr lang="fr-CA" sz="4000" dirty="0">
                <a:solidFill>
                  <a:prstClr val="black"/>
                </a:solidFill>
              </a:rPr>
              <a:t> préventives</a:t>
            </a:r>
            <a:endParaRPr lang="fr-CA" sz="4000"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66985" y="2157936"/>
            <a:ext cx="10820701" cy="4049719"/>
          </a:xfrm>
        </p:spPr>
        <p:txBody>
          <a:bodyPr>
            <a:noAutofit/>
          </a:bodyPr>
          <a:lstStyle/>
          <a:p>
            <a:pPr marL="342900" indent="-342900">
              <a:lnSpc>
                <a:spcPct val="100000"/>
              </a:lnSpc>
              <a:spcBef>
                <a:spcPts val="1200"/>
              </a:spcBef>
              <a:buClr>
                <a:srgbClr val="4A66AC"/>
              </a:buClr>
              <a:buFont typeface="Wingdings" panose="05000000000000000000" pitchFamily="2" charset="2"/>
              <a:buChar char="v"/>
            </a:pPr>
            <a:r>
              <a:rPr lang="fr-CA" sz="2200" dirty="0"/>
              <a:t>Des thérapies au moyen de médicaments (la </a:t>
            </a:r>
            <a:r>
              <a:rPr lang="fr-CA" sz="2200" dirty="0" err="1"/>
              <a:t>PrEP</a:t>
            </a:r>
            <a:r>
              <a:rPr lang="fr-CA" sz="2200" dirty="0"/>
              <a:t> et la PPE) sont des options que vos </a:t>
            </a:r>
            <a:r>
              <a:rPr lang="fr-CA" sz="2200" dirty="0" err="1"/>
              <a:t>client-es</a:t>
            </a:r>
            <a:r>
              <a:rPr lang="fr-CA" sz="2200" dirty="0"/>
              <a:t> n’ont peut-être pas envisagées. Discutez de ces options, lorsque approprié, et si votre site ne peut les prescrire, référez le/la </a:t>
            </a:r>
            <a:r>
              <a:rPr lang="fr-CA" sz="2200" dirty="0" err="1"/>
              <a:t>client-e</a:t>
            </a:r>
            <a:r>
              <a:rPr lang="fr-CA" sz="2200" dirty="0"/>
              <a:t> à des services externes. Pour une liste des fournisseur(-</a:t>
            </a:r>
            <a:r>
              <a:rPr lang="fr-CA" sz="2200" dirty="0" err="1"/>
              <a:t>euse</a:t>
            </a:r>
            <a:r>
              <a:rPr lang="fr-CA" sz="2200" dirty="0"/>
              <a:t>)s, consultez </a:t>
            </a:r>
            <a:r>
              <a:rPr lang="fr-CA" sz="2200" dirty="0">
                <a:hlinkClick r:id="rId3"/>
              </a:rPr>
              <a:t>www.ontarioprep.ca</a:t>
            </a:r>
            <a:r>
              <a:rPr lang="fr-CA" sz="2200" dirty="0"/>
              <a:t> </a:t>
            </a:r>
          </a:p>
        </p:txBody>
      </p:sp>
      <p:sp>
        <p:nvSpPr>
          <p:cNvPr id="8" name="Rectangle 7"/>
          <p:cNvSpPr/>
          <p:nvPr/>
        </p:nvSpPr>
        <p:spPr>
          <a:xfrm>
            <a:off x="1974508" y="3546941"/>
            <a:ext cx="4131194" cy="2554545"/>
          </a:xfrm>
          <a:prstGeom prst="rect">
            <a:avLst/>
          </a:prstGeom>
        </p:spPr>
        <p:txBody>
          <a:bodyPr wrap="square">
            <a:spAutoFit/>
          </a:bodyPr>
          <a:lstStyle/>
          <a:p>
            <a:r>
              <a:rPr lang="fr-CA" sz="2000" b="1" dirty="0"/>
              <a:t>Prophylaxie post-exposition (PPE</a:t>
            </a:r>
            <a:r>
              <a:rPr lang="fr-CA" sz="2000" dirty="0"/>
              <a:t>) : utilisation de médicaments anti-VIH pour prévenir l’infection après une exposition à risque élevé. La personne doit amorcer la thérapie dans les 72 heures suivant l’exposition. La PPE réduit de 80 % le risque de développer l’infection à VIH</a:t>
            </a:r>
          </a:p>
        </p:txBody>
      </p:sp>
      <p:sp>
        <p:nvSpPr>
          <p:cNvPr id="9" name="Rectangle 8"/>
          <p:cNvSpPr/>
          <p:nvPr/>
        </p:nvSpPr>
        <p:spPr>
          <a:xfrm>
            <a:off x="7602279" y="3555605"/>
            <a:ext cx="4137641" cy="3170099"/>
          </a:xfrm>
          <a:prstGeom prst="rect">
            <a:avLst/>
          </a:prstGeom>
        </p:spPr>
        <p:txBody>
          <a:bodyPr wrap="square">
            <a:spAutoFit/>
          </a:bodyPr>
          <a:lstStyle/>
          <a:p>
            <a:r>
              <a:rPr lang="fr-CA" sz="2000" b="1" dirty="0"/>
              <a:t>Prophylaxie </a:t>
            </a:r>
            <a:r>
              <a:rPr lang="fr-CA" sz="2000" b="1" dirty="0" err="1"/>
              <a:t>pré-exposition</a:t>
            </a:r>
            <a:r>
              <a:rPr lang="fr-CA" sz="2000" b="1" dirty="0"/>
              <a:t> (</a:t>
            </a:r>
            <a:r>
              <a:rPr lang="fr-CA" sz="2000" b="1" dirty="0" err="1"/>
              <a:t>PPrE</a:t>
            </a:r>
            <a:r>
              <a:rPr lang="fr-CA" sz="2000" b="1" dirty="0"/>
              <a:t>, ou </a:t>
            </a:r>
            <a:r>
              <a:rPr lang="fr-CA" sz="2000" b="1" dirty="0" err="1"/>
              <a:t>PrEP</a:t>
            </a:r>
            <a:r>
              <a:rPr lang="fr-CA" sz="2000" b="1" dirty="0"/>
              <a:t> selon l’acronyme anglais</a:t>
            </a:r>
            <a:r>
              <a:rPr lang="fr-CA" sz="2000" dirty="0"/>
              <a:t>) : utilisation continue de médicaments anti-VIH pour prévenir l’infection par le VIH. L’utilisation constante de la </a:t>
            </a:r>
            <a:r>
              <a:rPr lang="fr-CA" sz="2000" dirty="0" err="1"/>
              <a:t>PrEP</a:t>
            </a:r>
            <a:r>
              <a:rPr lang="fr-CA" sz="2000" dirty="0"/>
              <a:t> élimine à toutes fins pratiques le risque d’infection par le VIH et réduit d’environ 50 % le risque de la contracter par partage de seringue/aiguille</a:t>
            </a:r>
          </a:p>
        </p:txBody>
      </p:sp>
      <p:grpSp>
        <p:nvGrpSpPr>
          <p:cNvPr id="10" name="Group 9"/>
          <p:cNvGrpSpPr/>
          <p:nvPr/>
        </p:nvGrpSpPr>
        <p:grpSpPr>
          <a:xfrm>
            <a:off x="451294" y="3888365"/>
            <a:ext cx="1600790" cy="1789420"/>
            <a:chOff x="439587" y="2476934"/>
            <a:chExt cx="1543956" cy="2540468"/>
          </a:xfrm>
        </p:grpSpPr>
        <p:pic>
          <p:nvPicPr>
            <p:cNvPr id="12" name="Picture 11">
              <a:extLst>
                <a:ext uri="{FF2B5EF4-FFF2-40B4-BE49-F238E27FC236}">
                  <a16:creationId xmlns:a16="http://schemas.microsoft.com/office/drawing/2014/main" id="{CD2FFC92-C6A3-4170-B546-91180BE78D7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13" name="Rounded Rectangle 12"/>
            <p:cNvSpPr/>
            <p:nvPr/>
          </p:nvSpPr>
          <p:spPr>
            <a:xfrm>
              <a:off x="600635" y="4318155"/>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Box 13"/>
            <p:cNvSpPr txBox="1"/>
            <p:nvPr/>
          </p:nvSpPr>
          <p:spPr>
            <a:xfrm>
              <a:off x="744070" y="4301726"/>
              <a:ext cx="941294" cy="461665"/>
            </a:xfrm>
            <a:prstGeom prst="rect">
              <a:avLst/>
            </a:prstGeom>
            <a:noFill/>
          </p:spPr>
          <p:txBody>
            <a:bodyPr wrap="square" rtlCol="0">
              <a:spAutoFit/>
            </a:bodyPr>
            <a:lstStyle/>
            <a:p>
              <a:pPr algn="ctr"/>
              <a:r>
                <a:rPr lang="en-US" sz="2400" b="1" dirty="0">
                  <a:solidFill>
                    <a:schemeClr val="bg1"/>
                  </a:solidFill>
                </a:rPr>
                <a:t>PEP</a:t>
              </a:r>
              <a:endParaRPr lang="en-CA" sz="2400" b="1" dirty="0">
                <a:solidFill>
                  <a:schemeClr val="bg1"/>
                </a:solidFill>
              </a:endParaRPr>
            </a:p>
          </p:txBody>
        </p:sp>
      </p:grpSp>
      <p:grpSp>
        <p:nvGrpSpPr>
          <p:cNvPr id="15" name="Group 14"/>
          <p:cNvGrpSpPr/>
          <p:nvPr/>
        </p:nvGrpSpPr>
        <p:grpSpPr>
          <a:xfrm>
            <a:off x="6077883" y="3904061"/>
            <a:ext cx="1524396" cy="1709929"/>
            <a:chOff x="439587" y="2476934"/>
            <a:chExt cx="1543956" cy="2525372"/>
          </a:xfrm>
        </p:grpSpPr>
        <p:pic>
          <p:nvPicPr>
            <p:cNvPr id="16" name="Picture 15">
              <a:extLst>
                <a:ext uri="{FF2B5EF4-FFF2-40B4-BE49-F238E27FC236}">
                  <a16:creationId xmlns:a16="http://schemas.microsoft.com/office/drawing/2014/main" id="{CD2FFC92-C6A3-4170-B546-91180BE78D7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17" name="Rounded Rectangle 16"/>
            <p:cNvSpPr/>
            <p:nvPr/>
          </p:nvSpPr>
          <p:spPr>
            <a:xfrm>
              <a:off x="600635" y="4303059"/>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TextBox 17"/>
            <p:cNvSpPr txBox="1"/>
            <p:nvPr/>
          </p:nvSpPr>
          <p:spPr>
            <a:xfrm>
              <a:off x="744071" y="4254216"/>
              <a:ext cx="941294" cy="461665"/>
            </a:xfrm>
            <a:prstGeom prst="rect">
              <a:avLst/>
            </a:prstGeom>
            <a:noFill/>
          </p:spPr>
          <p:txBody>
            <a:bodyPr wrap="square" rtlCol="0">
              <a:spAutoFit/>
            </a:bodyPr>
            <a:lstStyle/>
            <a:p>
              <a:pPr algn="ctr"/>
              <a:r>
                <a:rPr lang="en-US" sz="2400" b="1" dirty="0">
                  <a:solidFill>
                    <a:schemeClr val="bg1"/>
                  </a:solidFill>
                </a:rPr>
                <a:t>PrEP</a:t>
              </a:r>
              <a:endParaRPr lang="en-CA" sz="2400" b="1" dirty="0">
                <a:solidFill>
                  <a:schemeClr val="bg1"/>
                </a:solidFill>
              </a:endParaRPr>
            </a:p>
          </p:txBody>
        </p:sp>
      </p:grpSp>
      <p:sp>
        <p:nvSpPr>
          <p:cNvPr id="19" name="TextBox 18"/>
          <p:cNvSpPr txBox="1"/>
          <p:nvPr/>
        </p:nvSpPr>
        <p:spPr>
          <a:xfrm>
            <a:off x="0" y="6372436"/>
            <a:ext cx="10464800" cy="430887"/>
          </a:xfrm>
          <a:prstGeom prst="rect">
            <a:avLst/>
          </a:prstGeom>
          <a:noFill/>
        </p:spPr>
        <p:txBody>
          <a:bodyPr wrap="square" rtlCol="0">
            <a:spAutoFit/>
          </a:bodyPr>
          <a:lstStyle/>
          <a:p>
            <a:r>
              <a:rPr lang="fr-CA" sz="2200" b="1" dirty="0">
                <a:solidFill>
                  <a:srgbClr val="4A66AC"/>
                </a:solidFill>
              </a:rPr>
              <a:t>Votre documentation contient des détails sur la PEP et la </a:t>
            </a:r>
            <a:r>
              <a:rPr lang="fr-CA" sz="2200" b="1" dirty="0" err="1">
                <a:solidFill>
                  <a:srgbClr val="4A66AC"/>
                </a:solidFill>
              </a:rPr>
              <a:t>PrEP</a:t>
            </a:r>
            <a:endParaRPr lang="fr-CA" sz="2200" b="1" dirty="0">
              <a:solidFill>
                <a:srgbClr val="4A66AC"/>
              </a:solidFill>
            </a:endParaRPr>
          </a:p>
        </p:txBody>
      </p:sp>
      <p:sp>
        <p:nvSpPr>
          <p:cNvPr id="20" name="Arrow: Pentagon 10">
            <a:extLst>
              <a:ext uri="{FF2B5EF4-FFF2-40B4-BE49-F238E27FC236}">
                <a16:creationId xmlns:a16="http://schemas.microsoft.com/office/drawing/2014/main" id="{EC8801F7-76B3-4E48-9DD5-530E10364DD8}"/>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11">
            <a:extLst>
              <a:ext uri="{FF2B5EF4-FFF2-40B4-BE49-F238E27FC236}">
                <a16:creationId xmlns:a16="http://schemas.microsoft.com/office/drawing/2014/main" id="{182D82B7-46C5-B245-A232-3D3A83F66AF3}"/>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7961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fr-CA" sz="3600" dirty="0"/>
              <a:t>Votre rôle à titre de conseiller(-ère) en dépistage du VIH</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69979" y="2478158"/>
            <a:ext cx="10958317" cy="3922642"/>
          </a:xfrm>
        </p:spPr>
        <p:txBody>
          <a:bodyPr>
            <a:normAutofit fontScale="92500" lnSpcReduction="20000"/>
          </a:bodyPr>
          <a:lstStyle/>
          <a:p>
            <a:pPr marL="800100" lvl="1" indent="-342900" algn="l">
              <a:spcBef>
                <a:spcPts val="1600"/>
              </a:spcBef>
              <a:buClr>
                <a:srgbClr val="4A66AC"/>
              </a:buClr>
              <a:buFont typeface="Wingdings" panose="05000000000000000000" pitchFamily="2" charset="2"/>
              <a:buChar char="v"/>
            </a:pPr>
            <a:r>
              <a:rPr lang="fr-CA" sz="2200" dirty="0"/>
              <a:t>Découvrir les besoins du client ou de la cliente. Pour cela, il s’agit de discuter avec cette personne et, </a:t>
            </a:r>
            <a:r>
              <a:rPr lang="fr-CA" sz="2200" b="1" dirty="0"/>
              <a:t>à l’avance</a:t>
            </a:r>
            <a:r>
              <a:rPr lang="fr-CA" sz="2200" dirty="0"/>
              <a:t>, de s’informer sur les besoins et les défis des communautés que vous servez</a:t>
            </a:r>
          </a:p>
          <a:p>
            <a:pPr marL="800100" lvl="1" indent="-342900" algn="l">
              <a:spcBef>
                <a:spcPts val="1600"/>
              </a:spcBef>
              <a:buClr>
                <a:srgbClr val="4A66AC"/>
              </a:buClr>
              <a:buFont typeface="Wingdings" panose="05000000000000000000" pitchFamily="2" charset="2"/>
              <a:buChar char="v"/>
            </a:pPr>
            <a:r>
              <a:rPr lang="fr-CA" sz="2200" dirty="0"/>
              <a:t>Offrir du soutien et des références aux services nécessaires, y compris en prévention du VIH, soins pour le VIH et dépistage d’autres infections transmissibles sexuellement et par le sang</a:t>
            </a:r>
          </a:p>
          <a:p>
            <a:pPr marL="800100" lvl="1" indent="-342900" algn="l">
              <a:spcBef>
                <a:spcPts val="1600"/>
              </a:spcBef>
              <a:buClr>
                <a:srgbClr val="4A66AC"/>
              </a:buClr>
              <a:buFont typeface="Wingdings" panose="05000000000000000000" pitchFamily="2" charset="2"/>
              <a:buChar char="v"/>
            </a:pPr>
            <a:r>
              <a:rPr lang="fr-CA" sz="2200" dirty="0"/>
              <a:t>Expliquer le dépistage et donner de l’information sur les risques et la transmission du VIH, selon les besoins de chaque </a:t>
            </a:r>
            <a:r>
              <a:rPr lang="fr-CA" sz="2200" dirty="0" err="1"/>
              <a:t>client-e</a:t>
            </a:r>
            <a:r>
              <a:rPr lang="fr-CA" sz="2200" dirty="0"/>
              <a:t>. Avant de faire le dépistage, assurez-vous que la personne y </a:t>
            </a:r>
            <a:r>
              <a:rPr lang="fr-CA" sz="2200" b="1" dirty="0">
                <a:solidFill>
                  <a:srgbClr val="4A66AC"/>
                </a:solidFill>
              </a:rPr>
              <a:t>consent</a:t>
            </a:r>
            <a:endParaRPr lang="fr-CA" sz="2200" dirty="0"/>
          </a:p>
          <a:p>
            <a:pPr marL="800100" lvl="1" indent="-342900" algn="l">
              <a:spcBef>
                <a:spcPts val="1600"/>
              </a:spcBef>
              <a:buClr>
                <a:srgbClr val="4A66AC"/>
              </a:buClr>
              <a:buFont typeface="Wingdings" panose="05000000000000000000" pitchFamily="2" charset="2"/>
              <a:buChar char="v"/>
            </a:pPr>
            <a:r>
              <a:rPr lang="fr-CA" sz="2200" dirty="0"/>
              <a:t>Fournir des informations complètes et exactes sur tous les formulaires de réquisition de  dépistage. Lors du dépistage rapide du VIH, suivre les procédures correctement et minutieusement</a:t>
            </a:r>
          </a:p>
          <a:p>
            <a:pPr marL="800100" lvl="1" indent="-342900" algn="l">
              <a:spcBef>
                <a:spcPts val="1600"/>
              </a:spcBef>
              <a:buClr>
                <a:srgbClr val="4A66AC"/>
              </a:buClr>
              <a:buFont typeface="Wingdings" panose="05000000000000000000" pitchFamily="2" charset="2"/>
              <a:buChar char="v"/>
            </a:pPr>
            <a:r>
              <a:rPr lang="fr-CA" sz="2200" dirty="0"/>
              <a:t>Fournir un soutien initial, aux plans émotionnel, social et médical, lorsqu’une personne reçoit un résultat réactif au dépistage</a:t>
            </a:r>
            <a:r>
              <a:rPr lang="fr-CA" sz="2800" b="1" dirty="0">
                <a:solidFill>
                  <a:srgbClr val="4A66AC"/>
                </a:solidFill>
              </a:rPr>
              <a:t>*</a:t>
            </a:r>
            <a:r>
              <a:rPr lang="fr-CA" sz="2200" dirty="0"/>
              <a:t> </a:t>
            </a:r>
          </a:p>
          <a:p>
            <a:pPr lvl="1" algn="l">
              <a:spcBef>
                <a:spcPts val="1800"/>
              </a:spcBef>
              <a:buClr>
                <a:srgbClr val="4A66AC"/>
              </a:buClr>
            </a:pPr>
            <a:endParaRPr lang="fr-CA" sz="2200" dirty="0"/>
          </a:p>
          <a:p>
            <a:pPr lvl="1" algn="l">
              <a:spcBef>
                <a:spcPts val="1800"/>
              </a:spcBef>
              <a:buClr>
                <a:srgbClr val="4A66AC"/>
              </a:buClr>
            </a:pPr>
            <a:endParaRPr lang="fr-CA" sz="2200"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 name="TextBox 3"/>
          <p:cNvSpPr txBox="1"/>
          <p:nvPr/>
        </p:nvSpPr>
        <p:spPr>
          <a:xfrm>
            <a:off x="154111" y="6195317"/>
            <a:ext cx="12349537" cy="800219"/>
          </a:xfrm>
          <a:prstGeom prst="rect">
            <a:avLst/>
          </a:prstGeom>
          <a:noFill/>
        </p:spPr>
        <p:txBody>
          <a:bodyPr wrap="square" rtlCol="0">
            <a:spAutoFit/>
          </a:bodyPr>
          <a:lstStyle/>
          <a:p>
            <a:r>
              <a:rPr lang="fr-CA" sz="2800" b="1" dirty="0">
                <a:solidFill>
                  <a:srgbClr val="4A66AC"/>
                </a:solidFill>
              </a:rPr>
              <a:t>*</a:t>
            </a:r>
            <a:r>
              <a:rPr lang="fr-CA" dirty="0"/>
              <a:t> </a:t>
            </a:r>
            <a:r>
              <a:rPr lang="fr-CA" spc="-20" dirty="0"/>
              <a:t>Le résultat d’un dépistage rapide est : réactif ou non réactif. Un dépistage standard doit confirmer que la personne est séropositive pour le VIH</a:t>
            </a:r>
          </a:p>
        </p:txBody>
      </p:sp>
      <p:sp>
        <p:nvSpPr>
          <p:cNvPr id="9" name="Arrow: Pentagon 10">
            <a:extLst>
              <a:ext uri="{FF2B5EF4-FFF2-40B4-BE49-F238E27FC236}">
                <a16:creationId xmlns:a16="http://schemas.microsoft.com/office/drawing/2014/main" id="{9D4E415D-01DC-0542-A9FF-FC6773D8822C}"/>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11">
            <a:extLst>
              <a:ext uri="{FF2B5EF4-FFF2-40B4-BE49-F238E27FC236}">
                <a16:creationId xmlns:a16="http://schemas.microsoft.com/office/drawing/2014/main" id="{59EB8D1F-C34A-A946-9F2C-B0DDBAEE4484}"/>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2494219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H</a:t>
            </a:r>
            <a:r>
              <a:rPr lang="fr-CA" dirty="0">
                <a:solidFill>
                  <a:prstClr val="black"/>
                </a:solidFill>
              </a:rPr>
              <a:t>aute qualité des soins – Liens aux services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fr-CA" sz="2800" b="1" dirty="0">
                <a:solidFill>
                  <a:srgbClr val="4A66AC"/>
                </a:solidFill>
              </a:rPr>
              <a:t>Mon travail					Pas mon travail</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824" y="3453205"/>
            <a:ext cx="4634752" cy="2862322"/>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gd-GB" sz="2000" dirty="0"/>
              <a:t>Connaître les services de prévention et de réduction des méfaits ainsi que les soins qui sont offerts dans votre région</a:t>
            </a:r>
          </a:p>
          <a:p>
            <a:pPr marL="285750" indent="-285750">
              <a:spcAft>
                <a:spcPts val="1200"/>
              </a:spcAft>
              <a:buClr>
                <a:srgbClr val="4A66AC"/>
              </a:buClr>
              <a:buFont typeface="Wingdings" panose="05000000000000000000" pitchFamily="2" charset="2"/>
              <a:buChar char="v"/>
            </a:pPr>
            <a:r>
              <a:rPr lang="gd-GB" sz="2000" dirty="0"/>
              <a:t>Diriger les client-es vers ces services</a:t>
            </a:r>
          </a:p>
          <a:p>
            <a:pPr marL="285750" indent="-285750">
              <a:spcAft>
                <a:spcPts val="1200"/>
              </a:spcAft>
              <a:buClr>
                <a:srgbClr val="4A66AC"/>
              </a:buClr>
              <a:buFont typeface="Wingdings" panose="05000000000000000000" pitchFamily="2" charset="2"/>
              <a:buChar char="v"/>
            </a:pPr>
            <a:r>
              <a:rPr lang="gd-GB" sz="2000" dirty="0"/>
              <a:t>Effectuer le dépistage rapide du VIH avec exactitude et correctement (nous parlerons de ceci dans des modules ultérieurs)</a:t>
            </a:r>
          </a:p>
        </p:txBody>
      </p:sp>
      <p:sp>
        <p:nvSpPr>
          <p:cNvPr id="14" name="TextBox 13"/>
          <p:cNvSpPr txBox="1"/>
          <p:nvPr/>
        </p:nvSpPr>
        <p:spPr>
          <a:xfrm>
            <a:off x="6176683" y="3411968"/>
            <a:ext cx="5325035" cy="3323987"/>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gd-GB" sz="2000" dirty="0"/>
              <a:t>Être une personne qui fournit du soutien de longue durée à quelque client-e que ce soit, ou résoudre ses problèmes. Votre travail est d’effectuer le dépistage du VIH et de relier les client-es à d’autres services</a:t>
            </a:r>
          </a:p>
          <a:p>
            <a:pPr marL="285750" indent="-285750">
              <a:spcAft>
                <a:spcPts val="1200"/>
              </a:spcAft>
              <a:buClr>
                <a:srgbClr val="4A66AC"/>
              </a:buClr>
              <a:buFont typeface="Wingdings" panose="05000000000000000000" pitchFamily="2" charset="2"/>
              <a:buChar char="v"/>
            </a:pPr>
            <a:r>
              <a:rPr lang="gd-GB" sz="2000" dirty="0"/>
              <a:t>Offrir des « critiques » ou des commentaires au sujet d’autres services. Il revient à chaque client-e de prendre des décisions concernant les intervenant-es locaux ou locales qui lui conviennent le mieux</a:t>
            </a:r>
          </a:p>
        </p:txBody>
      </p:sp>
      <p:sp>
        <p:nvSpPr>
          <p:cNvPr id="12" name="Arrow: Pentagon 10">
            <a:extLst>
              <a:ext uri="{FF2B5EF4-FFF2-40B4-BE49-F238E27FC236}">
                <a16:creationId xmlns:a16="http://schemas.microsoft.com/office/drawing/2014/main" id="{EF315821-F2FA-744E-B55B-727C6D2ADC44}"/>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1">
            <a:extLst>
              <a:ext uri="{FF2B5EF4-FFF2-40B4-BE49-F238E27FC236}">
                <a16:creationId xmlns:a16="http://schemas.microsoft.com/office/drawing/2014/main" id="{8B963D92-2061-5B48-B9BA-CC90566D2D66}"/>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104599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En Ontario, le dépistage du VIH est</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5810" y="2290187"/>
            <a:ext cx="10908189" cy="4720214"/>
          </a:xfrm>
        </p:spPr>
        <p:txBody>
          <a:bodyPr>
            <a:normAutofit fontScale="62500" lnSpcReduction="20000"/>
          </a:bodyPr>
          <a:lstStyle/>
          <a:p>
            <a:pPr>
              <a:lnSpc>
                <a:spcPct val="120000"/>
              </a:lnSpc>
              <a:spcBef>
                <a:spcPts val="600"/>
              </a:spcBef>
              <a:buClr>
                <a:srgbClr val="4A66AC"/>
              </a:buClr>
            </a:pPr>
            <a:r>
              <a:rPr lang="fr-CA" sz="3200" dirty="0"/>
              <a:t>Les lignes directrices ontariennes sur le dépistage précisent que tous les services de dépistage du VIH (y compris au point de service) sont :</a:t>
            </a:r>
          </a:p>
          <a:p>
            <a:pPr lvl="1" algn="l">
              <a:lnSpc>
                <a:spcPct val="120000"/>
              </a:lnSpc>
              <a:spcBef>
                <a:spcPts val="600"/>
              </a:spcBef>
              <a:buClr>
                <a:srgbClr val="4A66AC"/>
              </a:buClr>
            </a:pPr>
            <a:r>
              <a:rPr lang="fr-CA" sz="3800" b="1" dirty="0">
                <a:solidFill>
                  <a:srgbClr val="4A66AC"/>
                </a:solidFill>
              </a:rPr>
              <a:t>A</a:t>
            </a:r>
            <a:r>
              <a:rPr lang="fr-CA" sz="2900" b="1" dirty="0"/>
              <a:t>daptés </a:t>
            </a:r>
            <a:r>
              <a:rPr lang="fr-CA" sz="2900" dirty="0"/>
              <a:t>– Chaque interaction pour un dépistage correspond aux besoins du client ou de la cliente et est adaptée selon ses préoccupations et questions </a:t>
            </a:r>
          </a:p>
          <a:p>
            <a:pPr lvl="1" algn="l">
              <a:lnSpc>
                <a:spcPct val="120000"/>
              </a:lnSpc>
              <a:spcBef>
                <a:spcPts val="600"/>
              </a:spcBef>
              <a:buClr>
                <a:srgbClr val="4A66AC"/>
              </a:buClr>
            </a:pPr>
            <a:r>
              <a:rPr lang="fr-CA" sz="3800" b="1" dirty="0">
                <a:solidFill>
                  <a:srgbClr val="4A66AC"/>
                </a:solidFill>
              </a:rPr>
              <a:t>R</a:t>
            </a:r>
            <a:r>
              <a:rPr lang="fr-CA" sz="2900" b="1" dirty="0"/>
              <a:t>espectueux </a:t>
            </a:r>
            <a:r>
              <a:rPr lang="fr-CA" sz="2900" dirty="0"/>
              <a:t>– Chaque interaction pour un dépistage aborde le client avec respect et franchise afin d’examiner les éléments du risque sans porter de jugement et sans stigmatiser </a:t>
            </a:r>
          </a:p>
          <a:p>
            <a:pPr lvl="1" algn="l">
              <a:lnSpc>
                <a:spcPct val="120000"/>
              </a:lnSpc>
              <a:spcBef>
                <a:spcPts val="600"/>
              </a:spcBef>
              <a:buClr>
                <a:srgbClr val="4A66AC"/>
              </a:buClr>
            </a:pPr>
            <a:r>
              <a:rPr lang="fr-CA" sz="3800" b="1">
                <a:solidFill>
                  <a:srgbClr val="4A66AC"/>
                </a:solidFill>
              </a:rPr>
              <a:t>C</a:t>
            </a:r>
            <a:r>
              <a:rPr lang="fr-CA" sz="2900" b="1"/>
              <a:t>onsentis </a:t>
            </a:r>
            <a:r>
              <a:rPr lang="fr-CA" sz="2900" dirty="0"/>
              <a:t>– Les personnes dépistées pour le VIH doivent avoir choisi de passer le test et avoir réfléchi aux conséquences qu’un test réactif (positif) pourrait avoir dans leur vie </a:t>
            </a:r>
          </a:p>
          <a:p>
            <a:pPr lvl="1" algn="l">
              <a:lnSpc>
                <a:spcPct val="120000"/>
              </a:lnSpc>
              <a:spcBef>
                <a:spcPts val="600"/>
              </a:spcBef>
              <a:buClr>
                <a:srgbClr val="4A66AC"/>
              </a:buClr>
            </a:pPr>
            <a:r>
              <a:rPr lang="fr-CA" sz="3800" b="1" dirty="0">
                <a:solidFill>
                  <a:srgbClr val="4A66AC"/>
                </a:solidFill>
              </a:rPr>
              <a:t>C</a:t>
            </a:r>
            <a:r>
              <a:rPr lang="fr-CA" sz="2900" b="1" dirty="0"/>
              <a:t>onfidentiels </a:t>
            </a:r>
            <a:r>
              <a:rPr lang="fr-CA" sz="2900" dirty="0"/>
              <a:t>– Les personnes dépistées pour le VIH sont confiantes que leur vie privée sera respectée </a:t>
            </a:r>
          </a:p>
          <a:p>
            <a:pPr lvl="1" algn="l">
              <a:lnSpc>
                <a:spcPct val="120000"/>
              </a:lnSpc>
              <a:spcBef>
                <a:spcPts val="600"/>
              </a:spcBef>
              <a:buClr>
                <a:srgbClr val="4A66AC"/>
              </a:buClr>
            </a:pPr>
            <a:r>
              <a:rPr lang="fr-CA" sz="3800" b="1" dirty="0">
                <a:solidFill>
                  <a:srgbClr val="4A66AC"/>
                </a:solidFill>
              </a:rPr>
              <a:t>H</a:t>
            </a:r>
            <a:r>
              <a:rPr lang="fr-CA" sz="2900" b="1" dirty="0"/>
              <a:t>aute qualité </a:t>
            </a:r>
            <a:r>
              <a:rPr lang="fr-CA" sz="2900" dirty="0"/>
              <a:t>– Les personnes dépistées pour le VIH ont accès à un continuum de services de grande qualité, y compris un dépistage précis pour le VIH, mais également une orientation vers d’autres services nécessaires de prévention et de soins </a:t>
            </a:r>
          </a:p>
        </p:txBody>
      </p:sp>
      <p:sp>
        <p:nvSpPr>
          <p:cNvPr id="9" name="Rectangle 8"/>
          <p:cNvSpPr/>
          <p:nvPr/>
        </p:nvSpPr>
        <p:spPr>
          <a:xfrm>
            <a:off x="9611971" y="1666476"/>
            <a:ext cx="1793825" cy="923330"/>
          </a:xfrm>
          <a:prstGeom prst="rect">
            <a:avLst/>
          </a:prstGeom>
          <a:noFill/>
        </p:spPr>
        <p:txBody>
          <a:bodyPr wrap="none" lIns="91440" tIns="45720" rIns="91440" bIns="45720">
            <a:prstTxWarp prst="textArchUp">
              <a:avLst/>
            </a:prstTxWarp>
            <a:spAutoFit/>
          </a:bodyPr>
          <a:lstStyle/>
          <a:p>
            <a:pPr algn="ctr"/>
            <a:r>
              <a:rPr lang="en-US" sz="6600" b="1" cap="none" spc="0" dirty="0">
                <a:ln w="0"/>
                <a:solidFill>
                  <a:schemeClr val="accent1"/>
                </a:solidFill>
                <a:effectLst>
                  <a:outerShdw blurRad="38100" dist="25400" dir="5400000" algn="ctr" rotWithShape="0">
                    <a:srgbClr val="6E747A">
                      <a:alpha val="43000"/>
                    </a:srgbClr>
                  </a:outerShdw>
                </a:effectLst>
              </a:rPr>
              <a:t>ARCCH</a:t>
            </a:r>
          </a:p>
        </p:txBody>
      </p:sp>
      <p:sp>
        <p:nvSpPr>
          <p:cNvPr id="8" name="Arrow: Pentagon 10">
            <a:extLst>
              <a:ext uri="{FF2B5EF4-FFF2-40B4-BE49-F238E27FC236}">
                <a16:creationId xmlns:a16="http://schemas.microsoft.com/office/drawing/2014/main" id="{13EF0C0F-E73F-DC4E-AB74-04F24707F407}"/>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11">
            <a:extLst>
              <a:ext uri="{FF2B5EF4-FFF2-40B4-BE49-F238E27FC236}">
                <a16:creationId xmlns:a16="http://schemas.microsoft.com/office/drawing/2014/main" id="{7B018DA4-5AA7-B745-A1B5-28DD45A88719}"/>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1485884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fr-CA" dirty="0"/>
              <a:t>Le rendez-vous pour le test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5"/>
            <a:ext cx="8410064" cy="4706561"/>
          </a:xfrm>
        </p:spPr>
        <p:txBody>
          <a:bodyPr>
            <a:noAutofit/>
          </a:bodyPr>
          <a:lstStyle/>
          <a:p>
            <a:pPr>
              <a:lnSpc>
                <a:spcPct val="100000"/>
              </a:lnSpc>
              <a:spcBef>
                <a:spcPts val="600"/>
              </a:spcBef>
              <a:buClr>
                <a:srgbClr val="4A66AC"/>
              </a:buClr>
            </a:pPr>
            <a:r>
              <a:rPr lang="fr-CA" sz="1800" dirty="0" err="1"/>
              <a:t>Un-e</a:t>
            </a:r>
            <a:r>
              <a:rPr lang="fr-CA" sz="1800" dirty="0"/>
              <a:t> </a:t>
            </a:r>
            <a:r>
              <a:rPr lang="fr-CA" sz="1800" dirty="0" err="1"/>
              <a:t>client-e</a:t>
            </a:r>
            <a:r>
              <a:rPr lang="fr-CA" sz="1800" dirty="0"/>
              <a:t> a pris un rendez-vous, lors duquel on discutera du dépistage du VIH.  Le rendez-vous comporte cinq parties :</a:t>
            </a:r>
          </a:p>
          <a:p>
            <a:pPr marL="914400" lvl="1" indent="-457200" algn="l">
              <a:lnSpc>
                <a:spcPct val="100000"/>
              </a:lnSpc>
              <a:spcBef>
                <a:spcPts val="600"/>
              </a:spcBef>
              <a:buClr>
                <a:srgbClr val="4A66AC"/>
              </a:buClr>
              <a:buFont typeface="+mj-lt"/>
              <a:buAutoNum type="arabicParenR"/>
            </a:pPr>
            <a:r>
              <a:rPr lang="fr-CA" sz="1800" dirty="0"/>
              <a:t>Introduction de la conversation sur le dépistage</a:t>
            </a:r>
          </a:p>
          <a:p>
            <a:pPr marL="914400" lvl="1" indent="-457200" algn="l">
              <a:lnSpc>
                <a:spcPct val="100000"/>
              </a:lnSpc>
              <a:spcBef>
                <a:spcPts val="600"/>
              </a:spcBef>
              <a:buClr>
                <a:srgbClr val="4A66AC"/>
              </a:buClr>
              <a:buFont typeface="+mj-lt"/>
              <a:buAutoNum type="arabicParenR"/>
            </a:pPr>
            <a:r>
              <a:rPr lang="fr-CA" sz="1800" dirty="0"/>
              <a:t>Évaluation du risque et du besoin de services de la personne</a:t>
            </a:r>
          </a:p>
          <a:p>
            <a:pPr marL="914400" lvl="1" indent="-457200" algn="l">
              <a:lnSpc>
                <a:spcPct val="100000"/>
              </a:lnSpc>
              <a:spcBef>
                <a:spcPts val="600"/>
              </a:spcBef>
              <a:buClr>
                <a:srgbClr val="4A66AC"/>
              </a:buClr>
              <a:buFont typeface="+mj-lt"/>
              <a:buAutoNum type="arabicParenR"/>
            </a:pPr>
            <a:r>
              <a:rPr lang="fr-CA" sz="1800" dirty="0"/>
              <a:t>Explication du dépistage et obtention du consentement</a:t>
            </a:r>
          </a:p>
          <a:p>
            <a:pPr marL="914400" lvl="1" indent="-457200" algn="l">
              <a:lnSpc>
                <a:spcPct val="100000"/>
              </a:lnSpc>
              <a:spcBef>
                <a:spcPts val="600"/>
              </a:spcBef>
              <a:buClr>
                <a:srgbClr val="4A66AC"/>
              </a:buClr>
              <a:buFont typeface="+mj-lt"/>
              <a:buAutoNum type="arabicParenR"/>
            </a:pPr>
            <a:r>
              <a:rPr lang="fr-CA" sz="1800" dirty="0"/>
              <a:t>Réalisation du dépistage</a:t>
            </a:r>
          </a:p>
          <a:p>
            <a:pPr marL="914400" lvl="1" indent="-457200" algn="l">
              <a:lnSpc>
                <a:spcPct val="100000"/>
              </a:lnSpc>
              <a:spcBef>
                <a:spcPts val="600"/>
              </a:spcBef>
              <a:buClr>
                <a:srgbClr val="4A66AC"/>
              </a:buClr>
              <a:buFont typeface="+mj-lt"/>
              <a:buAutoNum type="arabicParenR"/>
            </a:pPr>
            <a:r>
              <a:rPr lang="fr-CA" sz="1800" dirty="0"/>
              <a:t>Prestation de suivi concernant le résultat du dépistage et recommandation à des services</a:t>
            </a:r>
          </a:p>
          <a:p>
            <a:pPr>
              <a:lnSpc>
                <a:spcPct val="100000"/>
              </a:lnSpc>
              <a:spcBef>
                <a:spcPts val="800"/>
              </a:spcBef>
              <a:buClr>
                <a:srgbClr val="4A66AC"/>
              </a:buClr>
            </a:pPr>
            <a:r>
              <a:rPr lang="fr-CA" sz="1800" dirty="0"/>
              <a:t>Ce module de formation explique comment aborder ces discussions à l’aide du cadre conceptuel ARCCH; le prochain module de cette même série examinera de plus près comment évaluer le risque. D’autres modules aborderont l’explication de la science sous-jacente au dépistage, la réalisation du dépistage et l’offre de soutien concernant le résultat</a:t>
            </a: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037674" y="1244012"/>
            <a:ext cx="2828258" cy="2828258"/>
          </a:xfrm>
          <a:prstGeom prst="rect">
            <a:avLst/>
          </a:prstGeom>
        </p:spPr>
      </p:pic>
      <p:sp>
        <p:nvSpPr>
          <p:cNvPr id="5" name="TextBox 4"/>
          <p:cNvSpPr txBox="1"/>
          <p:nvPr/>
        </p:nvSpPr>
        <p:spPr>
          <a:xfrm>
            <a:off x="9005777" y="4189227"/>
            <a:ext cx="2647507" cy="1754326"/>
          </a:xfrm>
          <a:prstGeom prst="rect">
            <a:avLst/>
          </a:prstGeom>
          <a:noFill/>
        </p:spPr>
        <p:txBody>
          <a:bodyPr wrap="square" rtlCol="0">
            <a:spAutoFit/>
          </a:bodyPr>
          <a:lstStyle/>
          <a:p>
            <a:pPr algn="ctr"/>
            <a:r>
              <a:rPr lang="fr-CA" b="1" dirty="0">
                <a:solidFill>
                  <a:srgbClr val="4A66AC"/>
                </a:solidFill>
              </a:rPr>
              <a:t>Une liste aide-mémoire de toutes les information à aborder lors d’un rendez-vous de dépistage est incluse dans votre documentation</a:t>
            </a:r>
          </a:p>
        </p:txBody>
      </p:sp>
      <p:sp>
        <p:nvSpPr>
          <p:cNvPr id="8" name="Arrow: Pentagon 10">
            <a:extLst>
              <a:ext uri="{FF2B5EF4-FFF2-40B4-BE49-F238E27FC236}">
                <a16:creationId xmlns:a16="http://schemas.microsoft.com/office/drawing/2014/main" id="{ADE15A49-CA1F-3747-92E4-00811BC8C484}"/>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F08BF232-5AAA-8242-B672-9665EC83BD86}"/>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47687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A</a:t>
            </a:r>
            <a:r>
              <a:rPr lang="fr-CA" dirty="0"/>
              <a:t>daptés – Centrés sur les besoins du client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10769900" cy="4049720"/>
          </a:xfrm>
        </p:spPr>
        <p:txBody>
          <a:bodyPr>
            <a:normAutofit lnSpcReduction="10000"/>
          </a:bodyPr>
          <a:lstStyle/>
          <a:p>
            <a:pPr>
              <a:spcBef>
                <a:spcPts val="800"/>
              </a:spcBef>
              <a:buClr>
                <a:srgbClr val="4A66AC"/>
              </a:buClr>
            </a:pPr>
            <a:r>
              <a:rPr lang="fr-CA" sz="2200" dirty="0"/>
              <a:t>Chaque rendez-vous de dépistage est une conversation entre vous et votre </a:t>
            </a:r>
            <a:r>
              <a:rPr lang="fr-CA" sz="2200" dirty="0" err="1"/>
              <a:t>client-e</a:t>
            </a:r>
            <a:r>
              <a:rPr lang="fr-CA" sz="2200" dirty="0"/>
              <a:t>, à propos du VIH, de sa santé et de ses préoccupations. L’aide-mémoire est un guide, ce n’est pas un script!</a:t>
            </a:r>
          </a:p>
          <a:p>
            <a:pPr marL="800100" lvl="1" indent="-342900" algn="l">
              <a:spcBef>
                <a:spcPts val="1200"/>
              </a:spcBef>
              <a:buClr>
                <a:srgbClr val="4A66AC"/>
              </a:buClr>
              <a:buFont typeface="Wingdings" panose="05000000000000000000" pitchFamily="2" charset="2"/>
              <a:buChar char="v"/>
            </a:pPr>
            <a:r>
              <a:rPr lang="fr-CA" dirty="0" err="1"/>
              <a:t>Certain-es</a:t>
            </a:r>
            <a:r>
              <a:rPr lang="fr-CA" dirty="0"/>
              <a:t> </a:t>
            </a:r>
            <a:r>
              <a:rPr lang="fr-CA" dirty="0" err="1"/>
              <a:t>client-es</a:t>
            </a:r>
            <a:r>
              <a:rPr lang="fr-CA" dirty="0"/>
              <a:t> ont besoin d’une information détaillée et désirent cette information, au sujet du risque pour le VIH ainsi que du dépistage proprement dit – lors du dépistage, on doit  prendre le temps, avec le/la </a:t>
            </a:r>
            <a:r>
              <a:rPr lang="fr-CA" dirty="0" err="1"/>
              <a:t>client-e</a:t>
            </a:r>
            <a:r>
              <a:rPr lang="fr-CA" dirty="0"/>
              <a:t>, de s’assurer qu’il ou elle reçoit l’information désirée</a:t>
            </a:r>
          </a:p>
          <a:p>
            <a:pPr marL="800100" lvl="1" indent="-342900" algn="l">
              <a:spcBef>
                <a:spcPts val="1200"/>
              </a:spcBef>
              <a:buClr>
                <a:srgbClr val="4A66AC"/>
              </a:buClr>
              <a:buFont typeface="Wingdings" panose="05000000000000000000" pitchFamily="2" charset="2"/>
              <a:buChar char="v"/>
            </a:pPr>
            <a:r>
              <a:rPr lang="fr-CA" dirty="0" err="1"/>
              <a:t>Certain-es</a:t>
            </a:r>
            <a:r>
              <a:rPr lang="fr-CA" dirty="0"/>
              <a:t> </a:t>
            </a:r>
            <a:r>
              <a:rPr lang="fr-CA" dirty="0" err="1"/>
              <a:t>client-es</a:t>
            </a:r>
            <a:r>
              <a:rPr lang="fr-CA" dirty="0"/>
              <a:t> seront </a:t>
            </a:r>
            <a:r>
              <a:rPr lang="fr-CA" dirty="0" err="1"/>
              <a:t>réticent-es</a:t>
            </a:r>
            <a:r>
              <a:rPr lang="fr-CA" dirty="0"/>
              <a:t> à parler de leurs risques et de leurs comportements, ce qui rend plus difficile d’évaluer leur degré de risque. Essayez d’obtenir des informations exactes, mais ne faites pas de pression pour soutirer à la personne ce qu’elle ne veut pas que vous sachiez</a:t>
            </a:r>
          </a:p>
          <a:p>
            <a:pPr marL="800100" lvl="1" indent="-342900" algn="l">
              <a:spcBef>
                <a:spcPts val="1200"/>
              </a:spcBef>
              <a:buClr>
                <a:srgbClr val="4A66AC"/>
              </a:buClr>
              <a:buFont typeface="Wingdings" panose="05000000000000000000" pitchFamily="2" charset="2"/>
              <a:buChar char="v"/>
            </a:pPr>
            <a:r>
              <a:rPr lang="fr-CA" dirty="0" err="1"/>
              <a:t>Certain-es</a:t>
            </a:r>
            <a:r>
              <a:rPr lang="fr-CA" dirty="0"/>
              <a:t> </a:t>
            </a:r>
            <a:r>
              <a:rPr lang="fr-CA" dirty="0" err="1"/>
              <a:t>client-es</a:t>
            </a:r>
            <a:r>
              <a:rPr lang="fr-CA" dirty="0"/>
              <a:t> se font dépister dans le cadre d’une routine. Ils/elles connaissent le risque et le test, et veulent être </a:t>
            </a:r>
            <a:r>
              <a:rPr lang="fr-CA" dirty="0" err="1"/>
              <a:t>dépisté-es</a:t>
            </a:r>
            <a:r>
              <a:rPr lang="fr-CA" dirty="0"/>
              <a:t> rapidement. Facilitez cela. Certains sites de dépistage en Ontario offrent à présent des programmes de dépistage express, pour ces </a:t>
            </a:r>
            <a:r>
              <a:rPr lang="fr-CA" dirty="0" err="1"/>
              <a:t>client-es</a:t>
            </a:r>
            <a:endParaRPr lang="fr-CA" dirty="0"/>
          </a:p>
        </p:txBody>
      </p:sp>
      <p:sp>
        <p:nvSpPr>
          <p:cNvPr id="5" name="TextBox 4"/>
          <p:cNvSpPr txBox="1"/>
          <p:nvPr/>
        </p:nvSpPr>
        <p:spPr>
          <a:xfrm>
            <a:off x="1186704" y="6341358"/>
            <a:ext cx="10093999" cy="369332"/>
          </a:xfrm>
          <a:prstGeom prst="rect">
            <a:avLst/>
          </a:prstGeom>
          <a:noFill/>
        </p:spPr>
        <p:txBody>
          <a:bodyPr wrap="square" rtlCol="0">
            <a:spAutoFit/>
          </a:bodyPr>
          <a:lstStyle/>
          <a:p>
            <a:r>
              <a:rPr lang="fr-CA" b="1" dirty="0">
                <a:solidFill>
                  <a:srgbClr val="4A66AC"/>
                </a:solidFill>
              </a:rPr>
              <a:t>La quantité d’information fournie devrait être déterminée par les besoins du client ou de la cliente</a:t>
            </a:r>
          </a:p>
        </p:txBody>
      </p:sp>
      <p:sp>
        <p:nvSpPr>
          <p:cNvPr id="8" name="Arrow: Pentagon 10">
            <a:extLst>
              <a:ext uri="{FF2B5EF4-FFF2-40B4-BE49-F238E27FC236}">
                <a16:creationId xmlns:a16="http://schemas.microsoft.com/office/drawing/2014/main" id="{402A6A4D-7380-404D-8B08-8351A91F0012}"/>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35AA6D44-E3D5-D84B-AEF1-F85A31C7F6D4}"/>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1561993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14047" y="1262585"/>
            <a:ext cx="10494499" cy="762392"/>
          </a:xfrm>
        </p:spPr>
        <p:txBody>
          <a:bodyPr>
            <a:normAutofit fontScale="90000"/>
          </a:bodyPr>
          <a:lstStyle/>
          <a:p>
            <a:pPr>
              <a:spcAft>
                <a:spcPts val="1800"/>
              </a:spcAft>
              <a:buClr>
                <a:srgbClr val="4A66AC"/>
              </a:buClr>
            </a:pPr>
            <a:r>
              <a:rPr lang="fr-CA" sz="6600" b="1" dirty="0">
                <a:solidFill>
                  <a:srgbClr val="4A66AC"/>
                </a:solidFill>
              </a:rPr>
              <a:t>A</a:t>
            </a:r>
            <a:r>
              <a:rPr lang="fr-CA" dirty="0">
                <a:solidFill>
                  <a:prstClr val="black"/>
                </a:solidFill>
              </a:rPr>
              <a:t>daptés – Centrés sur les besoins du client</a:t>
            </a:r>
            <a:endParaRPr lang="fr-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28830" y="2136584"/>
            <a:ext cx="10734340" cy="4721415"/>
          </a:xfrm>
        </p:spPr>
        <p:txBody>
          <a:bodyPr>
            <a:normAutofit/>
          </a:bodyPr>
          <a:lstStyle/>
          <a:p>
            <a:pPr>
              <a:spcBef>
                <a:spcPts val="800"/>
              </a:spcBef>
              <a:buClr>
                <a:srgbClr val="4A66AC"/>
              </a:buClr>
            </a:pPr>
            <a:r>
              <a:rPr lang="fr-CA" sz="2200" dirty="0"/>
              <a:t>Voici comment vous pourriez commencer le rendez-vous de dépistage. Ce que le/la </a:t>
            </a:r>
            <a:r>
              <a:rPr lang="fr-CA" sz="2200" dirty="0" err="1"/>
              <a:t>client-e</a:t>
            </a:r>
            <a:r>
              <a:rPr lang="fr-CA" sz="2200" dirty="0"/>
              <a:t> dira sur sa/ses raisons de se faire dépister orientera le rendez-vous.</a:t>
            </a:r>
          </a:p>
        </p:txBody>
      </p:sp>
      <p:sp>
        <p:nvSpPr>
          <p:cNvPr id="8" name="TextBox 7">
            <a:extLst>
              <a:ext uri="{FF2B5EF4-FFF2-40B4-BE49-F238E27FC236}">
                <a16:creationId xmlns:a16="http://schemas.microsoft.com/office/drawing/2014/main" id="{0698C511-902A-4C56-A630-22F5CD57EFB3}"/>
              </a:ext>
            </a:extLst>
          </p:cNvPr>
          <p:cNvSpPr txBox="1"/>
          <p:nvPr/>
        </p:nvSpPr>
        <p:spPr>
          <a:xfrm>
            <a:off x="2792958" y="2882356"/>
            <a:ext cx="6536675" cy="707886"/>
          </a:xfrm>
          <a:prstGeom prst="rect">
            <a:avLst/>
          </a:prstGeom>
          <a:solidFill>
            <a:srgbClr val="4A66AC"/>
          </a:solidFill>
          <a:ln w="28575">
            <a:solidFill>
              <a:srgbClr val="4A66AC"/>
            </a:solidFill>
          </a:ln>
        </p:spPr>
        <p:txBody>
          <a:bodyPr wrap="square" rtlCol="0">
            <a:spAutoFit/>
          </a:bodyPr>
          <a:lstStyle/>
          <a:p>
            <a:pPr algn="ctr"/>
            <a:r>
              <a:rPr lang="fr-CA" sz="2000" dirty="0">
                <a:solidFill>
                  <a:schemeClr val="bg1"/>
                </a:solidFill>
              </a:rPr>
              <a:t>Bonjour, je m’appelle _____. Je suis conseiller/conseillère ici. Alors, vous êtes ici pour un dépistage du VIH?</a:t>
            </a:r>
          </a:p>
        </p:txBody>
      </p:sp>
      <p:sp>
        <p:nvSpPr>
          <p:cNvPr id="9" name="TextBox 8">
            <a:extLst>
              <a:ext uri="{FF2B5EF4-FFF2-40B4-BE49-F238E27FC236}">
                <a16:creationId xmlns:a16="http://schemas.microsoft.com/office/drawing/2014/main" id="{BF14861D-9DCE-4BF0-B8AF-329A0EA35312}"/>
              </a:ext>
            </a:extLst>
          </p:cNvPr>
          <p:cNvSpPr txBox="1"/>
          <p:nvPr/>
        </p:nvSpPr>
        <p:spPr>
          <a:xfrm>
            <a:off x="1247886" y="3753695"/>
            <a:ext cx="9294607" cy="1015663"/>
          </a:xfrm>
          <a:prstGeom prst="rect">
            <a:avLst/>
          </a:prstGeom>
          <a:solidFill>
            <a:srgbClr val="4A66AC"/>
          </a:solidFill>
          <a:ln w="28575">
            <a:solidFill>
              <a:srgbClr val="4A66AC"/>
            </a:solidFill>
          </a:ln>
        </p:spPr>
        <p:txBody>
          <a:bodyPr wrap="square" rtlCol="0">
            <a:spAutoFit/>
          </a:bodyPr>
          <a:lstStyle/>
          <a:p>
            <a:pPr algn="ctr"/>
            <a:r>
              <a:rPr lang="fr-CA" sz="2000" dirty="0">
                <a:solidFill>
                  <a:schemeClr val="bg1"/>
                </a:solidFill>
              </a:rPr>
              <a:t>D’accord, je vais faire ce test pour vous. Qu’est-ce qui vous a fait prendre la décision de venir ici aujourd’hui? (Si la personne hésite, sondez : Est-ce que ça fait partie de votre routine? Est-ce qu’il est arrivé quelque chose qui vous préoccupe?)</a:t>
            </a:r>
          </a:p>
        </p:txBody>
      </p:sp>
      <p:cxnSp>
        <p:nvCxnSpPr>
          <p:cNvPr id="10" name="Straight Connector 9">
            <a:extLst>
              <a:ext uri="{FF2B5EF4-FFF2-40B4-BE49-F238E27FC236}">
                <a16:creationId xmlns:a16="http://schemas.microsoft.com/office/drawing/2014/main" id="{6882AB46-73EC-4A80-A3FE-C88688D9318C}"/>
              </a:ext>
            </a:extLst>
          </p:cNvPr>
          <p:cNvCxnSpPr>
            <a:cxnSpLocks/>
            <a:stCxn id="8" idx="2"/>
            <a:endCxn id="9" idx="0"/>
          </p:cNvCxnSpPr>
          <p:nvPr/>
        </p:nvCxnSpPr>
        <p:spPr>
          <a:xfrm flipH="1">
            <a:off x="5895190" y="3590242"/>
            <a:ext cx="166106" cy="163453"/>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3CBE413-C0D7-4B72-8C01-283895A01613}"/>
              </a:ext>
            </a:extLst>
          </p:cNvPr>
          <p:cNvSpPr txBox="1"/>
          <p:nvPr/>
        </p:nvSpPr>
        <p:spPr>
          <a:xfrm>
            <a:off x="175241" y="5140174"/>
            <a:ext cx="2047647" cy="707886"/>
          </a:xfrm>
          <a:prstGeom prst="rect">
            <a:avLst/>
          </a:prstGeom>
          <a:solidFill>
            <a:srgbClr val="4A66AC"/>
          </a:solidFill>
          <a:ln w="28575">
            <a:solidFill>
              <a:srgbClr val="4A66AC"/>
            </a:solidFill>
          </a:ln>
        </p:spPr>
        <p:txBody>
          <a:bodyPr wrap="square" rtlCol="0">
            <a:spAutoFit/>
          </a:bodyPr>
          <a:lstStyle/>
          <a:p>
            <a:pPr algn="ctr"/>
            <a:r>
              <a:rPr lang="fr-CA" sz="2000" dirty="0">
                <a:solidFill>
                  <a:schemeClr val="bg1"/>
                </a:solidFill>
              </a:rPr>
              <a:t>Ça fait partie de ma routine</a:t>
            </a:r>
          </a:p>
        </p:txBody>
      </p:sp>
      <p:sp>
        <p:nvSpPr>
          <p:cNvPr id="13" name="TextBox 12">
            <a:extLst>
              <a:ext uri="{FF2B5EF4-FFF2-40B4-BE49-F238E27FC236}">
                <a16:creationId xmlns:a16="http://schemas.microsoft.com/office/drawing/2014/main" id="{87FB5BF3-1774-4065-89ED-F78EB9E59B01}"/>
              </a:ext>
            </a:extLst>
          </p:cNvPr>
          <p:cNvSpPr txBox="1"/>
          <p:nvPr/>
        </p:nvSpPr>
        <p:spPr>
          <a:xfrm>
            <a:off x="2283281" y="5537795"/>
            <a:ext cx="4563036" cy="1015663"/>
          </a:xfrm>
          <a:prstGeom prst="rect">
            <a:avLst/>
          </a:prstGeom>
          <a:solidFill>
            <a:srgbClr val="4A66AC"/>
          </a:solidFill>
          <a:ln w="28575">
            <a:solidFill>
              <a:srgbClr val="4A66AC"/>
            </a:solidFill>
          </a:ln>
        </p:spPr>
        <p:txBody>
          <a:bodyPr wrap="square" rtlCol="0">
            <a:spAutoFit/>
          </a:bodyPr>
          <a:lstStyle/>
          <a:p>
            <a:pPr algn="ctr"/>
            <a:r>
              <a:rPr lang="fr-CA" sz="2000" dirty="0">
                <a:solidFill>
                  <a:schemeClr val="bg1"/>
                </a:solidFill>
              </a:rPr>
              <a:t>Nouvelle relation ou changement dans la vie du client ou de la cliente (rupture), qui pourrait accroître son risque</a:t>
            </a:r>
          </a:p>
        </p:txBody>
      </p:sp>
      <p:sp>
        <p:nvSpPr>
          <p:cNvPr id="14" name="TextBox 13">
            <a:extLst>
              <a:ext uri="{FF2B5EF4-FFF2-40B4-BE49-F238E27FC236}">
                <a16:creationId xmlns:a16="http://schemas.microsoft.com/office/drawing/2014/main" id="{AE9AEC6F-862F-4B8F-84D8-200969572151}"/>
              </a:ext>
            </a:extLst>
          </p:cNvPr>
          <p:cNvSpPr txBox="1"/>
          <p:nvPr/>
        </p:nvSpPr>
        <p:spPr>
          <a:xfrm>
            <a:off x="8664063" y="5092037"/>
            <a:ext cx="3027506" cy="707886"/>
          </a:xfrm>
          <a:prstGeom prst="rect">
            <a:avLst/>
          </a:prstGeom>
          <a:solidFill>
            <a:srgbClr val="4A66AC"/>
          </a:solidFill>
          <a:ln w="28575">
            <a:solidFill>
              <a:srgbClr val="4A66AC"/>
            </a:solidFill>
          </a:ln>
        </p:spPr>
        <p:txBody>
          <a:bodyPr wrap="square" rtlCol="0">
            <a:spAutoFit/>
          </a:bodyPr>
          <a:lstStyle/>
          <a:p>
            <a:pPr algn="ctr"/>
            <a:r>
              <a:rPr lang="fr-CA" sz="2000" dirty="0">
                <a:solidFill>
                  <a:schemeClr val="bg1"/>
                </a:solidFill>
              </a:rPr>
              <a:t>Exposition qui préoccupe le/la </a:t>
            </a:r>
            <a:r>
              <a:rPr lang="fr-CA" sz="2000" dirty="0" err="1">
                <a:solidFill>
                  <a:schemeClr val="bg1"/>
                </a:solidFill>
              </a:rPr>
              <a:t>client-e</a:t>
            </a:r>
            <a:endParaRPr lang="fr-CA" sz="2000" dirty="0">
              <a:solidFill>
                <a:schemeClr val="bg1"/>
              </a:solidFill>
            </a:endParaRPr>
          </a:p>
        </p:txBody>
      </p:sp>
      <p:cxnSp>
        <p:nvCxnSpPr>
          <p:cNvPr id="15" name="Straight Connector 14">
            <a:extLst>
              <a:ext uri="{FF2B5EF4-FFF2-40B4-BE49-F238E27FC236}">
                <a16:creationId xmlns:a16="http://schemas.microsoft.com/office/drawing/2014/main" id="{D522F7AE-40E1-4DD0-A105-C2C37F90E808}"/>
              </a:ext>
            </a:extLst>
          </p:cNvPr>
          <p:cNvCxnSpPr>
            <a:cxnSpLocks/>
            <a:stCxn id="13" idx="0"/>
            <a:endCxn id="9" idx="2"/>
          </p:cNvCxnSpPr>
          <p:nvPr/>
        </p:nvCxnSpPr>
        <p:spPr>
          <a:xfrm flipV="1">
            <a:off x="4564799" y="4769358"/>
            <a:ext cx="1330391" cy="768437"/>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4A17817-55E6-4BC7-8267-E9A037641231}"/>
              </a:ext>
            </a:extLst>
          </p:cNvPr>
          <p:cNvCxnSpPr>
            <a:cxnSpLocks/>
            <a:stCxn id="14" idx="0"/>
            <a:endCxn id="9" idx="2"/>
          </p:cNvCxnSpPr>
          <p:nvPr/>
        </p:nvCxnSpPr>
        <p:spPr>
          <a:xfrm flipH="1" flipV="1">
            <a:off x="5895190" y="4769358"/>
            <a:ext cx="4282626" cy="322679"/>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40A5B7A-E089-425B-A1E2-2ECF57DACC8D}"/>
              </a:ext>
            </a:extLst>
          </p:cNvPr>
          <p:cNvCxnSpPr>
            <a:cxnSpLocks/>
            <a:stCxn id="9" idx="2"/>
            <a:endCxn id="12" idx="0"/>
          </p:cNvCxnSpPr>
          <p:nvPr/>
        </p:nvCxnSpPr>
        <p:spPr>
          <a:xfrm flipH="1">
            <a:off x="1199065" y="4769358"/>
            <a:ext cx="4696125" cy="370816"/>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E9AEC6F-862F-4B8F-84D8-200969572151}"/>
              </a:ext>
            </a:extLst>
          </p:cNvPr>
          <p:cNvSpPr txBox="1"/>
          <p:nvPr/>
        </p:nvSpPr>
        <p:spPr>
          <a:xfrm>
            <a:off x="7080608" y="5976411"/>
            <a:ext cx="4200415" cy="1015663"/>
          </a:xfrm>
          <a:prstGeom prst="rect">
            <a:avLst/>
          </a:prstGeom>
          <a:solidFill>
            <a:srgbClr val="4A66AC"/>
          </a:solidFill>
          <a:ln w="28575">
            <a:solidFill>
              <a:srgbClr val="4A66AC"/>
            </a:solidFill>
          </a:ln>
        </p:spPr>
        <p:txBody>
          <a:bodyPr wrap="square" rtlCol="0">
            <a:spAutoFit/>
          </a:bodyPr>
          <a:lstStyle/>
          <a:p>
            <a:pPr algn="ctr"/>
            <a:r>
              <a:rPr lang="fr-CA" sz="2000" dirty="0">
                <a:solidFill>
                  <a:schemeClr val="bg1"/>
                </a:solidFill>
              </a:rPr>
              <a:t>Le/la </a:t>
            </a:r>
            <a:r>
              <a:rPr lang="fr-CA" sz="2000" dirty="0" err="1">
                <a:solidFill>
                  <a:schemeClr val="bg1"/>
                </a:solidFill>
              </a:rPr>
              <a:t>client-e</a:t>
            </a:r>
            <a:r>
              <a:rPr lang="fr-CA" sz="2000" dirty="0">
                <a:solidFill>
                  <a:schemeClr val="bg1"/>
                </a:solidFill>
              </a:rPr>
              <a:t> a été </a:t>
            </a:r>
            <a:r>
              <a:rPr lang="fr-CA" sz="2000" dirty="0" err="1">
                <a:solidFill>
                  <a:schemeClr val="bg1"/>
                </a:solidFill>
              </a:rPr>
              <a:t>avisé-e</a:t>
            </a:r>
            <a:r>
              <a:rPr lang="fr-CA" sz="2000" dirty="0">
                <a:solidFill>
                  <a:schemeClr val="bg1"/>
                </a:solidFill>
              </a:rPr>
              <a:t> par la santé publique, concernant une exposition antérieure</a:t>
            </a:r>
          </a:p>
        </p:txBody>
      </p:sp>
      <p:cxnSp>
        <p:nvCxnSpPr>
          <p:cNvPr id="29" name="Straight Connector 28">
            <a:extLst>
              <a:ext uri="{FF2B5EF4-FFF2-40B4-BE49-F238E27FC236}">
                <a16:creationId xmlns:a16="http://schemas.microsoft.com/office/drawing/2014/main" id="{64A17817-55E6-4BC7-8267-E9A037641231}"/>
              </a:ext>
            </a:extLst>
          </p:cNvPr>
          <p:cNvCxnSpPr>
            <a:cxnSpLocks/>
            <a:endCxn id="9" idx="2"/>
          </p:cNvCxnSpPr>
          <p:nvPr/>
        </p:nvCxnSpPr>
        <p:spPr>
          <a:xfrm flipH="1" flipV="1">
            <a:off x="5895190" y="4769358"/>
            <a:ext cx="2241323" cy="1207053"/>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sp>
        <p:nvSpPr>
          <p:cNvPr id="18" name="Arrow: Pentagon 10">
            <a:extLst>
              <a:ext uri="{FF2B5EF4-FFF2-40B4-BE49-F238E27FC236}">
                <a16:creationId xmlns:a16="http://schemas.microsoft.com/office/drawing/2014/main" id="{189A3C7E-BBCE-EB4B-87E3-EB446A0527A4}"/>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1">
            <a:extLst>
              <a:ext uri="{FF2B5EF4-FFF2-40B4-BE49-F238E27FC236}">
                <a16:creationId xmlns:a16="http://schemas.microsoft.com/office/drawing/2014/main" id="{F315149A-406C-7040-9CF0-A936ECB0BCFA}"/>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09877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A</a:t>
            </a:r>
            <a:r>
              <a:rPr lang="fr-CA" dirty="0">
                <a:solidFill>
                  <a:prstClr val="black"/>
                </a:solidFill>
              </a:rPr>
              <a:t>daptés – Centrés sur les besoins du client</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fr-CA" sz="2800" b="1" dirty="0">
                <a:solidFill>
                  <a:srgbClr val="4A66AC"/>
                </a:solidFill>
              </a:rPr>
              <a:t>Mon travail					Pas mon travail</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68724" y="3338592"/>
            <a:ext cx="5022476" cy="3323987"/>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000" dirty="0"/>
              <a:t>Offrir des services de dépistage qui correspondent aux besoins spécifiques et à la situation de chaque </a:t>
            </a:r>
            <a:r>
              <a:rPr lang="fr-CA" sz="2000" dirty="0" err="1"/>
              <a:t>client-e</a:t>
            </a:r>
            <a:endParaRPr lang="fr-CA" sz="2000" dirty="0"/>
          </a:p>
          <a:p>
            <a:pPr marL="285750" indent="-285750">
              <a:spcAft>
                <a:spcPts val="1200"/>
              </a:spcAft>
              <a:buClr>
                <a:srgbClr val="4A66AC"/>
              </a:buClr>
              <a:buFont typeface="Wingdings" panose="05000000000000000000" pitchFamily="2" charset="2"/>
              <a:buChar char="v"/>
            </a:pPr>
            <a:r>
              <a:rPr lang="fr-CA" sz="2000" dirty="0"/>
              <a:t>Référer les </a:t>
            </a:r>
            <a:r>
              <a:rPr lang="fr-CA" sz="2000" dirty="0" err="1"/>
              <a:t>client-es</a:t>
            </a:r>
            <a:r>
              <a:rPr lang="fr-CA" sz="2000" dirty="0"/>
              <a:t> qui sont à risque à des ressources additionnelles, comme des programmes d’un organisme local de réponse au VIH, programmes de réduction des risques, programmes de réduction des méfaits, soins de santé mentale et/ou prescription pour la </a:t>
            </a:r>
            <a:r>
              <a:rPr lang="fr-CA" sz="2000" dirty="0" err="1"/>
              <a:t>PrEP</a:t>
            </a:r>
            <a:endParaRPr lang="fr-CA" sz="2000" dirty="0"/>
          </a:p>
        </p:txBody>
      </p:sp>
      <p:sp>
        <p:nvSpPr>
          <p:cNvPr id="14" name="TextBox 13"/>
          <p:cNvSpPr txBox="1"/>
          <p:nvPr/>
        </p:nvSpPr>
        <p:spPr>
          <a:xfrm>
            <a:off x="6176683" y="3411968"/>
            <a:ext cx="5092331" cy="2554545"/>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fr-CA" sz="2000" dirty="0"/>
              <a:t>Counseling exhaustif pour réduire les risques : aidez les </a:t>
            </a:r>
            <a:r>
              <a:rPr lang="fr-CA" sz="2000" dirty="0" err="1"/>
              <a:t>client-es</a:t>
            </a:r>
            <a:r>
              <a:rPr lang="fr-CA" sz="2000" dirty="0"/>
              <a:t> à comprendre leur risque pour le VIH et encouragez le recours aux ressources locales (y compris les programmes de réduction des risques), mais soyez réaliste. Le changement comportemental est un processus à long terme</a:t>
            </a:r>
          </a:p>
        </p:txBody>
      </p:sp>
      <p:sp>
        <p:nvSpPr>
          <p:cNvPr id="12" name="Arrow: Pentagon 10">
            <a:extLst>
              <a:ext uri="{FF2B5EF4-FFF2-40B4-BE49-F238E27FC236}">
                <a16:creationId xmlns:a16="http://schemas.microsoft.com/office/drawing/2014/main" id="{9A5DCDEA-0675-5B44-B71E-2F5A0A6713B9}"/>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1">
            <a:extLst>
              <a:ext uri="{FF2B5EF4-FFF2-40B4-BE49-F238E27FC236}">
                <a16:creationId xmlns:a16="http://schemas.microsoft.com/office/drawing/2014/main" id="{9251D02F-F224-2945-A3B4-B208FA91CC40}"/>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404542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R</a:t>
            </a:r>
            <a:r>
              <a:rPr lang="fr-CA" dirty="0"/>
              <a:t>espectueux – Guidés par les valeurs du </a:t>
            </a:r>
            <a:r>
              <a:rPr lang="fr-CA" u="sng" dirty="0"/>
              <a:t>client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10755855" cy="3802293"/>
          </a:xfrm>
        </p:spPr>
        <p:txBody>
          <a:bodyPr>
            <a:normAutofit fontScale="85000" lnSpcReduction="20000"/>
          </a:bodyPr>
          <a:lstStyle/>
          <a:p>
            <a:pPr>
              <a:spcBef>
                <a:spcPts val="800"/>
              </a:spcBef>
              <a:buClr>
                <a:srgbClr val="4A66AC"/>
              </a:buClr>
            </a:pPr>
            <a:r>
              <a:rPr lang="fr-CA" dirty="0"/>
              <a:t>Nous apportons tous et toutes des valeurs et des convictions dans le travail que nous effectuons, mais une conversation sur le dépistage et sur le risque doit être guidée par les valeurs du client ou de la </a:t>
            </a:r>
            <a:r>
              <a:rPr lang="fr-CA" dirty="0" err="1"/>
              <a:t>client-es</a:t>
            </a:r>
            <a:r>
              <a:rPr lang="fr-CA" dirty="0"/>
              <a:t> – et pas par les nôtres.</a:t>
            </a:r>
          </a:p>
          <a:p>
            <a:pPr marL="800100" lvl="1" indent="-342900" algn="l">
              <a:spcBef>
                <a:spcPts val="1200"/>
              </a:spcBef>
              <a:buClr>
                <a:srgbClr val="4A66AC"/>
              </a:buClr>
              <a:buFont typeface="Wingdings" panose="05000000000000000000" pitchFamily="2" charset="2"/>
              <a:buChar char="v"/>
            </a:pPr>
            <a:r>
              <a:rPr lang="fr-CA" sz="2200" dirty="0"/>
              <a:t>Des expériences de jugement venant de fournisseur(-</a:t>
            </a:r>
            <a:r>
              <a:rPr lang="fr-CA" sz="2200" dirty="0" err="1"/>
              <a:t>euse</a:t>
            </a:r>
            <a:r>
              <a:rPr lang="fr-CA" sz="2200" dirty="0"/>
              <a:t>)s de services et de soins de santé sont un obstacle majeur au dépistage du VIH </a:t>
            </a:r>
          </a:p>
          <a:p>
            <a:pPr marL="800100" lvl="1" indent="-342900" algn="l">
              <a:spcBef>
                <a:spcPts val="1200"/>
              </a:spcBef>
              <a:buClr>
                <a:srgbClr val="4A66AC"/>
              </a:buClr>
              <a:buFont typeface="Wingdings" panose="05000000000000000000" pitchFamily="2" charset="2"/>
              <a:buChar char="v"/>
            </a:pPr>
            <a:r>
              <a:rPr lang="fr-CA" sz="2200" dirty="0"/>
              <a:t>Plusieurs personnes qui se font dépister ont vécu de la discrimination (homophobie, racisme) et de la marginalisation, dans le passé; et leur perception de vous est influencée par leurs expériences</a:t>
            </a:r>
          </a:p>
          <a:p>
            <a:pPr marL="800100" lvl="1" indent="-342900" algn="l">
              <a:spcBef>
                <a:spcPts val="1200"/>
              </a:spcBef>
              <a:buClr>
                <a:srgbClr val="4A66AC"/>
              </a:buClr>
              <a:buFont typeface="Wingdings" panose="05000000000000000000" pitchFamily="2" charset="2"/>
              <a:buChar char="v"/>
            </a:pPr>
            <a:r>
              <a:rPr lang="fr-CA" sz="2200" dirty="0"/>
              <a:t>Plusieurs femmes et hommes des populations que nous servons ont vécu de la violence et des traumatismes – présumez que c’est le cas de tous les </a:t>
            </a:r>
            <a:r>
              <a:rPr lang="fr-CA" sz="2200" dirty="0" err="1"/>
              <a:t>client-es</a:t>
            </a:r>
            <a:r>
              <a:rPr lang="fr-CA" sz="2200" dirty="0"/>
              <a:t>. Avant de toucher la personne, demandez la permission. N’entrez pas dans des détails dont vous n’avez pas besoin (comme les risques avant leur plus récent dépistage du VIH). Informez-vous sur les soins sensibles aux traumatismes</a:t>
            </a:r>
          </a:p>
          <a:p>
            <a:pPr marL="800100" lvl="1" indent="-342900" algn="l">
              <a:spcBef>
                <a:spcPts val="1200"/>
              </a:spcBef>
              <a:buClr>
                <a:srgbClr val="4A66AC"/>
              </a:buClr>
              <a:buFont typeface="Wingdings" panose="05000000000000000000" pitchFamily="2" charset="2"/>
              <a:buChar char="v"/>
            </a:pPr>
            <a:r>
              <a:rPr lang="fr-CA" sz="2200" dirty="0"/>
              <a:t>Il ne suffit pas d’être une personne bonne et sans préjugés : vous devez vous informer sur les enjeux qui affectent la/les population(s) que vous servez</a:t>
            </a:r>
          </a:p>
        </p:txBody>
      </p:sp>
      <p:sp>
        <p:nvSpPr>
          <p:cNvPr id="6" name="Arrow: Pentagon 10">
            <a:extLst>
              <a:ext uri="{FF2B5EF4-FFF2-40B4-BE49-F238E27FC236}">
                <a16:creationId xmlns:a16="http://schemas.microsoft.com/office/drawing/2014/main" id="{2890EB42-DE74-E94A-B4FE-0833C2F3AD10}"/>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11">
            <a:extLst>
              <a:ext uri="{FF2B5EF4-FFF2-40B4-BE49-F238E27FC236}">
                <a16:creationId xmlns:a16="http://schemas.microsoft.com/office/drawing/2014/main" id="{0B9926FF-8C7A-B647-9B30-204DEDE693F7}"/>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577380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fr-CA" sz="6600" b="1" dirty="0">
                <a:solidFill>
                  <a:srgbClr val="4A66AC"/>
                </a:solidFill>
              </a:rPr>
              <a:t>R</a:t>
            </a:r>
            <a:r>
              <a:rPr lang="fr-CA" dirty="0">
                <a:solidFill>
                  <a:prstClr val="black"/>
                </a:solidFill>
              </a:rPr>
              <a:t>espectueux – Guidés par les valeurs du </a:t>
            </a:r>
            <a:r>
              <a:rPr lang="fr-CA" u="sng" dirty="0">
                <a:solidFill>
                  <a:prstClr val="black"/>
                </a:solidFill>
              </a:rPr>
              <a:t>client</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8701146" cy="4028204"/>
          </a:xfrm>
        </p:spPr>
        <p:txBody>
          <a:bodyPr>
            <a:normAutofit fontScale="92500" lnSpcReduction="10000"/>
          </a:bodyPr>
          <a:lstStyle/>
          <a:p>
            <a:pPr>
              <a:spcBef>
                <a:spcPts val="800"/>
              </a:spcBef>
              <a:buClr>
                <a:srgbClr val="4A66AC"/>
              </a:buClr>
            </a:pPr>
            <a:r>
              <a:rPr lang="fr-CA" b="1" dirty="0"/>
              <a:t>Comment en apprendre plus</a:t>
            </a:r>
          </a:p>
          <a:p>
            <a:pPr marL="800100" lvl="1" indent="-342900" algn="l">
              <a:spcBef>
                <a:spcPts val="1200"/>
              </a:spcBef>
              <a:buClr>
                <a:srgbClr val="4A66AC"/>
              </a:buClr>
              <a:buFont typeface="Wingdings" panose="05000000000000000000" pitchFamily="2" charset="2"/>
              <a:buChar char="v"/>
            </a:pPr>
            <a:r>
              <a:rPr lang="fr-CA" sz="2200" dirty="0"/>
              <a:t>Pendant le processus de formation, vous vous exercerez souvent en doublant </a:t>
            </a:r>
            <a:r>
              <a:rPr lang="fr-CA" sz="2200" dirty="0" err="1"/>
              <a:t>un-e</a:t>
            </a:r>
            <a:r>
              <a:rPr lang="fr-CA" sz="2200" dirty="0"/>
              <a:t> </a:t>
            </a:r>
            <a:r>
              <a:rPr lang="fr-CA" sz="2200" dirty="0" err="1"/>
              <a:t>intervenant-e</a:t>
            </a:r>
            <a:r>
              <a:rPr lang="fr-CA" sz="2200" dirty="0"/>
              <a:t> plus </a:t>
            </a:r>
            <a:r>
              <a:rPr lang="fr-CA" sz="2200" dirty="0" err="1"/>
              <a:t>expérimenté-e</a:t>
            </a:r>
            <a:r>
              <a:rPr lang="fr-CA" sz="2200" dirty="0"/>
              <a:t> en dépistage. Portez attention à ce qu’il/elle dit – et pas seulement à la façon de faire le dépistage. Posez des QUESTIONS, par la suite, sur tout ce que vous n’avez pas compris dans les conversations avec des </a:t>
            </a:r>
            <a:r>
              <a:rPr lang="fr-CA" sz="2200" dirty="0" err="1"/>
              <a:t>client-es</a:t>
            </a:r>
            <a:endParaRPr lang="fr-CA" sz="2200" dirty="0"/>
          </a:p>
          <a:p>
            <a:pPr marL="800100" lvl="1" indent="-342900" algn="l">
              <a:spcBef>
                <a:spcPts val="1200"/>
              </a:spcBef>
              <a:buClr>
                <a:srgbClr val="4A66AC"/>
              </a:buClr>
              <a:buFont typeface="Wingdings" panose="05000000000000000000" pitchFamily="2" charset="2"/>
              <a:buChar char="v"/>
            </a:pPr>
            <a:r>
              <a:rPr lang="fr-CA" sz="2200" dirty="0"/>
              <a:t>Plusieurs sites de dépistage ont des partenariats avec d’autres organismes de votre communauté. Informez-vous sur ces organismes, les populations qu’ils servent et les services qu’ils offrent</a:t>
            </a:r>
          </a:p>
          <a:p>
            <a:pPr marL="800100" lvl="1" indent="-342900" algn="l">
              <a:spcBef>
                <a:spcPts val="1200"/>
              </a:spcBef>
              <a:buClr>
                <a:srgbClr val="4A66AC"/>
              </a:buClr>
              <a:buFont typeface="Wingdings" panose="05000000000000000000" pitchFamily="2" charset="2"/>
              <a:buChar char="v"/>
            </a:pPr>
            <a:r>
              <a:rPr lang="fr-CA" sz="2200" dirty="0"/>
              <a:t>L’Ontario reconnaît </a:t>
            </a:r>
            <a:r>
              <a:rPr lang="fr-CA" sz="2200" b="1" dirty="0"/>
              <a:t>cinq populations prioritaires </a:t>
            </a:r>
            <a:r>
              <a:rPr lang="fr-CA" sz="2200" dirty="0"/>
              <a:t>qui sont les plus à risque de contracter le VIH. La compétence culturelle pour l’interaction avec des gens des communautés que vous servez doit faire partie de votre pratique. Des liens aux ressources élémentaires concernant les besoins de chaque population prioritaire sont inclus dans votre documentation.</a:t>
            </a:r>
          </a:p>
          <a:p>
            <a:pPr marL="800100" lvl="1" indent="-342900" algn="l">
              <a:spcBef>
                <a:spcPts val="1200"/>
              </a:spcBef>
              <a:buClr>
                <a:srgbClr val="4A66AC"/>
              </a:buClr>
              <a:buFont typeface="Wingdings" panose="05000000000000000000" pitchFamily="2" charset="2"/>
              <a:buChar char="v"/>
            </a:pPr>
            <a:endParaRPr lang="fr-CA" sz="2200" dirty="0"/>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589544" y="2248348"/>
            <a:ext cx="2409713" cy="2409713"/>
          </a:xfrm>
          <a:prstGeom prst="rect">
            <a:avLst/>
          </a:prstGeom>
        </p:spPr>
      </p:pic>
      <p:sp>
        <p:nvSpPr>
          <p:cNvPr id="5" name="TextBox 4"/>
          <p:cNvSpPr txBox="1"/>
          <p:nvPr/>
        </p:nvSpPr>
        <p:spPr>
          <a:xfrm>
            <a:off x="9621816" y="4569578"/>
            <a:ext cx="2345167" cy="1938992"/>
          </a:xfrm>
          <a:prstGeom prst="rect">
            <a:avLst/>
          </a:prstGeom>
          <a:noFill/>
        </p:spPr>
        <p:txBody>
          <a:bodyPr wrap="square" rtlCol="0">
            <a:spAutoFit/>
          </a:bodyPr>
          <a:lstStyle/>
          <a:p>
            <a:pPr algn="ctr"/>
            <a:r>
              <a:rPr lang="fr-CA" sz="2000" b="1" dirty="0">
                <a:solidFill>
                  <a:srgbClr val="4A66AC"/>
                </a:solidFill>
              </a:rPr>
              <a:t>Informez-vous davantage sur les besoins des </a:t>
            </a:r>
            <a:br>
              <a:rPr lang="fr-CA" sz="2000" b="1" dirty="0">
                <a:solidFill>
                  <a:srgbClr val="4A66AC"/>
                </a:solidFill>
              </a:rPr>
            </a:br>
            <a:r>
              <a:rPr lang="fr-CA" sz="2000" b="1" dirty="0" err="1">
                <a:solidFill>
                  <a:srgbClr val="4A66AC"/>
                </a:solidFill>
              </a:rPr>
              <a:t>client-es</a:t>
            </a:r>
            <a:r>
              <a:rPr lang="fr-CA" sz="2000" b="1" dirty="0">
                <a:solidFill>
                  <a:srgbClr val="4A66AC"/>
                </a:solidFill>
              </a:rPr>
              <a:t> et sur la compétence culturelle</a:t>
            </a:r>
          </a:p>
        </p:txBody>
      </p:sp>
      <p:sp>
        <p:nvSpPr>
          <p:cNvPr id="8" name="Arrow: Pentagon 10">
            <a:extLst>
              <a:ext uri="{FF2B5EF4-FFF2-40B4-BE49-F238E27FC236}">
                <a16:creationId xmlns:a16="http://schemas.microsoft.com/office/drawing/2014/main" id="{F308FDFE-80BF-1C4E-912C-53A7E4413BAC}"/>
              </a:ext>
            </a:extLst>
          </p:cNvPr>
          <p:cNvSpPr/>
          <p:nvPr/>
        </p:nvSpPr>
        <p:spPr>
          <a:xfrm>
            <a:off x="214506" y="180848"/>
            <a:ext cx="6660855"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11">
            <a:extLst>
              <a:ext uri="{FF2B5EF4-FFF2-40B4-BE49-F238E27FC236}">
                <a16:creationId xmlns:a16="http://schemas.microsoft.com/office/drawing/2014/main" id="{5F870B9A-F63B-4140-BF9F-FCF10D3974EC}"/>
              </a:ext>
            </a:extLst>
          </p:cNvPr>
          <p:cNvSpPr txBox="1"/>
          <p:nvPr/>
        </p:nvSpPr>
        <p:spPr>
          <a:xfrm>
            <a:off x="214507" y="331976"/>
            <a:ext cx="6660855" cy="400110"/>
          </a:xfrm>
          <a:prstGeom prst="rect">
            <a:avLst/>
          </a:prstGeom>
          <a:noFill/>
        </p:spPr>
        <p:txBody>
          <a:bodyPr wrap="square" rtlCol="0">
            <a:spAutoFit/>
          </a:bodyPr>
          <a:lstStyle/>
          <a:p>
            <a:r>
              <a:rPr lang="fr-CA" sz="2000" b="1" dirty="0">
                <a:solidFill>
                  <a:schemeClr val="bg1"/>
                </a:solidFill>
              </a:rPr>
              <a:t>MODULE 1 : Le rôle de conseiller(-ère) en dépistage du VIH</a:t>
            </a:r>
          </a:p>
        </p:txBody>
      </p:sp>
    </p:spTree>
    <p:extLst>
      <p:ext uri="{BB962C8B-B14F-4D97-AF65-F5344CB8AC3E}">
        <p14:creationId xmlns:p14="http://schemas.microsoft.com/office/powerpoint/2010/main" val="3597222838"/>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8688</TotalTime>
  <Words>2722</Words>
  <Application>Microsoft Office PowerPoint</Application>
  <PresentationFormat>Widescreen</PresentationFormat>
  <Paragraphs>185</Paragraphs>
  <Slides>20</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Wingdings</vt:lpstr>
      <vt:lpstr>Office Theme</vt:lpstr>
      <vt:lpstr>Custom Design</vt:lpstr>
      <vt:lpstr>À la fin de cette unité, vous serez en mesure de :</vt:lpstr>
      <vt:lpstr>Votre rôle à titre de conseiller(-ère) en dépistage du VIH</vt:lpstr>
      <vt:lpstr>En Ontario, le dépistage du VIH est</vt:lpstr>
      <vt:lpstr>Le rendez-vous pour le test</vt:lpstr>
      <vt:lpstr>Adaptés – Centrés sur les besoins du client</vt:lpstr>
      <vt:lpstr>Adaptés – Centrés sur les besoins du client</vt:lpstr>
      <vt:lpstr>Adaptés – Centrés sur les besoins du client</vt:lpstr>
      <vt:lpstr>Respectueux – Guidés par les valeurs du client</vt:lpstr>
      <vt:lpstr>Respectueux – Guidés par les valeurs du client</vt:lpstr>
      <vt:lpstr>Respectueux – Guidés par les valeurs du client</vt:lpstr>
      <vt:lpstr>Consensuels – Soutenir des choix éclairés</vt:lpstr>
      <vt:lpstr>Consensuels – Soutenir des choix éclairés</vt:lpstr>
      <vt:lpstr>Consensuels – Soutenir des choix éclairés</vt:lpstr>
      <vt:lpstr>Confidentiels – Protéger la confidentialité des clients</vt:lpstr>
      <vt:lpstr>Confidentiels – Protéger la vie privée des clients</vt:lpstr>
      <vt:lpstr>Confidentiels – La déclaration à la santé publique</vt:lpstr>
      <vt:lpstr>Confidentiels – Protéger la vie privée des clients</vt:lpstr>
      <vt:lpstr>Haute qualité des soins – Liens aux services</vt:lpstr>
      <vt:lpstr>Haute qualité des soins – Thérapies médica-menteuses préventives</vt:lpstr>
      <vt:lpstr>Haute qualité des soins – Liens aux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505</cp:revision>
  <cp:lastPrinted>2019-03-06T19:16:12Z</cp:lastPrinted>
  <dcterms:created xsi:type="dcterms:W3CDTF">2018-11-08T12:57:55Z</dcterms:created>
  <dcterms:modified xsi:type="dcterms:W3CDTF">2019-09-04T20:28:22Z</dcterms:modified>
</cp:coreProperties>
</file>