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3"/>
  </p:notesMasterIdLst>
  <p:handoutMasterIdLst>
    <p:handoutMasterId r:id="rId24"/>
  </p:handoutMasterIdLst>
  <p:sldIdLst>
    <p:sldId id="270" r:id="rId3"/>
    <p:sldId id="274" r:id="rId4"/>
    <p:sldId id="275" r:id="rId5"/>
    <p:sldId id="276" r:id="rId6"/>
    <p:sldId id="277" r:id="rId7"/>
    <p:sldId id="278" r:id="rId8"/>
    <p:sldId id="280" r:id="rId9"/>
    <p:sldId id="279" r:id="rId10"/>
    <p:sldId id="281" r:id="rId11"/>
    <p:sldId id="282" r:id="rId12"/>
    <p:sldId id="284" r:id="rId13"/>
    <p:sldId id="283" r:id="rId14"/>
    <p:sldId id="285" r:id="rId15"/>
    <p:sldId id="287" r:id="rId16"/>
    <p:sldId id="293" r:id="rId17"/>
    <p:sldId id="294" r:id="rId18"/>
    <p:sldId id="286" r:id="rId19"/>
    <p:sldId id="288" r:id="rId20"/>
    <p:sldId id="295" r:id="rId21"/>
    <p:sldId id="289" r:id="rId22"/>
  </p:sldIdLst>
  <p:sldSz cx="12192000" cy="6858000"/>
  <p:notesSz cx="9296400" cy="7010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A66AC"/>
    <a:srgbClr val="6D1524"/>
    <a:srgbClr val="660033"/>
    <a:srgbClr val="70C041"/>
    <a:srgbClr val="EC5D57"/>
    <a:srgbClr val="E79419"/>
    <a:srgbClr val="00B050"/>
    <a:srgbClr val="60299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86765" autoAdjust="0"/>
  </p:normalViewPr>
  <p:slideViewPr>
    <p:cSldViewPr snapToGrid="0">
      <p:cViewPr varScale="1">
        <p:scale>
          <a:sx n="91" d="100"/>
          <a:sy n="91" d="100"/>
        </p:scale>
        <p:origin x="66" y="78"/>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029282" cy="351957"/>
          </a:xfrm>
          <a:prstGeom prst="rect">
            <a:avLst/>
          </a:prstGeom>
        </p:spPr>
        <p:txBody>
          <a:bodyPr vert="horz" lIns="91440" tIns="45720" rIns="91440" bIns="45720" rtlCol="0"/>
          <a:lstStyle>
            <a:lvl1pPr algn="l">
              <a:defRPr sz="1200"/>
            </a:lvl1pPr>
          </a:lstStyle>
          <a:p>
            <a:endParaRPr lang="en-CA" dirty="0"/>
          </a:p>
        </p:txBody>
      </p:sp>
      <p:sp>
        <p:nvSpPr>
          <p:cNvPr id="3" name="Date Placeholder 2"/>
          <p:cNvSpPr>
            <a:spLocks noGrp="1"/>
          </p:cNvSpPr>
          <p:nvPr>
            <p:ph type="dt" sz="quarter" idx="1"/>
          </p:nvPr>
        </p:nvSpPr>
        <p:spPr>
          <a:xfrm>
            <a:off x="5265014" y="0"/>
            <a:ext cx="4029282" cy="351957"/>
          </a:xfrm>
          <a:prstGeom prst="rect">
            <a:avLst/>
          </a:prstGeom>
        </p:spPr>
        <p:txBody>
          <a:bodyPr vert="horz" lIns="91440" tIns="45720" rIns="91440" bIns="45720" rtlCol="0"/>
          <a:lstStyle>
            <a:lvl1pPr algn="r">
              <a:defRPr sz="1200"/>
            </a:lvl1pPr>
          </a:lstStyle>
          <a:p>
            <a:fld id="{E00C7199-D358-4670-8A56-041B269CF419}" type="datetimeFigureOut">
              <a:rPr lang="en-CA" smtClean="0"/>
              <a:t>2019-07-03</a:t>
            </a:fld>
            <a:endParaRPr lang="en-CA" dirty="0"/>
          </a:p>
        </p:txBody>
      </p:sp>
      <p:sp>
        <p:nvSpPr>
          <p:cNvPr id="4" name="Footer Placeholder 3"/>
          <p:cNvSpPr>
            <a:spLocks noGrp="1"/>
          </p:cNvSpPr>
          <p:nvPr>
            <p:ph type="ftr" sz="quarter" idx="2"/>
          </p:nvPr>
        </p:nvSpPr>
        <p:spPr>
          <a:xfrm>
            <a:off x="1" y="6658444"/>
            <a:ext cx="4029282" cy="351957"/>
          </a:xfrm>
          <a:prstGeom prst="rect">
            <a:avLst/>
          </a:prstGeom>
        </p:spPr>
        <p:txBody>
          <a:bodyPr vert="horz" lIns="91440" tIns="45720" rIns="91440" bIns="45720" rtlCol="0" anchor="b"/>
          <a:lstStyle>
            <a:lvl1pPr algn="l">
              <a:defRPr sz="1200"/>
            </a:lvl1pPr>
          </a:lstStyle>
          <a:p>
            <a:endParaRPr lang="en-CA" dirty="0"/>
          </a:p>
        </p:txBody>
      </p:sp>
      <p:sp>
        <p:nvSpPr>
          <p:cNvPr id="5" name="Slide Number Placeholder 4"/>
          <p:cNvSpPr>
            <a:spLocks noGrp="1"/>
          </p:cNvSpPr>
          <p:nvPr>
            <p:ph type="sldNum" sz="quarter" idx="3"/>
          </p:nvPr>
        </p:nvSpPr>
        <p:spPr>
          <a:xfrm>
            <a:off x="5265014" y="6658444"/>
            <a:ext cx="4029282" cy="351957"/>
          </a:xfrm>
          <a:prstGeom prst="rect">
            <a:avLst/>
          </a:prstGeom>
        </p:spPr>
        <p:txBody>
          <a:bodyPr vert="horz" lIns="91440" tIns="45720" rIns="91440" bIns="45720" rtlCol="0" anchor="b"/>
          <a:lstStyle>
            <a:lvl1pPr algn="r">
              <a:defRPr sz="1200"/>
            </a:lvl1pPr>
          </a:lstStyle>
          <a:p>
            <a:fld id="{FA20C67C-A065-48F6-8822-442DE805868B}" type="slidenum">
              <a:rPr lang="en-CA" smtClean="0"/>
              <a:t>‹#›</a:t>
            </a:fld>
            <a:endParaRPr lang="en-CA" dirty="0"/>
          </a:p>
        </p:txBody>
      </p:sp>
    </p:spTree>
    <p:extLst>
      <p:ext uri="{BB962C8B-B14F-4D97-AF65-F5344CB8AC3E}">
        <p14:creationId xmlns:p14="http://schemas.microsoft.com/office/powerpoint/2010/main" val="24703729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9075" cy="35083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5265738" y="0"/>
            <a:ext cx="4029075" cy="350838"/>
          </a:xfrm>
          <a:prstGeom prst="rect">
            <a:avLst/>
          </a:prstGeom>
        </p:spPr>
        <p:txBody>
          <a:bodyPr vert="horz" lIns="91440" tIns="45720" rIns="91440" bIns="45720" rtlCol="0"/>
          <a:lstStyle>
            <a:lvl1pPr algn="r">
              <a:defRPr sz="1200"/>
            </a:lvl1pPr>
          </a:lstStyle>
          <a:p>
            <a:fld id="{86DCAE68-4989-488F-8171-AAA970B76E21}" type="datetimeFigureOut">
              <a:rPr lang="en-CA" smtClean="0"/>
              <a:t>2019-07-03</a:t>
            </a:fld>
            <a:endParaRPr lang="en-CA"/>
          </a:p>
        </p:txBody>
      </p:sp>
      <p:sp>
        <p:nvSpPr>
          <p:cNvPr id="4" name="Slide Image Placeholder 3"/>
          <p:cNvSpPr>
            <a:spLocks noGrp="1" noRot="1" noChangeAspect="1"/>
          </p:cNvSpPr>
          <p:nvPr>
            <p:ph type="sldImg" idx="2"/>
          </p:nvPr>
        </p:nvSpPr>
        <p:spPr>
          <a:xfrm>
            <a:off x="2546350" y="876300"/>
            <a:ext cx="4203700" cy="2365375"/>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930275" y="3373438"/>
            <a:ext cx="7435850" cy="2760662"/>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6659563"/>
            <a:ext cx="4029075" cy="35083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5265738" y="6659563"/>
            <a:ext cx="4029075" cy="350837"/>
          </a:xfrm>
          <a:prstGeom prst="rect">
            <a:avLst/>
          </a:prstGeom>
        </p:spPr>
        <p:txBody>
          <a:bodyPr vert="horz" lIns="91440" tIns="45720" rIns="91440" bIns="45720" rtlCol="0" anchor="b"/>
          <a:lstStyle>
            <a:lvl1pPr algn="r">
              <a:defRPr sz="1200"/>
            </a:lvl1pPr>
          </a:lstStyle>
          <a:p>
            <a:fld id="{7BF95C07-2F40-43EE-A2AA-4D9F9EED63F6}" type="slidenum">
              <a:rPr lang="en-CA" smtClean="0"/>
              <a:t>‹#›</a:t>
            </a:fld>
            <a:endParaRPr lang="en-CA"/>
          </a:p>
        </p:txBody>
      </p:sp>
    </p:spTree>
    <p:extLst>
      <p:ext uri="{BB962C8B-B14F-4D97-AF65-F5344CB8AC3E}">
        <p14:creationId xmlns:p14="http://schemas.microsoft.com/office/powerpoint/2010/main" val="2402813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Review the learning objective with</a:t>
            </a:r>
            <a:r>
              <a:rPr lang="en-US" baseline="0" dirty="0" smtClean="0"/>
              <a:t> the trainees</a:t>
            </a:r>
            <a:endParaRPr lang="en-CA" dirty="0"/>
          </a:p>
        </p:txBody>
      </p:sp>
      <p:sp>
        <p:nvSpPr>
          <p:cNvPr id="4" name="Slide Number Placeholder 3"/>
          <p:cNvSpPr>
            <a:spLocks noGrp="1"/>
          </p:cNvSpPr>
          <p:nvPr>
            <p:ph type="sldNum" sz="quarter" idx="10"/>
          </p:nvPr>
        </p:nvSpPr>
        <p:spPr/>
        <p:txBody>
          <a:bodyPr/>
          <a:lstStyle/>
          <a:p>
            <a:fld id="{7BF95C07-2F40-43EE-A2AA-4D9F9EED63F6}" type="slidenum">
              <a:rPr lang="en-CA" smtClean="0"/>
              <a:t>1</a:t>
            </a:fld>
            <a:endParaRPr lang="en-CA"/>
          </a:p>
        </p:txBody>
      </p:sp>
    </p:spTree>
    <p:extLst>
      <p:ext uri="{BB962C8B-B14F-4D97-AF65-F5344CB8AC3E}">
        <p14:creationId xmlns:p14="http://schemas.microsoft.com/office/powerpoint/2010/main" val="3202530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7BF95C07-2F40-43EE-A2AA-4D9F9EED63F6}" type="slidenum">
              <a:rPr lang="en-CA" smtClean="0"/>
              <a:t>10</a:t>
            </a:fld>
            <a:endParaRPr lang="en-CA"/>
          </a:p>
        </p:txBody>
      </p:sp>
    </p:spTree>
    <p:extLst>
      <p:ext uri="{BB962C8B-B14F-4D97-AF65-F5344CB8AC3E}">
        <p14:creationId xmlns:p14="http://schemas.microsoft.com/office/powerpoint/2010/main" val="5085157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Informed</a:t>
            </a:r>
            <a:r>
              <a:rPr lang="en-US" baseline="0" dirty="0" smtClean="0"/>
              <a:t> consent is a </a:t>
            </a:r>
            <a:r>
              <a:rPr lang="en-US" u="sng" baseline="0" dirty="0" smtClean="0"/>
              <a:t>must</a:t>
            </a:r>
            <a:r>
              <a:rPr lang="en-US" baseline="0" dirty="0" smtClean="0"/>
              <a:t> for every testing appointment – how much needs to be said depends on the general knowledge of the client, and their previous experiences of testing</a:t>
            </a:r>
            <a:endParaRPr lang="en-CA" dirty="0"/>
          </a:p>
        </p:txBody>
      </p:sp>
      <p:sp>
        <p:nvSpPr>
          <p:cNvPr id="4" name="Slide Number Placeholder 3"/>
          <p:cNvSpPr>
            <a:spLocks noGrp="1"/>
          </p:cNvSpPr>
          <p:nvPr>
            <p:ph type="sldNum" sz="quarter" idx="10"/>
          </p:nvPr>
        </p:nvSpPr>
        <p:spPr/>
        <p:txBody>
          <a:bodyPr/>
          <a:lstStyle/>
          <a:p>
            <a:fld id="{7BF95C07-2F40-43EE-A2AA-4D9F9EED63F6}" type="slidenum">
              <a:rPr lang="en-CA" smtClean="0"/>
              <a:t>11</a:t>
            </a:fld>
            <a:endParaRPr lang="en-CA"/>
          </a:p>
        </p:txBody>
      </p:sp>
    </p:spTree>
    <p:extLst>
      <p:ext uri="{BB962C8B-B14F-4D97-AF65-F5344CB8AC3E}">
        <p14:creationId xmlns:p14="http://schemas.microsoft.com/office/powerpoint/2010/main" val="7728868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Talk about</a:t>
            </a:r>
            <a:r>
              <a:rPr lang="en-US" baseline="0" dirty="0" smtClean="0"/>
              <a:t> protocols at your site for impaired clients</a:t>
            </a:r>
            <a:endParaRPr lang="en-CA" dirty="0"/>
          </a:p>
        </p:txBody>
      </p:sp>
      <p:sp>
        <p:nvSpPr>
          <p:cNvPr id="4" name="Slide Number Placeholder 3"/>
          <p:cNvSpPr>
            <a:spLocks noGrp="1"/>
          </p:cNvSpPr>
          <p:nvPr>
            <p:ph type="sldNum" sz="quarter" idx="10"/>
          </p:nvPr>
        </p:nvSpPr>
        <p:spPr/>
        <p:txBody>
          <a:bodyPr/>
          <a:lstStyle/>
          <a:p>
            <a:fld id="{7BF95C07-2F40-43EE-A2AA-4D9F9EED63F6}" type="slidenum">
              <a:rPr lang="en-CA" smtClean="0"/>
              <a:t>12</a:t>
            </a:fld>
            <a:endParaRPr lang="en-CA"/>
          </a:p>
        </p:txBody>
      </p:sp>
    </p:spTree>
    <p:extLst>
      <p:ext uri="{BB962C8B-B14F-4D97-AF65-F5344CB8AC3E}">
        <p14:creationId xmlns:p14="http://schemas.microsoft.com/office/powerpoint/2010/main" val="259999776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baseline="0" dirty="0" smtClean="0"/>
              <a:t>Stressing care around client privacy is important – including a warning about talking about client interactions to others. This is a privacy gap that can happen, even when counselling is anonymous – but often our worlds are smaller than we expect!</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en-US" dirty="0" smtClean="0"/>
              <a:t>Again the amount of information need</a:t>
            </a:r>
            <a:r>
              <a:rPr lang="en-US" baseline="0" dirty="0" smtClean="0"/>
              <a:t> by clients will vary based on their experience of testing – routine testers at a site don’t needed this review. They come back to you because they trust you.</a:t>
            </a:r>
          </a:p>
          <a:p>
            <a:pPr marL="171450" indent="-171450">
              <a:buFontTx/>
              <a:buChar char="-"/>
            </a:pPr>
            <a:endParaRPr lang="en-CA" dirty="0"/>
          </a:p>
        </p:txBody>
      </p:sp>
      <p:sp>
        <p:nvSpPr>
          <p:cNvPr id="4" name="Slide Number Placeholder 3"/>
          <p:cNvSpPr>
            <a:spLocks noGrp="1"/>
          </p:cNvSpPr>
          <p:nvPr>
            <p:ph type="sldNum" sz="quarter" idx="10"/>
          </p:nvPr>
        </p:nvSpPr>
        <p:spPr/>
        <p:txBody>
          <a:bodyPr/>
          <a:lstStyle/>
          <a:p>
            <a:fld id="{7BF95C07-2F40-43EE-A2AA-4D9F9EED63F6}" type="slidenum">
              <a:rPr lang="en-CA" smtClean="0"/>
              <a:t>14</a:t>
            </a:fld>
            <a:endParaRPr lang="en-CA"/>
          </a:p>
        </p:txBody>
      </p:sp>
    </p:spTree>
    <p:extLst>
      <p:ext uri="{BB962C8B-B14F-4D97-AF65-F5344CB8AC3E}">
        <p14:creationId xmlns:p14="http://schemas.microsoft.com/office/powerpoint/2010/main" val="152179072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Information about gender,</a:t>
            </a:r>
            <a:r>
              <a:rPr lang="en-US" baseline="0" dirty="0" smtClean="0"/>
              <a:t> ethnicity, risk factors, PrEP use, </a:t>
            </a:r>
            <a:r>
              <a:rPr lang="en-US" baseline="0" dirty="0" err="1" smtClean="0"/>
              <a:t>etc</a:t>
            </a:r>
            <a:r>
              <a:rPr lang="en-US" baseline="0" dirty="0" smtClean="0"/>
              <a:t> helps improve prevention and care – it is not about tracking the client. While clients should never be pressured for any information, counsellors should encourage these disclosures </a:t>
            </a:r>
            <a:endParaRPr lang="en-CA" dirty="0"/>
          </a:p>
        </p:txBody>
      </p:sp>
      <p:sp>
        <p:nvSpPr>
          <p:cNvPr id="4" name="Slide Number Placeholder 3"/>
          <p:cNvSpPr>
            <a:spLocks noGrp="1"/>
          </p:cNvSpPr>
          <p:nvPr>
            <p:ph type="sldNum" sz="quarter" idx="10"/>
          </p:nvPr>
        </p:nvSpPr>
        <p:spPr/>
        <p:txBody>
          <a:bodyPr/>
          <a:lstStyle/>
          <a:p>
            <a:fld id="{7BF95C07-2F40-43EE-A2AA-4D9F9EED63F6}" type="slidenum">
              <a:rPr lang="en-CA" smtClean="0"/>
              <a:t>15</a:t>
            </a:fld>
            <a:endParaRPr lang="en-CA"/>
          </a:p>
        </p:txBody>
      </p:sp>
    </p:spTree>
    <p:extLst>
      <p:ext uri="{BB962C8B-B14F-4D97-AF65-F5344CB8AC3E}">
        <p14:creationId xmlns:p14="http://schemas.microsoft.com/office/powerpoint/2010/main" val="50037081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Many people have fears</a:t>
            </a:r>
            <a:r>
              <a:rPr lang="en-US" baseline="0" dirty="0" smtClean="0"/>
              <a:t> around being reported to the public health unit. Highlight that public health can help people through the diagnosis and disclosure phase.</a:t>
            </a:r>
            <a:endParaRPr lang="en-CA" dirty="0"/>
          </a:p>
        </p:txBody>
      </p:sp>
      <p:sp>
        <p:nvSpPr>
          <p:cNvPr id="4" name="Slide Number Placeholder 3"/>
          <p:cNvSpPr>
            <a:spLocks noGrp="1"/>
          </p:cNvSpPr>
          <p:nvPr>
            <p:ph type="sldNum" sz="quarter" idx="10"/>
          </p:nvPr>
        </p:nvSpPr>
        <p:spPr/>
        <p:txBody>
          <a:bodyPr/>
          <a:lstStyle/>
          <a:p>
            <a:fld id="{7BF95C07-2F40-43EE-A2AA-4D9F9EED63F6}" type="slidenum">
              <a:rPr lang="en-CA" smtClean="0"/>
              <a:t>16</a:t>
            </a:fld>
            <a:endParaRPr lang="en-CA"/>
          </a:p>
        </p:txBody>
      </p:sp>
    </p:spTree>
    <p:extLst>
      <p:ext uri="{BB962C8B-B14F-4D97-AF65-F5344CB8AC3E}">
        <p14:creationId xmlns:p14="http://schemas.microsoft.com/office/powerpoint/2010/main" val="375271606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a:t>
            </a:r>
            <a:r>
              <a:rPr lang="en-US" baseline="0" dirty="0" smtClean="0"/>
              <a:t> is an opportunity to talk to the trainees about the local support services available to clients and where counsellors at you site can find information to support referrals to these agencies</a:t>
            </a:r>
            <a:endParaRPr lang="en-CA" dirty="0"/>
          </a:p>
        </p:txBody>
      </p:sp>
      <p:sp>
        <p:nvSpPr>
          <p:cNvPr id="4" name="Slide Number Placeholder 3"/>
          <p:cNvSpPr>
            <a:spLocks noGrp="1"/>
          </p:cNvSpPr>
          <p:nvPr>
            <p:ph type="sldNum" sz="quarter" idx="10"/>
          </p:nvPr>
        </p:nvSpPr>
        <p:spPr/>
        <p:txBody>
          <a:bodyPr/>
          <a:lstStyle/>
          <a:p>
            <a:fld id="{7BF95C07-2F40-43EE-A2AA-4D9F9EED63F6}" type="slidenum">
              <a:rPr lang="en-CA" smtClean="0"/>
              <a:t>18</a:t>
            </a:fld>
            <a:endParaRPr lang="en-CA"/>
          </a:p>
        </p:txBody>
      </p:sp>
    </p:spTree>
    <p:extLst>
      <p:ext uri="{BB962C8B-B14F-4D97-AF65-F5344CB8AC3E}">
        <p14:creationId xmlns:p14="http://schemas.microsoft.com/office/powerpoint/2010/main" val="339994609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a:t>
            </a:r>
            <a:r>
              <a:rPr lang="en-US" baseline="0" dirty="0" smtClean="0"/>
              <a:t> is an opportunity to talk to the trainees about the local support services available to clients and where counsellors at you site can find information to support referrals to these agencies</a:t>
            </a:r>
            <a:endParaRPr lang="en-CA" dirty="0"/>
          </a:p>
        </p:txBody>
      </p:sp>
      <p:sp>
        <p:nvSpPr>
          <p:cNvPr id="4" name="Slide Number Placeholder 3"/>
          <p:cNvSpPr>
            <a:spLocks noGrp="1"/>
          </p:cNvSpPr>
          <p:nvPr>
            <p:ph type="sldNum" sz="quarter" idx="10"/>
          </p:nvPr>
        </p:nvSpPr>
        <p:spPr/>
        <p:txBody>
          <a:bodyPr/>
          <a:lstStyle/>
          <a:p>
            <a:fld id="{7BF95C07-2F40-43EE-A2AA-4D9F9EED63F6}" type="slidenum">
              <a:rPr lang="en-CA" smtClean="0"/>
              <a:t>19</a:t>
            </a:fld>
            <a:endParaRPr lang="en-CA"/>
          </a:p>
        </p:txBody>
      </p:sp>
    </p:spTree>
    <p:extLst>
      <p:ext uri="{BB962C8B-B14F-4D97-AF65-F5344CB8AC3E}">
        <p14:creationId xmlns:p14="http://schemas.microsoft.com/office/powerpoint/2010/main" val="27157948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7BF95C07-2F40-43EE-A2AA-4D9F9EED63F6}" type="slidenum">
              <a:rPr lang="en-CA" smtClean="0"/>
              <a:t>2</a:t>
            </a:fld>
            <a:endParaRPr lang="en-CA"/>
          </a:p>
        </p:txBody>
      </p:sp>
    </p:spTree>
    <p:extLst>
      <p:ext uri="{BB962C8B-B14F-4D97-AF65-F5344CB8AC3E}">
        <p14:creationId xmlns:p14="http://schemas.microsoft.com/office/powerpoint/2010/main" val="5073588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ARCCH</a:t>
            </a:r>
            <a:r>
              <a:rPr lang="en-US" baseline="0" dirty="0" smtClean="0"/>
              <a:t> principles apply to all HIV testing done in any sort of setting. They are part of new guidelines for HIV testing in Ontario to be launched in 2019.</a:t>
            </a:r>
            <a:endParaRPr lang="en-CA" dirty="0"/>
          </a:p>
        </p:txBody>
      </p:sp>
      <p:sp>
        <p:nvSpPr>
          <p:cNvPr id="4" name="Slide Number Placeholder 3"/>
          <p:cNvSpPr>
            <a:spLocks noGrp="1"/>
          </p:cNvSpPr>
          <p:nvPr>
            <p:ph type="sldNum" sz="quarter" idx="10"/>
          </p:nvPr>
        </p:nvSpPr>
        <p:spPr/>
        <p:txBody>
          <a:bodyPr/>
          <a:lstStyle/>
          <a:p>
            <a:fld id="{7BF95C07-2F40-43EE-A2AA-4D9F9EED63F6}" type="slidenum">
              <a:rPr lang="en-CA" smtClean="0"/>
              <a:t>3</a:t>
            </a:fld>
            <a:endParaRPr lang="en-CA"/>
          </a:p>
        </p:txBody>
      </p:sp>
    </p:spTree>
    <p:extLst>
      <p:ext uri="{BB962C8B-B14F-4D97-AF65-F5344CB8AC3E}">
        <p14:creationId xmlns:p14="http://schemas.microsoft.com/office/powerpoint/2010/main" val="18332827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7BF95C07-2F40-43EE-A2AA-4D9F9EED63F6}" type="slidenum">
              <a:rPr lang="en-CA" smtClean="0"/>
              <a:t>4</a:t>
            </a:fld>
            <a:endParaRPr lang="en-CA"/>
          </a:p>
        </p:txBody>
      </p:sp>
    </p:spTree>
    <p:extLst>
      <p:ext uri="{BB962C8B-B14F-4D97-AF65-F5344CB8AC3E}">
        <p14:creationId xmlns:p14="http://schemas.microsoft.com/office/powerpoint/2010/main" val="3453915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Does your site do express</a:t>
            </a:r>
            <a:r>
              <a:rPr lang="en-US" baseline="0" dirty="0" smtClean="0"/>
              <a:t> testing? If so talk about it here.</a:t>
            </a:r>
            <a:endParaRPr lang="en-CA" dirty="0"/>
          </a:p>
        </p:txBody>
      </p:sp>
      <p:sp>
        <p:nvSpPr>
          <p:cNvPr id="4" name="Slide Number Placeholder 3"/>
          <p:cNvSpPr>
            <a:spLocks noGrp="1"/>
          </p:cNvSpPr>
          <p:nvPr>
            <p:ph type="sldNum" sz="quarter" idx="10"/>
          </p:nvPr>
        </p:nvSpPr>
        <p:spPr/>
        <p:txBody>
          <a:bodyPr/>
          <a:lstStyle/>
          <a:p>
            <a:fld id="{7BF95C07-2F40-43EE-A2AA-4D9F9EED63F6}" type="slidenum">
              <a:rPr lang="en-CA" smtClean="0"/>
              <a:t>5</a:t>
            </a:fld>
            <a:endParaRPr lang="en-CA"/>
          </a:p>
        </p:txBody>
      </p:sp>
    </p:spTree>
    <p:extLst>
      <p:ext uri="{BB962C8B-B14F-4D97-AF65-F5344CB8AC3E}">
        <p14:creationId xmlns:p14="http://schemas.microsoft.com/office/powerpoint/2010/main" val="42557313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Encourage HIV test counsellors to structure conversation in accordance to the needs identified by the client. The checklist will help ensure that all topics are covered.</a:t>
            </a:r>
            <a:endParaRPr lang="en-CA" dirty="0"/>
          </a:p>
        </p:txBody>
      </p:sp>
      <p:sp>
        <p:nvSpPr>
          <p:cNvPr id="4" name="Slide Number Placeholder 3"/>
          <p:cNvSpPr>
            <a:spLocks noGrp="1"/>
          </p:cNvSpPr>
          <p:nvPr>
            <p:ph type="sldNum" sz="quarter" idx="10"/>
          </p:nvPr>
        </p:nvSpPr>
        <p:spPr/>
        <p:txBody>
          <a:bodyPr/>
          <a:lstStyle/>
          <a:p>
            <a:fld id="{7BF95C07-2F40-43EE-A2AA-4D9F9EED63F6}" type="slidenum">
              <a:rPr lang="en-CA" smtClean="0"/>
              <a:t>6</a:t>
            </a:fld>
            <a:endParaRPr lang="en-CA"/>
          </a:p>
        </p:txBody>
      </p:sp>
    </p:spTree>
    <p:extLst>
      <p:ext uri="{BB962C8B-B14F-4D97-AF65-F5344CB8AC3E}">
        <p14:creationId xmlns:p14="http://schemas.microsoft.com/office/powerpoint/2010/main" val="38484034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Encourages counsellors to recognize that they cannot change the </a:t>
            </a:r>
            <a:r>
              <a:rPr lang="en-US" baseline="0" dirty="0" err="1" smtClean="0"/>
              <a:t>behaviours</a:t>
            </a:r>
            <a:r>
              <a:rPr lang="en-US" baseline="0" dirty="0" smtClean="0"/>
              <a:t> of clients. Stress referral to other services (and make sure they have the information about where services are available in your community)</a:t>
            </a:r>
          </a:p>
          <a:p>
            <a:endParaRPr lang="en-CA" dirty="0"/>
          </a:p>
        </p:txBody>
      </p:sp>
      <p:sp>
        <p:nvSpPr>
          <p:cNvPr id="4" name="Slide Number Placeholder 3"/>
          <p:cNvSpPr>
            <a:spLocks noGrp="1"/>
          </p:cNvSpPr>
          <p:nvPr>
            <p:ph type="sldNum" sz="quarter" idx="10"/>
          </p:nvPr>
        </p:nvSpPr>
        <p:spPr/>
        <p:txBody>
          <a:bodyPr/>
          <a:lstStyle/>
          <a:p>
            <a:fld id="{7BF95C07-2F40-43EE-A2AA-4D9F9EED63F6}" type="slidenum">
              <a:rPr lang="en-CA" smtClean="0"/>
              <a:t>7</a:t>
            </a:fld>
            <a:endParaRPr lang="en-CA"/>
          </a:p>
        </p:txBody>
      </p:sp>
    </p:spTree>
    <p:extLst>
      <p:ext uri="{BB962C8B-B14F-4D97-AF65-F5344CB8AC3E}">
        <p14:creationId xmlns:p14="http://schemas.microsoft.com/office/powerpoint/2010/main" val="40799671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Stress</a:t>
            </a:r>
            <a:r>
              <a:rPr lang="en-US" baseline="0" dirty="0" smtClean="0"/>
              <a:t> that your site supports this process of learning about the needs of clients and of understanding the issues for the clients you serve. This is not an optional extra.</a:t>
            </a:r>
            <a:endParaRPr lang="en-CA" dirty="0"/>
          </a:p>
        </p:txBody>
      </p:sp>
      <p:sp>
        <p:nvSpPr>
          <p:cNvPr id="4" name="Slide Number Placeholder 3"/>
          <p:cNvSpPr>
            <a:spLocks noGrp="1"/>
          </p:cNvSpPr>
          <p:nvPr>
            <p:ph type="sldNum" sz="quarter" idx="10"/>
          </p:nvPr>
        </p:nvSpPr>
        <p:spPr/>
        <p:txBody>
          <a:bodyPr/>
          <a:lstStyle/>
          <a:p>
            <a:fld id="{7BF95C07-2F40-43EE-A2AA-4D9F9EED63F6}" type="slidenum">
              <a:rPr lang="en-CA" smtClean="0"/>
              <a:t>8</a:t>
            </a:fld>
            <a:endParaRPr lang="en-CA"/>
          </a:p>
        </p:txBody>
      </p:sp>
    </p:spTree>
    <p:extLst>
      <p:ext uri="{BB962C8B-B14F-4D97-AF65-F5344CB8AC3E}">
        <p14:creationId xmlns:p14="http://schemas.microsoft.com/office/powerpoint/2010/main" val="37966864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The ohtn.on.ca/</a:t>
            </a:r>
            <a:r>
              <a:rPr lang="en-US" dirty="0" err="1" smtClean="0"/>
              <a:t>hivtesting</a:t>
            </a:r>
            <a:r>
              <a:rPr lang="en-US" dirty="0" smtClean="0"/>
              <a:t> website will offer</a:t>
            </a:r>
            <a:r>
              <a:rPr lang="en-US" baseline="0" dirty="0" smtClean="0"/>
              <a:t> some general resources, but the most relevant information will come from the people already doing this work at your site, finding out about local resources, and listening to the clients themselves</a:t>
            </a:r>
            <a:endParaRPr lang="en-CA" dirty="0"/>
          </a:p>
        </p:txBody>
      </p:sp>
      <p:sp>
        <p:nvSpPr>
          <p:cNvPr id="4" name="Slide Number Placeholder 3"/>
          <p:cNvSpPr>
            <a:spLocks noGrp="1"/>
          </p:cNvSpPr>
          <p:nvPr>
            <p:ph type="sldNum" sz="quarter" idx="10"/>
          </p:nvPr>
        </p:nvSpPr>
        <p:spPr/>
        <p:txBody>
          <a:bodyPr/>
          <a:lstStyle/>
          <a:p>
            <a:fld id="{7BF95C07-2F40-43EE-A2AA-4D9F9EED63F6}" type="slidenum">
              <a:rPr lang="en-CA" smtClean="0"/>
              <a:t>9</a:t>
            </a:fld>
            <a:endParaRPr lang="en-CA"/>
          </a:p>
        </p:txBody>
      </p:sp>
    </p:spTree>
    <p:extLst>
      <p:ext uri="{BB962C8B-B14F-4D97-AF65-F5344CB8AC3E}">
        <p14:creationId xmlns:p14="http://schemas.microsoft.com/office/powerpoint/2010/main" val="12222012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54A03A-3E22-46AE-9FBB-365DEB5BDAFB}"/>
              </a:ext>
            </a:extLst>
          </p:cNvPr>
          <p:cNvSpPr>
            <a:spLocks noGrp="1"/>
          </p:cNvSpPr>
          <p:nvPr>
            <p:ph type="ctrTitle"/>
          </p:nvPr>
        </p:nvSpPr>
        <p:spPr>
          <a:xfrm>
            <a:off x="914400" y="883213"/>
            <a:ext cx="7413674" cy="1029994"/>
          </a:xfrm>
        </p:spPr>
        <p:txBody>
          <a:bodyPr anchor="b">
            <a:normAutofit/>
          </a:bodyPr>
          <a:lstStyle>
            <a:lvl1pPr algn="l">
              <a:defRPr sz="4800"/>
            </a:lvl1pPr>
          </a:lstStyle>
          <a:p>
            <a:r>
              <a:rPr lang="en-US" dirty="0"/>
              <a:t>Click to edit Master title style</a:t>
            </a:r>
          </a:p>
        </p:txBody>
      </p:sp>
      <p:sp>
        <p:nvSpPr>
          <p:cNvPr id="3" name="Subtitle 2">
            <a:extLst>
              <a:ext uri="{FF2B5EF4-FFF2-40B4-BE49-F238E27FC236}">
                <a16:creationId xmlns:a16="http://schemas.microsoft.com/office/drawing/2014/main" id="{6C02B063-1127-4A03-8466-05E6F6359421}"/>
              </a:ext>
            </a:extLst>
          </p:cNvPr>
          <p:cNvSpPr>
            <a:spLocks noGrp="1"/>
          </p:cNvSpPr>
          <p:nvPr>
            <p:ph type="subTitle" idx="1"/>
          </p:nvPr>
        </p:nvSpPr>
        <p:spPr>
          <a:xfrm>
            <a:off x="914400" y="2399568"/>
            <a:ext cx="9144000"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11" name="Slide Number Placeholder 5">
            <a:extLst>
              <a:ext uri="{FF2B5EF4-FFF2-40B4-BE49-F238E27FC236}">
                <a16:creationId xmlns:a16="http://schemas.microsoft.com/office/drawing/2014/main" id="{42E1F206-CD0A-4FBE-9080-31FDD460F302}"/>
              </a:ext>
            </a:extLst>
          </p:cNvPr>
          <p:cNvSpPr>
            <a:spLocks noGrp="1"/>
          </p:cNvSpPr>
          <p:nvPr>
            <p:ph type="sldNum" sz="quarter" idx="12"/>
          </p:nvPr>
        </p:nvSpPr>
        <p:spPr>
          <a:xfrm>
            <a:off x="0" y="6492875"/>
            <a:ext cx="5176911" cy="365125"/>
          </a:xfrm>
          <a:prstGeom prst="rect">
            <a:avLst/>
          </a:prstGeom>
        </p:spPr>
        <p:txBody>
          <a:bodyPr/>
          <a:lstStyle>
            <a:lvl1pPr>
              <a:defRPr sz="1800">
                <a:solidFill>
                  <a:schemeClr val="bg2">
                    <a:lumMod val="50000"/>
                  </a:schemeClr>
                </a:solidFill>
              </a:defRPr>
            </a:lvl1pPr>
          </a:lstStyle>
          <a:p>
            <a:r>
              <a:rPr lang="en-US" dirty="0"/>
              <a:t>AIDS Bureau, Ministry of Health and Long Term Care</a:t>
            </a:r>
          </a:p>
        </p:txBody>
      </p:sp>
    </p:spTree>
    <p:extLst>
      <p:ext uri="{BB962C8B-B14F-4D97-AF65-F5344CB8AC3E}">
        <p14:creationId xmlns:p14="http://schemas.microsoft.com/office/powerpoint/2010/main" val="24810291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86E007-E3E9-44BF-9315-6BFEACE9974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DD34246-2D11-414F-8533-CB752261F3F9}"/>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9458DA8-7A0F-4243-9C18-F0BEE5B866AF}"/>
              </a:ext>
            </a:extLst>
          </p:cNvPr>
          <p:cNvSpPr>
            <a:spLocks noGrp="1"/>
          </p:cNvSpPr>
          <p:nvPr>
            <p:ph type="dt" sz="half" idx="10"/>
          </p:nvPr>
        </p:nvSpPr>
        <p:spPr>
          <a:xfrm>
            <a:off x="838200" y="6356350"/>
            <a:ext cx="2743200" cy="365125"/>
          </a:xfrm>
          <a:prstGeom prst="rect">
            <a:avLst/>
          </a:prstGeom>
        </p:spPr>
        <p:txBody>
          <a:bodyPr/>
          <a:lstStyle/>
          <a:p>
            <a:fld id="{4FD9D9CB-0FF9-4C19-BD39-4178265EE573}" type="datetimeFigureOut">
              <a:rPr lang="en-US" smtClean="0"/>
              <a:t>7/3/2019</a:t>
            </a:fld>
            <a:endParaRPr lang="en-US" dirty="0"/>
          </a:p>
        </p:txBody>
      </p:sp>
      <p:sp>
        <p:nvSpPr>
          <p:cNvPr id="5" name="Footer Placeholder 4">
            <a:extLst>
              <a:ext uri="{FF2B5EF4-FFF2-40B4-BE49-F238E27FC236}">
                <a16:creationId xmlns:a16="http://schemas.microsoft.com/office/drawing/2014/main" id="{DD586CBF-D714-4ED8-AEB8-3AE0BBABFCE4}"/>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2CCF5AC3-562C-4F53-AEAD-82866667D0E2}"/>
              </a:ext>
            </a:extLst>
          </p:cNvPr>
          <p:cNvSpPr>
            <a:spLocks noGrp="1"/>
          </p:cNvSpPr>
          <p:nvPr>
            <p:ph type="sldNum" sz="quarter" idx="12"/>
          </p:nvPr>
        </p:nvSpPr>
        <p:spPr>
          <a:xfrm>
            <a:off x="8610600" y="6356350"/>
            <a:ext cx="2743200" cy="365125"/>
          </a:xfrm>
          <a:prstGeom prst="rect">
            <a:avLst/>
          </a:prstGeom>
        </p:spPr>
        <p:txBody>
          <a:bodyPr/>
          <a:lstStyle/>
          <a:p>
            <a:fld id="{ABD685B2-1C89-457D-8B07-4492C9194242}" type="slidenum">
              <a:rPr lang="en-US" smtClean="0"/>
              <a:t>‹#›</a:t>
            </a:fld>
            <a:endParaRPr lang="en-US" dirty="0"/>
          </a:p>
        </p:txBody>
      </p:sp>
    </p:spTree>
    <p:extLst>
      <p:ext uri="{BB962C8B-B14F-4D97-AF65-F5344CB8AC3E}">
        <p14:creationId xmlns:p14="http://schemas.microsoft.com/office/powerpoint/2010/main" val="24386537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71DBBC0-368B-4409-B55C-A231B0D80FC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254C708-BCA3-475F-BD7F-8B2185D9A8F6}"/>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FB97EC9-F095-4BFB-8CFB-56F1BAF837DA}"/>
              </a:ext>
            </a:extLst>
          </p:cNvPr>
          <p:cNvSpPr>
            <a:spLocks noGrp="1"/>
          </p:cNvSpPr>
          <p:nvPr>
            <p:ph type="dt" sz="half" idx="10"/>
          </p:nvPr>
        </p:nvSpPr>
        <p:spPr>
          <a:xfrm>
            <a:off x="838200" y="6356350"/>
            <a:ext cx="2743200" cy="365125"/>
          </a:xfrm>
          <a:prstGeom prst="rect">
            <a:avLst/>
          </a:prstGeom>
        </p:spPr>
        <p:txBody>
          <a:bodyPr/>
          <a:lstStyle/>
          <a:p>
            <a:fld id="{4FD9D9CB-0FF9-4C19-BD39-4178265EE573}" type="datetimeFigureOut">
              <a:rPr lang="en-US" smtClean="0"/>
              <a:t>7/3/2019</a:t>
            </a:fld>
            <a:endParaRPr lang="en-US" dirty="0"/>
          </a:p>
        </p:txBody>
      </p:sp>
      <p:sp>
        <p:nvSpPr>
          <p:cNvPr id="5" name="Footer Placeholder 4">
            <a:extLst>
              <a:ext uri="{FF2B5EF4-FFF2-40B4-BE49-F238E27FC236}">
                <a16:creationId xmlns:a16="http://schemas.microsoft.com/office/drawing/2014/main" id="{F48B6ACA-C34A-48CF-A958-2572BE52BE05}"/>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453826EC-ACAF-4E98-B6C9-45833529F840}"/>
              </a:ext>
            </a:extLst>
          </p:cNvPr>
          <p:cNvSpPr>
            <a:spLocks noGrp="1"/>
          </p:cNvSpPr>
          <p:nvPr>
            <p:ph type="sldNum" sz="quarter" idx="12"/>
          </p:nvPr>
        </p:nvSpPr>
        <p:spPr>
          <a:xfrm>
            <a:off x="8610600" y="6356350"/>
            <a:ext cx="2743200" cy="365125"/>
          </a:xfrm>
          <a:prstGeom prst="rect">
            <a:avLst/>
          </a:prstGeom>
        </p:spPr>
        <p:txBody>
          <a:bodyPr/>
          <a:lstStyle/>
          <a:p>
            <a:fld id="{ABD685B2-1C89-457D-8B07-4492C9194242}" type="slidenum">
              <a:rPr lang="en-US" smtClean="0"/>
              <a:t>‹#›</a:t>
            </a:fld>
            <a:endParaRPr lang="en-US" dirty="0"/>
          </a:p>
        </p:txBody>
      </p:sp>
    </p:spTree>
    <p:extLst>
      <p:ext uri="{BB962C8B-B14F-4D97-AF65-F5344CB8AC3E}">
        <p14:creationId xmlns:p14="http://schemas.microsoft.com/office/powerpoint/2010/main" val="22902382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5344C9-E53A-477C-BC04-A52DC81A9FD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9EE7B56-2F63-49DD-9420-4FF1561D1C6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F942992-DC22-4235-A3F3-E37893247C7E}"/>
              </a:ext>
            </a:extLst>
          </p:cNvPr>
          <p:cNvSpPr>
            <a:spLocks noGrp="1"/>
          </p:cNvSpPr>
          <p:nvPr>
            <p:ph type="dt" sz="half" idx="10"/>
          </p:nvPr>
        </p:nvSpPr>
        <p:spPr/>
        <p:txBody>
          <a:bodyPr/>
          <a:lstStyle/>
          <a:p>
            <a:fld id="{44E35D53-4F16-4ACE-8382-73FFCA8BCEED}" type="datetimeFigureOut">
              <a:rPr lang="en-US" smtClean="0"/>
              <a:t>7/3/2019</a:t>
            </a:fld>
            <a:endParaRPr lang="en-US" dirty="0"/>
          </a:p>
        </p:txBody>
      </p:sp>
      <p:sp>
        <p:nvSpPr>
          <p:cNvPr id="5" name="Footer Placeholder 4">
            <a:extLst>
              <a:ext uri="{FF2B5EF4-FFF2-40B4-BE49-F238E27FC236}">
                <a16:creationId xmlns:a16="http://schemas.microsoft.com/office/drawing/2014/main" id="{63353440-6D79-4051-86FC-DC036FA4C65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DA2667D-DCBD-4D7E-A987-9222C7DF5204}"/>
              </a:ext>
            </a:extLst>
          </p:cNvPr>
          <p:cNvSpPr>
            <a:spLocks noGrp="1"/>
          </p:cNvSpPr>
          <p:nvPr>
            <p:ph type="sldNum" sz="quarter" idx="12"/>
          </p:nvPr>
        </p:nvSpPr>
        <p:spPr/>
        <p:txBody>
          <a:bodyPr/>
          <a:lstStyle/>
          <a:p>
            <a:fld id="{005605F0-248A-4479-A9E8-D44541D8653D}" type="slidenum">
              <a:rPr lang="en-US" smtClean="0"/>
              <a:t>‹#›</a:t>
            </a:fld>
            <a:endParaRPr lang="en-US" dirty="0"/>
          </a:p>
        </p:txBody>
      </p:sp>
    </p:spTree>
    <p:extLst>
      <p:ext uri="{BB962C8B-B14F-4D97-AF65-F5344CB8AC3E}">
        <p14:creationId xmlns:p14="http://schemas.microsoft.com/office/powerpoint/2010/main" val="20069205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493983-3F4A-4288-B8D5-B05FCDF3DA4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F22ACD6-A600-4F95-B588-9A7FD7DDF44C}"/>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19EB168-4F39-44A0-AFA6-2D6080C156D1}"/>
              </a:ext>
            </a:extLst>
          </p:cNvPr>
          <p:cNvSpPr>
            <a:spLocks noGrp="1"/>
          </p:cNvSpPr>
          <p:nvPr>
            <p:ph type="dt" sz="half" idx="10"/>
          </p:nvPr>
        </p:nvSpPr>
        <p:spPr/>
        <p:txBody>
          <a:bodyPr/>
          <a:lstStyle/>
          <a:p>
            <a:fld id="{44E35D53-4F16-4ACE-8382-73FFCA8BCEED}" type="datetimeFigureOut">
              <a:rPr lang="en-US" smtClean="0"/>
              <a:t>7/3/2019</a:t>
            </a:fld>
            <a:endParaRPr lang="en-US" dirty="0"/>
          </a:p>
        </p:txBody>
      </p:sp>
      <p:sp>
        <p:nvSpPr>
          <p:cNvPr id="5" name="Footer Placeholder 4">
            <a:extLst>
              <a:ext uri="{FF2B5EF4-FFF2-40B4-BE49-F238E27FC236}">
                <a16:creationId xmlns:a16="http://schemas.microsoft.com/office/drawing/2014/main" id="{535CD87F-CB56-4E6F-8062-ED88BEBF17A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44AEF78-777C-45E3-8A41-55C3456A3DB8}"/>
              </a:ext>
            </a:extLst>
          </p:cNvPr>
          <p:cNvSpPr>
            <a:spLocks noGrp="1"/>
          </p:cNvSpPr>
          <p:nvPr>
            <p:ph type="sldNum" sz="quarter" idx="12"/>
          </p:nvPr>
        </p:nvSpPr>
        <p:spPr/>
        <p:txBody>
          <a:bodyPr/>
          <a:lstStyle/>
          <a:p>
            <a:fld id="{005605F0-248A-4479-A9E8-D44541D8653D}" type="slidenum">
              <a:rPr lang="en-US" smtClean="0"/>
              <a:t>‹#›</a:t>
            </a:fld>
            <a:endParaRPr lang="en-US" dirty="0"/>
          </a:p>
        </p:txBody>
      </p:sp>
    </p:spTree>
    <p:extLst>
      <p:ext uri="{BB962C8B-B14F-4D97-AF65-F5344CB8AC3E}">
        <p14:creationId xmlns:p14="http://schemas.microsoft.com/office/powerpoint/2010/main" val="4497066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13AB0B-F0B5-4EA6-A65E-7F7AF7D98DC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134EC96-D816-4415-9F5A-CE89331C387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A895E0EB-8AB2-4842-AC00-3F40AC64687F}"/>
              </a:ext>
            </a:extLst>
          </p:cNvPr>
          <p:cNvSpPr>
            <a:spLocks noGrp="1"/>
          </p:cNvSpPr>
          <p:nvPr>
            <p:ph type="dt" sz="half" idx="10"/>
          </p:nvPr>
        </p:nvSpPr>
        <p:spPr/>
        <p:txBody>
          <a:bodyPr/>
          <a:lstStyle/>
          <a:p>
            <a:fld id="{44E35D53-4F16-4ACE-8382-73FFCA8BCEED}" type="datetimeFigureOut">
              <a:rPr lang="en-US" smtClean="0"/>
              <a:t>7/3/2019</a:t>
            </a:fld>
            <a:endParaRPr lang="en-US" dirty="0"/>
          </a:p>
        </p:txBody>
      </p:sp>
      <p:sp>
        <p:nvSpPr>
          <p:cNvPr id="5" name="Footer Placeholder 4">
            <a:extLst>
              <a:ext uri="{FF2B5EF4-FFF2-40B4-BE49-F238E27FC236}">
                <a16:creationId xmlns:a16="http://schemas.microsoft.com/office/drawing/2014/main" id="{9171592F-800F-4A6B-BDFB-9638454E224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B695667-C8EA-489C-995F-D0260765C1CC}"/>
              </a:ext>
            </a:extLst>
          </p:cNvPr>
          <p:cNvSpPr>
            <a:spLocks noGrp="1"/>
          </p:cNvSpPr>
          <p:nvPr>
            <p:ph type="sldNum" sz="quarter" idx="12"/>
          </p:nvPr>
        </p:nvSpPr>
        <p:spPr/>
        <p:txBody>
          <a:bodyPr/>
          <a:lstStyle/>
          <a:p>
            <a:fld id="{005605F0-248A-4479-A9E8-D44541D8653D}" type="slidenum">
              <a:rPr lang="en-US" smtClean="0"/>
              <a:t>‹#›</a:t>
            </a:fld>
            <a:endParaRPr lang="en-US" dirty="0"/>
          </a:p>
        </p:txBody>
      </p:sp>
    </p:spTree>
    <p:extLst>
      <p:ext uri="{BB962C8B-B14F-4D97-AF65-F5344CB8AC3E}">
        <p14:creationId xmlns:p14="http://schemas.microsoft.com/office/powerpoint/2010/main" val="10017258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7DE52E-EB2D-4954-BF10-A27F7DC6518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2BC3778-506E-4B5A-AD86-EC817D91D7D2}"/>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B228277-78E4-4ED9-B902-12788E1BA9CF}"/>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FD75BAF-E9E4-49D1-81DA-1B19D5710066}"/>
              </a:ext>
            </a:extLst>
          </p:cNvPr>
          <p:cNvSpPr>
            <a:spLocks noGrp="1"/>
          </p:cNvSpPr>
          <p:nvPr>
            <p:ph type="dt" sz="half" idx="10"/>
          </p:nvPr>
        </p:nvSpPr>
        <p:spPr/>
        <p:txBody>
          <a:bodyPr/>
          <a:lstStyle/>
          <a:p>
            <a:fld id="{44E35D53-4F16-4ACE-8382-73FFCA8BCEED}" type="datetimeFigureOut">
              <a:rPr lang="en-US" smtClean="0"/>
              <a:t>7/3/2019</a:t>
            </a:fld>
            <a:endParaRPr lang="en-US" dirty="0"/>
          </a:p>
        </p:txBody>
      </p:sp>
      <p:sp>
        <p:nvSpPr>
          <p:cNvPr id="6" name="Footer Placeholder 5">
            <a:extLst>
              <a:ext uri="{FF2B5EF4-FFF2-40B4-BE49-F238E27FC236}">
                <a16:creationId xmlns:a16="http://schemas.microsoft.com/office/drawing/2014/main" id="{6CA10D88-6934-4176-85CD-04C0912A458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A406552E-B673-4584-B989-A7A462C92713}"/>
              </a:ext>
            </a:extLst>
          </p:cNvPr>
          <p:cNvSpPr>
            <a:spLocks noGrp="1"/>
          </p:cNvSpPr>
          <p:nvPr>
            <p:ph type="sldNum" sz="quarter" idx="12"/>
          </p:nvPr>
        </p:nvSpPr>
        <p:spPr/>
        <p:txBody>
          <a:bodyPr/>
          <a:lstStyle/>
          <a:p>
            <a:fld id="{005605F0-248A-4479-A9E8-D44541D8653D}" type="slidenum">
              <a:rPr lang="en-US" smtClean="0"/>
              <a:t>‹#›</a:t>
            </a:fld>
            <a:endParaRPr lang="en-US" dirty="0"/>
          </a:p>
        </p:txBody>
      </p:sp>
    </p:spTree>
    <p:extLst>
      <p:ext uri="{BB962C8B-B14F-4D97-AF65-F5344CB8AC3E}">
        <p14:creationId xmlns:p14="http://schemas.microsoft.com/office/powerpoint/2010/main" val="21910334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0ABE81-610A-4F69-95CE-EF54D83125C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D3C0F4C-44B1-43DF-BE0D-8ED0279E685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2785E3B0-DBD1-4A40-85E4-E8692F2B51B9}"/>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8AF8A6E-472E-45D9-8A8A-315DC81FE6B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59FF0179-DDBA-4A4B-BD92-660E9586378A}"/>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BDB03E9-E7F0-43CE-B008-610EA652C55B}"/>
              </a:ext>
            </a:extLst>
          </p:cNvPr>
          <p:cNvSpPr>
            <a:spLocks noGrp="1"/>
          </p:cNvSpPr>
          <p:nvPr>
            <p:ph type="dt" sz="half" idx="10"/>
          </p:nvPr>
        </p:nvSpPr>
        <p:spPr/>
        <p:txBody>
          <a:bodyPr/>
          <a:lstStyle/>
          <a:p>
            <a:fld id="{44E35D53-4F16-4ACE-8382-73FFCA8BCEED}" type="datetimeFigureOut">
              <a:rPr lang="en-US" smtClean="0"/>
              <a:t>7/3/2019</a:t>
            </a:fld>
            <a:endParaRPr lang="en-US" dirty="0"/>
          </a:p>
        </p:txBody>
      </p:sp>
      <p:sp>
        <p:nvSpPr>
          <p:cNvPr id="8" name="Footer Placeholder 7">
            <a:extLst>
              <a:ext uri="{FF2B5EF4-FFF2-40B4-BE49-F238E27FC236}">
                <a16:creationId xmlns:a16="http://schemas.microsoft.com/office/drawing/2014/main" id="{BAA5DF28-1F97-4C21-BFC5-A344C4F59CB9}"/>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7226070F-0620-4A06-A5F1-AF3D9A122061}"/>
              </a:ext>
            </a:extLst>
          </p:cNvPr>
          <p:cNvSpPr>
            <a:spLocks noGrp="1"/>
          </p:cNvSpPr>
          <p:nvPr>
            <p:ph type="sldNum" sz="quarter" idx="12"/>
          </p:nvPr>
        </p:nvSpPr>
        <p:spPr/>
        <p:txBody>
          <a:bodyPr/>
          <a:lstStyle/>
          <a:p>
            <a:fld id="{005605F0-248A-4479-A9E8-D44541D8653D}" type="slidenum">
              <a:rPr lang="en-US" smtClean="0"/>
              <a:t>‹#›</a:t>
            </a:fld>
            <a:endParaRPr lang="en-US" dirty="0"/>
          </a:p>
        </p:txBody>
      </p:sp>
    </p:spTree>
    <p:extLst>
      <p:ext uri="{BB962C8B-B14F-4D97-AF65-F5344CB8AC3E}">
        <p14:creationId xmlns:p14="http://schemas.microsoft.com/office/powerpoint/2010/main" val="98495984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8F290C-D613-4F3B-A9A9-527CA4AAAF4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30404EE-8C33-4E49-9D6F-CBF74A8EAB67}"/>
              </a:ext>
            </a:extLst>
          </p:cNvPr>
          <p:cNvSpPr>
            <a:spLocks noGrp="1"/>
          </p:cNvSpPr>
          <p:nvPr>
            <p:ph type="dt" sz="half" idx="10"/>
          </p:nvPr>
        </p:nvSpPr>
        <p:spPr/>
        <p:txBody>
          <a:bodyPr/>
          <a:lstStyle/>
          <a:p>
            <a:fld id="{44E35D53-4F16-4ACE-8382-73FFCA8BCEED}" type="datetimeFigureOut">
              <a:rPr lang="en-US" smtClean="0"/>
              <a:t>7/3/2019</a:t>
            </a:fld>
            <a:endParaRPr lang="en-US" dirty="0"/>
          </a:p>
        </p:txBody>
      </p:sp>
      <p:sp>
        <p:nvSpPr>
          <p:cNvPr id="4" name="Footer Placeholder 3">
            <a:extLst>
              <a:ext uri="{FF2B5EF4-FFF2-40B4-BE49-F238E27FC236}">
                <a16:creationId xmlns:a16="http://schemas.microsoft.com/office/drawing/2014/main" id="{087D9BE8-EB85-4597-A9E9-17F2425ECB53}"/>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1B8AD6D1-E7BE-4829-9656-5BB980CC1366}"/>
              </a:ext>
            </a:extLst>
          </p:cNvPr>
          <p:cNvSpPr>
            <a:spLocks noGrp="1"/>
          </p:cNvSpPr>
          <p:nvPr>
            <p:ph type="sldNum" sz="quarter" idx="12"/>
          </p:nvPr>
        </p:nvSpPr>
        <p:spPr/>
        <p:txBody>
          <a:bodyPr/>
          <a:lstStyle/>
          <a:p>
            <a:fld id="{005605F0-248A-4479-A9E8-D44541D8653D}" type="slidenum">
              <a:rPr lang="en-US" smtClean="0"/>
              <a:t>‹#›</a:t>
            </a:fld>
            <a:endParaRPr lang="en-US" dirty="0"/>
          </a:p>
        </p:txBody>
      </p:sp>
    </p:spTree>
    <p:extLst>
      <p:ext uri="{BB962C8B-B14F-4D97-AF65-F5344CB8AC3E}">
        <p14:creationId xmlns:p14="http://schemas.microsoft.com/office/powerpoint/2010/main" val="279795462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933CEE7-1828-42BF-9E87-BC90565736B3}"/>
              </a:ext>
            </a:extLst>
          </p:cNvPr>
          <p:cNvSpPr>
            <a:spLocks noGrp="1"/>
          </p:cNvSpPr>
          <p:nvPr>
            <p:ph type="dt" sz="half" idx="10"/>
          </p:nvPr>
        </p:nvSpPr>
        <p:spPr/>
        <p:txBody>
          <a:bodyPr/>
          <a:lstStyle/>
          <a:p>
            <a:fld id="{44E35D53-4F16-4ACE-8382-73FFCA8BCEED}" type="datetimeFigureOut">
              <a:rPr lang="en-US" smtClean="0"/>
              <a:t>7/3/2019</a:t>
            </a:fld>
            <a:endParaRPr lang="en-US" dirty="0"/>
          </a:p>
        </p:txBody>
      </p:sp>
      <p:sp>
        <p:nvSpPr>
          <p:cNvPr id="3" name="Footer Placeholder 2">
            <a:extLst>
              <a:ext uri="{FF2B5EF4-FFF2-40B4-BE49-F238E27FC236}">
                <a16:creationId xmlns:a16="http://schemas.microsoft.com/office/drawing/2014/main" id="{CE548FB8-599C-4398-84E0-E2185A5BFA94}"/>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80BA1960-6D46-44C3-B637-0FA2C379D908}"/>
              </a:ext>
            </a:extLst>
          </p:cNvPr>
          <p:cNvSpPr>
            <a:spLocks noGrp="1"/>
          </p:cNvSpPr>
          <p:nvPr>
            <p:ph type="sldNum" sz="quarter" idx="12"/>
          </p:nvPr>
        </p:nvSpPr>
        <p:spPr/>
        <p:txBody>
          <a:bodyPr/>
          <a:lstStyle/>
          <a:p>
            <a:fld id="{005605F0-248A-4479-A9E8-D44541D8653D}" type="slidenum">
              <a:rPr lang="en-US" smtClean="0"/>
              <a:t>‹#›</a:t>
            </a:fld>
            <a:endParaRPr lang="en-US" dirty="0"/>
          </a:p>
        </p:txBody>
      </p:sp>
    </p:spTree>
    <p:extLst>
      <p:ext uri="{BB962C8B-B14F-4D97-AF65-F5344CB8AC3E}">
        <p14:creationId xmlns:p14="http://schemas.microsoft.com/office/powerpoint/2010/main" val="28598374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A24A89-4053-4690-B0E4-594D953B15C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C6DDDDB-1649-440D-9018-DF86FDD6330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1BC2D36-EF2F-4B79-84D1-348E37D56FA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6EEFEBD-F8B2-449A-A3D0-C7FBB4E8B7E9}"/>
              </a:ext>
            </a:extLst>
          </p:cNvPr>
          <p:cNvSpPr>
            <a:spLocks noGrp="1"/>
          </p:cNvSpPr>
          <p:nvPr>
            <p:ph type="dt" sz="half" idx="10"/>
          </p:nvPr>
        </p:nvSpPr>
        <p:spPr/>
        <p:txBody>
          <a:bodyPr/>
          <a:lstStyle/>
          <a:p>
            <a:fld id="{44E35D53-4F16-4ACE-8382-73FFCA8BCEED}" type="datetimeFigureOut">
              <a:rPr lang="en-US" smtClean="0"/>
              <a:t>7/3/2019</a:t>
            </a:fld>
            <a:endParaRPr lang="en-US" dirty="0"/>
          </a:p>
        </p:txBody>
      </p:sp>
      <p:sp>
        <p:nvSpPr>
          <p:cNvPr id="6" name="Footer Placeholder 5">
            <a:extLst>
              <a:ext uri="{FF2B5EF4-FFF2-40B4-BE49-F238E27FC236}">
                <a16:creationId xmlns:a16="http://schemas.microsoft.com/office/drawing/2014/main" id="{D80FC237-2892-4971-8707-2F10479F659B}"/>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174B8E59-7C30-413E-9DB7-88BD415E3C13}"/>
              </a:ext>
            </a:extLst>
          </p:cNvPr>
          <p:cNvSpPr>
            <a:spLocks noGrp="1"/>
          </p:cNvSpPr>
          <p:nvPr>
            <p:ph type="sldNum" sz="quarter" idx="12"/>
          </p:nvPr>
        </p:nvSpPr>
        <p:spPr/>
        <p:txBody>
          <a:bodyPr/>
          <a:lstStyle/>
          <a:p>
            <a:fld id="{005605F0-248A-4479-A9E8-D44541D8653D}" type="slidenum">
              <a:rPr lang="en-US" smtClean="0"/>
              <a:t>‹#›</a:t>
            </a:fld>
            <a:endParaRPr lang="en-US" dirty="0"/>
          </a:p>
        </p:txBody>
      </p:sp>
    </p:spTree>
    <p:extLst>
      <p:ext uri="{BB962C8B-B14F-4D97-AF65-F5344CB8AC3E}">
        <p14:creationId xmlns:p14="http://schemas.microsoft.com/office/powerpoint/2010/main" val="33579679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B5146C-EA56-433D-B55F-968E52B700E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89ED3EA-093E-4BD7-90FE-007AA8200010}"/>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EE59EE7-1BB1-45BF-9C1A-0399A52D740D}"/>
              </a:ext>
            </a:extLst>
          </p:cNvPr>
          <p:cNvSpPr>
            <a:spLocks noGrp="1"/>
          </p:cNvSpPr>
          <p:nvPr>
            <p:ph type="dt" sz="half" idx="10"/>
          </p:nvPr>
        </p:nvSpPr>
        <p:spPr>
          <a:xfrm>
            <a:off x="838200" y="6356350"/>
            <a:ext cx="2743200" cy="365125"/>
          </a:xfrm>
          <a:prstGeom prst="rect">
            <a:avLst/>
          </a:prstGeom>
        </p:spPr>
        <p:txBody>
          <a:bodyPr/>
          <a:lstStyle/>
          <a:p>
            <a:fld id="{4FD9D9CB-0FF9-4C19-BD39-4178265EE573}" type="datetimeFigureOut">
              <a:rPr lang="en-US" smtClean="0"/>
              <a:t>7/3/2019</a:t>
            </a:fld>
            <a:endParaRPr lang="en-US" dirty="0"/>
          </a:p>
        </p:txBody>
      </p:sp>
      <p:sp>
        <p:nvSpPr>
          <p:cNvPr id="5" name="Footer Placeholder 4">
            <a:extLst>
              <a:ext uri="{FF2B5EF4-FFF2-40B4-BE49-F238E27FC236}">
                <a16:creationId xmlns:a16="http://schemas.microsoft.com/office/drawing/2014/main" id="{38131F90-38D2-4369-B233-69B8A3498F92}"/>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562AFC96-CB65-451E-8A65-7EDCB454C754}"/>
              </a:ext>
            </a:extLst>
          </p:cNvPr>
          <p:cNvSpPr>
            <a:spLocks noGrp="1"/>
          </p:cNvSpPr>
          <p:nvPr>
            <p:ph type="sldNum" sz="quarter" idx="12"/>
          </p:nvPr>
        </p:nvSpPr>
        <p:spPr>
          <a:xfrm>
            <a:off x="8610600" y="6356350"/>
            <a:ext cx="2743200" cy="365125"/>
          </a:xfrm>
          <a:prstGeom prst="rect">
            <a:avLst/>
          </a:prstGeom>
        </p:spPr>
        <p:txBody>
          <a:bodyPr/>
          <a:lstStyle/>
          <a:p>
            <a:fld id="{ABD685B2-1C89-457D-8B07-4492C9194242}" type="slidenum">
              <a:rPr lang="en-US" smtClean="0"/>
              <a:t>‹#›</a:t>
            </a:fld>
            <a:endParaRPr lang="en-US" dirty="0"/>
          </a:p>
        </p:txBody>
      </p:sp>
    </p:spTree>
    <p:extLst>
      <p:ext uri="{BB962C8B-B14F-4D97-AF65-F5344CB8AC3E}">
        <p14:creationId xmlns:p14="http://schemas.microsoft.com/office/powerpoint/2010/main" val="91591166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0DAD5B-A520-4680-954C-07E4254CD5E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48D990F-40C9-4598-AB1B-DECEC7E69EC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E44088EA-FE13-45CA-AA82-DA6C2908A1E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726A230-673C-44A2-BC0E-DE6982697DCD}"/>
              </a:ext>
            </a:extLst>
          </p:cNvPr>
          <p:cNvSpPr>
            <a:spLocks noGrp="1"/>
          </p:cNvSpPr>
          <p:nvPr>
            <p:ph type="dt" sz="half" idx="10"/>
          </p:nvPr>
        </p:nvSpPr>
        <p:spPr/>
        <p:txBody>
          <a:bodyPr/>
          <a:lstStyle/>
          <a:p>
            <a:fld id="{44E35D53-4F16-4ACE-8382-73FFCA8BCEED}" type="datetimeFigureOut">
              <a:rPr lang="en-US" smtClean="0"/>
              <a:t>7/3/2019</a:t>
            </a:fld>
            <a:endParaRPr lang="en-US" dirty="0"/>
          </a:p>
        </p:txBody>
      </p:sp>
      <p:sp>
        <p:nvSpPr>
          <p:cNvPr id="6" name="Footer Placeholder 5">
            <a:extLst>
              <a:ext uri="{FF2B5EF4-FFF2-40B4-BE49-F238E27FC236}">
                <a16:creationId xmlns:a16="http://schemas.microsoft.com/office/drawing/2014/main" id="{D3E29900-DD73-4120-B25E-89A65A06BDC7}"/>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96BFFB32-4F67-4A5E-9CE0-7A567C2B11E3}"/>
              </a:ext>
            </a:extLst>
          </p:cNvPr>
          <p:cNvSpPr>
            <a:spLocks noGrp="1"/>
          </p:cNvSpPr>
          <p:nvPr>
            <p:ph type="sldNum" sz="quarter" idx="12"/>
          </p:nvPr>
        </p:nvSpPr>
        <p:spPr/>
        <p:txBody>
          <a:bodyPr/>
          <a:lstStyle/>
          <a:p>
            <a:fld id="{005605F0-248A-4479-A9E8-D44541D8653D}" type="slidenum">
              <a:rPr lang="en-US" smtClean="0"/>
              <a:t>‹#›</a:t>
            </a:fld>
            <a:endParaRPr lang="en-US" dirty="0"/>
          </a:p>
        </p:txBody>
      </p:sp>
    </p:spTree>
    <p:extLst>
      <p:ext uri="{BB962C8B-B14F-4D97-AF65-F5344CB8AC3E}">
        <p14:creationId xmlns:p14="http://schemas.microsoft.com/office/powerpoint/2010/main" val="93598733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C9306F-8CFD-490E-BAF7-995E3F82DA5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87F0E7C-D10E-4E5B-A3F9-C582E41F78D0}"/>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383A819-8B2A-4232-96AB-02D5AAC8AA76}"/>
              </a:ext>
            </a:extLst>
          </p:cNvPr>
          <p:cNvSpPr>
            <a:spLocks noGrp="1"/>
          </p:cNvSpPr>
          <p:nvPr>
            <p:ph type="dt" sz="half" idx="10"/>
          </p:nvPr>
        </p:nvSpPr>
        <p:spPr/>
        <p:txBody>
          <a:bodyPr/>
          <a:lstStyle/>
          <a:p>
            <a:fld id="{44E35D53-4F16-4ACE-8382-73FFCA8BCEED}" type="datetimeFigureOut">
              <a:rPr lang="en-US" smtClean="0"/>
              <a:t>7/3/2019</a:t>
            </a:fld>
            <a:endParaRPr lang="en-US" dirty="0"/>
          </a:p>
        </p:txBody>
      </p:sp>
      <p:sp>
        <p:nvSpPr>
          <p:cNvPr id="5" name="Footer Placeholder 4">
            <a:extLst>
              <a:ext uri="{FF2B5EF4-FFF2-40B4-BE49-F238E27FC236}">
                <a16:creationId xmlns:a16="http://schemas.microsoft.com/office/drawing/2014/main" id="{54AA0272-3281-437C-A541-D27E3E476AC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7C23EB0-A0D7-4410-ADC4-2645A3CD8C7D}"/>
              </a:ext>
            </a:extLst>
          </p:cNvPr>
          <p:cNvSpPr>
            <a:spLocks noGrp="1"/>
          </p:cNvSpPr>
          <p:nvPr>
            <p:ph type="sldNum" sz="quarter" idx="12"/>
          </p:nvPr>
        </p:nvSpPr>
        <p:spPr/>
        <p:txBody>
          <a:bodyPr/>
          <a:lstStyle/>
          <a:p>
            <a:fld id="{005605F0-248A-4479-A9E8-D44541D8653D}" type="slidenum">
              <a:rPr lang="en-US" smtClean="0"/>
              <a:t>‹#›</a:t>
            </a:fld>
            <a:endParaRPr lang="en-US" dirty="0"/>
          </a:p>
        </p:txBody>
      </p:sp>
    </p:spTree>
    <p:extLst>
      <p:ext uri="{BB962C8B-B14F-4D97-AF65-F5344CB8AC3E}">
        <p14:creationId xmlns:p14="http://schemas.microsoft.com/office/powerpoint/2010/main" val="285604753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813022A-93EC-4A5C-8C47-C60DA579D07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6D42E5A-DBA9-4543-9542-518B674B9E86}"/>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2697204-2B39-4888-92D4-34C38BDEFBEC}"/>
              </a:ext>
            </a:extLst>
          </p:cNvPr>
          <p:cNvSpPr>
            <a:spLocks noGrp="1"/>
          </p:cNvSpPr>
          <p:nvPr>
            <p:ph type="dt" sz="half" idx="10"/>
          </p:nvPr>
        </p:nvSpPr>
        <p:spPr/>
        <p:txBody>
          <a:bodyPr/>
          <a:lstStyle/>
          <a:p>
            <a:fld id="{44E35D53-4F16-4ACE-8382-73FFCA8BCEED}" type="datetimeFigureOut">
              <a:rPr lang="en-US" smtClean="0"/>
              <a:t>7/3/2019</a:t>
            </a:fld>
            <a:endParaRPr lang="en-US" dirty="0"/>
          </a:p>
        </p:txBody>
      </p:sp>
      <p:sp>
        <p:nvSpPr>
          <p:cNvPr id="5" name="Footer Placeholder 4">
            <a:extLst>
              <a:ext uri="{FF2B5EF4-FFF2-40B4-BE49-F238E27FC236}">
                <a16:creationId xmlns:a16="http://schemas.microsoft.com/office/drawing/2014/main" id="{2F616917-0029-4A54-BE47-59AF96FC539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0BE1690-1CF6-41FC-AAF2-BAF2644CD2C0}"/>
              </a:ext>
            </a:extLst>
          </p:cNvPr>
          <p:cNvSpPr>
            <a:spLocks noGrp="1"/>
          </p:cNvSpPr>
          <p:nvPr>
            <p:ph type="sldNum" sz="quarter" idx="12"/>
          </p:nvPr>
        </p:nvSpPr>
        <p:spPr/>
        <p:txBody>
          <a:bodyPr/>
          <a:lstStyle/>
          <a:p>
            <a:fld id="{005605F0-248A-4479-A9E8-D44541D8653D}" type="slidenum">
              <a:rPr lang="en-US" smtClean="0"/>
              <a:t>‹#›</a:t>
            </a:fld>
            <a:endParaRPr lang="en-US" dirty="0"/>
          </a:p>
        </p:txBody>
      </p:sp>
    </p:spTree>
    <p:extLst>
      <p:ext uri="{BB962C8B-B14F-4D97-AF65-F5344CB8AC3E}">
        <p14:creationId xmlns:p14="http://schemas.microsoft.com/office/powerpoint/2010/main" val="26511616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98D5CF-6155-4C0A-B383-C06015F6464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6AC92C9-AB7D-429B-8EDB-5776A8C36C0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5A6D54CB-07BE-4DB3-BE36-70114B508559}"/>
              </a:ext>
            </a:extLst>
          </p:cNvPr>
          <p:cNvSpPr>
            <a:spLocks noGrp="1"/>
          </p:cNvSpPr>
          <p:nvPr>
            <p:ph type="dt" sz="half" idx="10"/>
          </p:nvPr>
        </p:nvSpPr>
        <p:spPr>
          <a:xfrm>
            <a:off x="838200" y="6356350"/>
            <a:ext cx="2743200" cy="365125"/>
          </a:xfrm>
          <a:prstGeom prst="rect">
            <a:avLst/>
          </a:prstGeom>
        </p:spPr>
        <p:txBody>
          <a:bodyPr/>
          <a:lstStyle/>
          <a:p>
            <a:fld id="{4FD9D9CB-0FF9-4C19-BD39-4178265EE573}" type="datetimeFigureOut">
              <a:rPr lang="en-US" smtClean="0"/>
              <a:t>7/3/2019</a:t>
            </a:fld>
            <a:endParaRPr lang="en-US" dirty="0"/>
          </a:p>
        </p:txBody>
      </p:sp>
      <p:sp>
        <p:nvSpPr>
          <p:cNvPr id="5" name="Footer Placeholder 4">
            <a:extLst>
              <a:ext uri="{FF2B5EF4-FFF2-40B4-BE49-F238E27FC236}">
                <a16:creationId xmlns:a16="http://schemas.microsoft.com/office/drawing/2014/main" id="{7DB14F3D-1A5C-44F4-B089-3AB0A2520865}"/>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470569B6-C3CC-46B4-B672-0D45BBB67112}"/>
              </a:ext>
            </a:extLst>
          </p:cNvPr>
          <p:cNvSpPr>
            <a:spLocks noGrp="1"/>
          </p:cNvSpPr>
          <p:nvPr>
            <p:ph type="sldNum" sz="quarter" idx="12"/>
          </p:nvPr>
        </p:nvSpPr>
        <p:spPr>
          <a:xfrm>
            <a:off x="8610600" y="6356350"/>
            <a:ext cx="2743200" cy="365125"/>
          </a:xfrm>
          <a:prstGeom prst="rect">
            <a:avLst/>
          </a:prstGeom>
        </p:spPr>
        <p:txBody>
          <a:bodyPr/>
          <a:lstStyle/>
          <a:p>
            <a:fld id="{ABD685B2-1C89-457D-8B07-4492C9194242}" type="slidenum">
              <a:rPr lang="en-US" smtClean="0"/>
              <a:t>‹#›</a:t>
            </a:fld>
            <a:endParaRPr lang="en-US" dirty="0"/>
          </a:p>
        </p:txBody>
      </p:sp>
    </p:spTree>
    <p:extLst>
      <p:ext uri="{BB962C8B-B14F-4D97-AF65-F5344CB8AC3E}">
        <p14:creationId xmlns:p14="http://schemas.microsoft.com/office/powerpoint/2010/main" val="974912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B72D38-AFDA-4046-A3FB-96D73299ACA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42A1E93-8639-4E4E-AEC9-5AFA0E21F819}"/>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CDE66EA-7626-4214-8CB8-460988C7429C}"/>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08584A8-ACEC-4FFB-961C-9985505938B3}"/>
              </a:ext>
            </a:extLst>
          </p:cNvPr>
          <p:cNvSpPr>
            <a:spLocks noGrp="1"/>
          </p:cNvSpPr>
          <p:nvPr>
            <p:ph type="dt" sz="half" idx="10"/>
          </p:nvPr>
        </p:nvSpPr>
        <p:spPr>
          <a:xfrm>
            <a:off x="838200" y="6356350"/>
            <a:ext cx="2743200" cy="365125"/>
          </a:xfrm>
          <a:prstGeom prst="rect">
            <a:avLst/>
          </a:prstGeom>
        </p:spPr>
        <p:txBody>
          <a:bodyPr/>
          <a:lstStyle/>
          <a:p>
            <a:fld id="{4FD9D9CB-0FF9-4C19-BD39-4178265EE573}" type="datetimeFigureOut">
              <a:rPr lang="en-US" smtClean="0"/>
              <a:t>7/3/2019</a:t>
            </a:fld>
            <a:endParaRPr lang="en-US" dirty="0"/>
          </a:p>
        </p:txBody>
      </p:sp>
      <p:sp>
        <p:nvSpPr>
          <p:cNvPr id="6" name="Footer Placeholder 5">
            <a:extLst>
              <a:ext uri="{FF2B5EF4-FFF2-40B4-BE49-F238E27FC236}">
                <a16:creationId xmlns:a16="http://schemas.microsoft.com/office/drawing/2014/main" id="{45CC2722-95A1-488E-AB4F-8323C8944998}"/>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7" name="Slide Number Placeholder 6">
            <a:extLst>
              <a:ext uri="{FF2B5EF4-FFF2-40B4-BE49-F238E27FC236}">
                <a16:creationId xmlns:a16="http://schemas.microsoft.com/office/drawing/2014/main" id="{2F17789F-7F9A-46B0-A6B1-6F9B8B6C4232}"/>
              </a:ext>
            </a:extLst>
          </p:cNvPr>
          <p:cNvSpPr>
            <a:spLocks noGrp="1"/>
          </p:cNvSpPr>
          <p:nvPr>
            <p:ph type="sldNum" sz="quarter" idx="12"/>
          </p:nvPr>
        </p:nvSpPr>
        <p:spPr>
          <a:xfrm>
            <a:off x="8610600" y="6356350"/>
            <a:ext cx="2743200" cy="365125"/>
          </a:xfrm>
          <a:prstGeom prst="rect">
            <a:avLst/>
          </a:prstGeom>
        </p:spPr>
        <p:txBody>
          <a:bodyPr/>
          <a:lstStyle/>
          <a:p>
            <a:fld id="{ABD685B2-1C89-457D-8B07-4492C9194242}" type="slidenum">
              <a:rPr lang="en-US" smtClean="0"/>
              <a:t>‹#›</a:t>
            </a:fld>
            <a:endParaRPr lang="en-US" dirty="0"/>
          </a:p>
        </p:txBody>
      </p:sp>
    </p:spTree>
    <p:extLst>
      <p:ext uri="{BB962C8B-B14F-4D97-AF65-F5344CB8AC3E}">
        <p14:creationId xmlns:p14="http://schemas.microsoft.com/office/powerpoint/2010/main" val="8333031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753AD4-F378-4401-A225-D8E0057D096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36F4DAE-37B9-4471-9A83-E7446CB2E8B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77DE149-951F-4F24-8BFD-BF3F4A4C98B0}"/>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A672CB1-7E95-4915-8990-249D5F8E374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5046976D-E27F-4F3C-AFD6-F69F51E2B4FE}"/>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6CB133B-7186-4D93-B0FB-894112844BCC}"/>
              </a:ext>
            </a:extLst>
          </p:cNvPr>
          <p:cNvSpPr>
            <a:spLocks noGrp="1"/>
          </p:cNvSpPr>
          <p:nvPr>
            <p:ph type="dt" sz="half" idx="10"/>
          </p:nvPr>
        </p:nvSpPr>
        <p:spPr>
          <a:xfrm>
            <a:off x="838200" y="6356350"/>
            <a:ext cx="2743200" cy="365125"/>
          </a:xfrm>
          <a:prstGeom prst="rect">
            <a:avLst/>
          </a:prstGeom>
        </p:spPr>
        <p:txBody>
          <a:bodyPr/>
          <a:lstStyle/>
          <a:p>
            <a:fld id="{4FD9D9CB-0FF9-4C19-BD39-4178265EE573}" type="datetimeFigureOut">
              <a:rPr lang="en-US" smtClean="0"/>
              <a:t>7/3/2019</a:t>
            </a:fld>
            <a:endParaRPr lang="en-US" dirty="0"/>
          </a:p>
        </p:txBody>
      </p:sp>
      <p:sp>
        <p:nvSpPr>
          <p:cNvPr id="8" name="Footer Placeholder 7">
            <a:extLst>
              <a:ext uri="{FF2B5EF4-FFF2-40B4-BE49-F238E27FC236}">
                <a16:creationId xmlns:a16="http://schemas.microsoft.com/office/drawing/2014/main" id="{1A6D8D1D-AA51-4654-83A9-BA1E636DDEE5}"/>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9" name="Slide Number Placeholder 8">
            <a:extLst>
              <a:ext uri="{FF2B5EF4-FFF2-40B4-BE49-F238E27FC236}">
                <a16:creationId xmlns:a16="http://schemas.microsoft.com/office/drawing/2014/main" id="{AFE4DE83-CE8D-4986-A625-E30E734E1BFD}"/>
              </a:ext>
            </a:extLst>
          </p:cNvPr>
          <p:cNvSpPr>
            <a:spLocks noGrp="1"/>
          </p:cNvSpPr>
          <p:nvPr>
            <p:ph type="sldNum" sz="quarter" idx="12"/>
          </p:nvPr>
        </p:nvSpPr>
        <p:spPr>
          <a:xfrm>
            <a:off x="8610600" y="6356350"/>
            <a:ext cx="2743200" cy="365125"/>
          </a:xfrm>
          <a:prstGeom prst="rect">
            <a:avLst/>
          </a:prstGeom>
        </p:spPr>
        <p:txBody>
          <a:bodyPr/>
          <a:lstStyle/>
          <a:p>
            <a:fld id="{ABD685B2-1C89-457D-8B07-4492C9194242}" type="slidenum">
              <a:rPr lang="en-US" smtClean="0"/>
              <a:t>‹#›</a:t>
            </a:fld>
            <a:endParaRPr lang="en-US" dirty="0"/>
          </a:p>
        </p:txBody>
      </p:sp>
    </p:spTree>
    <p:extLst>
      <p:ext uri="{BB962C8B-B14F-4D97-AF65-F5344CB8AC3E}">
        <p14:creationId xmlns:p14="http://schemas.microsoft.com/office/powerpoint/2010/main" val="438856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5DA7AC-8A67-404A-A286-9530B4327DA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8E61078-F34D-46F0-AD35-8DA3953FA363}"/>
              </a:ext>
            </a:extLst>
          </p:cNvPr>
          <p:cNvSpPr>
            <a:spLocks noGrp="1"/>
          </p:cNvSpPr>
          <p:nvPr>
            <p:ph type="dt" sz="half" idx="10"/>
          </p:nvPr>
        </p:nvSpPr>
        <p:spPr>
          <a:xfrm>
            <a:off x="838200" y="6356350"/>
            <a:ext cx="2743200" cy="365125"/>
          </a:xfrm>
          <a:prstGeom prst="rect">
            <a:avLst/>
          </a:prstGeom>
        </p:spPr>
        <p:txBody>
          <a:bodyPr/>
          <a:lstStyle/>
          <a:p>
            <a:fld id="{4FD9D9CB-0FF9-4C19-BD39-4178265EE573}" type="datetimeFigureOut">
              <a:rPr lang="en-US" smtClean="0"/>
              <a:t>7/3/2019</a:t>
            </a:fld>
            <a:endParaRPr lang="en-US" dirty="0"/>
          </a:p>
        </p:txBody>
      </p:sp>
      <p:sp>
        <p:nvSpPr>
          <p:cNvPr id="4" name="Footer Placeholder 3">
            <a:extLst>
              <a:ext uri="{FF2B5EF4-FFF2-40B4-BE49-F238E27FC236}">
                <a16:creationId xmlns:a16="http://schemas.microsoft.com/office/drawing/2014/main" id="{C561E696-0807-42ED-BE1B-8A2C7237D456}"/>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5" name="Slide Number Placeholder 4">
            <a:extLst>
              <a:ext uri="{FF2B5EF4-FFF2-40B4-BE49-F238E27FC236}">
                <a16:creationId xmlns:a16="http://schemas.microsoft.com/office/drawing/2014/main" id="{0588F6DC-F1C0-4C42-92E5-55188E57FA61}"/>
              </a:ext>
            </a:extLst>
          </p:cNvPr>
          <p:cNvSpPr>
            <a:spLocks noGrp="1"/>
          </p:cNvSpPr>
          <p:nvPr>
            <p:ph type="sldNum" sz="quarter" idx="12"/>
          </p:nvPr>
        </p:nvSpPr>
        <p:spPr>
          <a:xfrm>
            <a:off x="8610600" y="6356350"/>
            <a:ext cx="2743200" cy="365125"/>
          </a:xfrm>
          <a:prstGeom prst="rect">
            <a:avLst/>
          </a:prstGeom>
        </p:spPr>
        <p:txBody>
          <a:bodyPr/>
          <a:lstStyle/>
          <a:p>
            <a:fld id="{ABD685B2-1C89-457D-8B07-4492C9194242}" type="slidenum">
              <a:rPr lang="en-US" smtClean="0"/>
              <a:t>‹#›</a:t>
            </a:fld>
            <a:endParaRPr lang="en-US" dirty="0"/>
          </a:p>
        </p:txBody>
      </p:sp>
    </p:spTree>
    <p:extLst>
      <p:ext uri="{BB962C8B-B14F-4D97-AF65-F5344CB8AC3E}">
        <p14:creationId xmlns:p14="http://schemas.microsoft.com/office/powerpoint/2010/main" val="296869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85FF88-F5C6-4613-878E-670C3788EA46}"/>
              </a:ext>
            </a:extLst>
          </p:cNvPr>
          <p:cNvSpPr>
            <a:spLocks noGrp="1"/>
          </p:cNvSpPr>
          <p:nvPr>
            <p:ph type="dt" sz="half" idx="10"/>
          </p:nvPr>
        </p:nvSpPr>
        <p:spPr>
          <a:xfrm>
            <a:off x="838200" y="6356350"/>
            <a:ext cx="2743200" cy="365125"/>
          </a:xfrm>
          <a:prstGeom prst="rect">
            <a:avLst/>
          </a:prstGeom>
        </p:spPr>
        <p:txBody>
          <a:bodyPr/>
          <a:lstStyle/>
          <a:p>
            <a:fld id="{4FD9D9CB-0FF9-4C19-BD39-4178265EE573}" type="datetimeFigureOut">
              <a:rPr lang="en-US" smtClean="0"/>
              <a:t>7/3/2019</a:t>
            </a:fld>
            <a:endParaRPr lang="en-US" dirty="0"/>
          </a:p>
        </p:txBody>
      </p:sp>
      <p:sp>
        <p:nvSpPr>
          <p:cNvPr id="3" name="Footer Placeholder 2">
            <a:extLst>
              <a:ext uri="{FF2B5EF4-FFF2-40B4-BE49-F238E27FC236}">
                <a16:creationId xmlns:a16="http://schemas.microsoft.com/office/drawing/2014/main" id="{1C7983DA-899D-4A58-946E-0E7FCF3ED2FD}"/>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4" name="Slide Number Placeholder 3">
            <a:extLst>
              <a:ext uri="{FF2B5EF4-FFF2-40B4-BE49-F238E27FC236}">
                <a16:creationId xmlns:a16="http://schemas.microsoft.com/office/drawing/2014/main" id="{97E4C254-68D3-4877-837D-F245A790384E}"/>
              </a:ext>
            </a:extLst>
          </p:cNvPr>
          <p:cNvSpPr>
            <a:spLocks noGrp="1"/>
          </p:cNvSpPr>
          <p:nvPr>
            <p:ph type="sldNum" sz="quarter" idx="12"/>
          </p:nvPr>
        </p:nvSpPr>
        <p:spPr>
          <a:xfrm>
            <a:off x="8610600" y="6356350"/>
            <a:ext cx="2743200" cy="365125"/>
          </a:xfrm>
          <a:prstGeom prst="rect">
            <a:avLst/>
          </a:prstGeom>
        </p:spPr>
        <p:txBody>
          <a:bodyPr/>
          <a:lstStyle/>
          <a:p>
            <a:fld id="{ABD685B2-1C89-457D-8B07-4492C9194242}" type="slidenum">
              <a:rPr lang="en-US" smtClean="0"/>
              <a:t>‹#›</a:t>
            </a:fld>
            <a:endParaRPr lang="en-US" dirty="0"/>
          </a:p>
        </p:txBody>
      </p:sp>
    </p:spTree>
    <p:extLst>
      <p:ext uri="{BB962C8B-B14F-4D97-AF65-F5344CB8AC3E}">
        <p14:creationId xmlns:p14="http://schemas.microsoft.com/office/powerpoint/2010/main" val="10629570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987811-8363-4F01-941B-60D3DFA22F3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D1B290E-AA4B-4FBA-9BEB-D9D985C670B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75AAC57-3F05-4772-A6FC-E6EA18CFBE0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63AA493-FE62-41F5-A6D3-28CABA5E398B}"/>
              </a:ext>
            </a:extLst>
          </p:cNvPr>
          <p:cNvSpPr>
            <a:spLocks noGrp="1"/>
          </p:cNvSpPr>
          <p:nvPr>
            <p:ph type="dt" sz="half" idx="10"/>
          </p:nvPr>
        </p:nvSpPr>
        <p:spPr>
          <a:xfrm>
            <a:off x="838200" y="6356350"/>
            <a:ext cx="2743200" cy="365125"/>
          </a:xfrm>
          <a:prstGeom prst="rect">
            <a:avLst/>
          </a:prstGeom>
        </p:spPr>
        <p:txBody>
          <a:bodyPr/>
          <a:lstStyle/>
          <a:p>
            <a:fld id="{4FD9D9CB-0FF9-4C19-BD39-4178265EE573}" type="datetimeFigureOut">
              <a:rPr lang="en-US" smtClean="0"/>
              <a:t>7/3/2019</a:t>
            </a:fld>
            <a:endParaRPr lang="en-US" dirty="0"/>
          </a:p>
        </p:txBody>
      </p:sp>
      <p:sp>
        <p:nvSpPr>
          <p:cNvPr id="6" name="Footer Placeholder 5">
            <a:extLst>
              <a:ext uri="{FF2B5EF4-FFF2-40B4-BE49-F238E27FC236}">
                <a16:creationId xmlns:a16="http://schemas.microsoft.com/office/drawing/2014/main" id="{77FA7F15-87D1-4E01-BCBD-ACAD99B592B4}"/>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7" name="Slide Number Placeholder 6">
            <a:extLst>
              <a:ext uri="{FF2B5EF4-FFF2-40B4-BE49-F238E27FC236}">
                <a16:creationId xmlns:a16="http://schemas.microsoft.com/office/drawing/2014/main" id="{E102DBB0-9FA6-44ED-8235-903281B79AB1}"/>
              </a:ext>
            </a:extLst>
          </p:cNvPr>
          <p:cNvSpPr>
            <a:spLocks noGrp="1"/>
          </p:cNvSpPr>
          <p:nvPr>
            <p:ph type="sldNum" sz="quarter" idx="12"/>
          </p:nvPr>
        </p:nvSpPr>
        <p:spPr>
          <a:xfrm>
            <a:off x="8610600" y="6356350"/>
            <a:ext cx="2743200" cy="365125"/>
          </a:xfrm>
          <a:prstGeom prst="rect">
            <a:avLst/>
          </a:prstGeom>
        </p:spPr>
        <p:txBody>
          <a:bodyPr/>
          <a:lstStyle/>
          <a:p>
            <a:fld id="{ABD685B2-1C89-457D-8B07-4492C9194242}" type="slidenum">
              <a:rPr lang="en-US" smtClean="0"/>
              <a:t>‹#›</a:t>
            </a:fld>
            <a:endParaRPr lang="en-US" dirty="0"/>
          </a:p>
        </p:txBody>
      </p:sp>
    </p:spTree>
    <p:extLst>
      <p:ext uri="{BB962C8B-B14F-4D97-AF65-F5344CB8AC3E}">
        <p14:creationId xmlns:p14="http://schemas.microsoft.com/office/powerpoint/2010/main" val="11490217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9B338E-B560-43AD-B90C-1DED398E43C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0B0D2D3-83F7-47B6-93BC-33999248B2D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9FE62009-5F19-4574-AABD-8B4943316E5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AABEDB0-D348-4B5B-BFC7-01AACA98F2DD}"/>
              </a:ext>
            </a:extLst>
          </p:cNvPr>
          <p:cNvSpPr>
            <a:spLocks noGrp="1"/>
          </p:cNvSpPr>
          <p:nvPr>
            <p:ph type="dt" sz="half" idx="10"/>
          </p:nvPr>
        </p:nvSpPr>
        <p:spPr>
          <a:xfrm>
            <a:off x="838200" y="6356350"/>
            <a:ext cx="2743200" cy="365125"/>
          </a:xfrm>
          <a:prstGeom prst="rect">
            <a:avLst/>
          </a:prstGeom>
        </p:spPr>
        <p:txBody>
          <a:bodyPr/>
          <a:lstStyle/>
          <a:p>
            <a:fld id="{4FD9D9CB-0FF9-4C19-BD39-4178265EE573}" type="datetimeFigureOut">
              <a:rPr lang="en-US" smtClean="0"/>
              <a:t>7/3/2019</a:t>
            </a:fld>
            <a:endParaRPr lang="en-US" dirty="0"/>
          </a:p>
        </p:txBody>
      </p:sp>
      <p:sp>
        <p:nvSpPr>
          <p:cNvPr id="6" name="Footer Placeholder 5">
            <a:extLst>
              <a:ext uri="{FF2B5EF4-FFF2-40B4-BE49-F238E27FC236}">
                <a16:creationId xmlns:a16="http://schemas.microsoft.com/office/drawing/2014/main" id="{E9720053-CB67-457F-A6D3-B97BE0BC7D4C}"/>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7" name="Slide Number Placeholder 6">
            <a:extLst>
              <a:ext uri="{FF2B5EF4-FFF2-40B4-BE49-F238E27FC236}">
                <a16:creationId xmlns:a16="http://schemas.microsoft.com/office/drawing/2014/main" id="{8A549017-E711-42E5-9488-C8C95EF97D20}"/>
              </a:ext>
            </a:extLst>
          </p:cNvPr>
          <p:cNvSpPr>
            <a:spLocks noGrp="1"/>
          </p:cNvSpPr>
          <p:nvPr>
            <p:ph type="sldNum" sz="quarter" idx="12"/>
          </p:nvPr>
        </p:nvSpPr>
        <p:spPr>
          <a:xfrm>
            <a:off x="8610600" y="6356350"/>
            <a:ext cx="2743200" cy="365125"/>
          </a:xfrm>
          <a:prstGeom prst="rect">
            <a:avLst/>
          </a:prstGeom>
        </p:spPr>
        <p:txBody>
          <a:bodyPr/>
          <a:lstStyle/>
          <a:p>
            <a:fld id="{ABD685B2-1C89-457D-8B07-4492C9194242}" type="slidenum">
              <a:rPr lang="en-US" smtClean="0"/>
              <a:t>‹#›</a:t>
            </a:fld>
            <a:endParaRPr lang="en-US" dirty="0"/>
          </a:p>
        </p:txBody>
      </p:sp>
    </p:spTree>
    <p:extLst>
      <p:ext uri="{BB962C8B-B14F-4D97-AF65-F5344CB8AC3E}">
        <p14:creationId xmlns:p14="http://schemas.microsoft.com/office/powerpoint/2010/main" val="9290363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55000">
              <a:schemeClr val="accent1">
                <a:lumMod val="5000"/>
                <a:lumOff val="95000"/>
              </a:schemeClr>
            </a:gs>
            <a:gs pos="88000">
              <a:schemeClr val="accent1">
                <a:lumMod val="45000"/>
                <a:lumOff val="55000"/>
              </a:schemeClr>
            </a:gs>
            <a:gs pos="100000">
              <a:schemeClr val="accent1">
                <a:lumMod val="45000"/>
                <a:lumOff val="55000"/>
              </a:schemeClr>
            </a:gs>
            <a:gs pos="100000">
              <a:schemeClr val="accent1">
                <a:lumMod val="30000"/>
                <a:lumOff val="70000"/>
              </a:schemeClr>
            </a:gs>
          </a:gsLst>
          <a:lin ang="18900000" scaled="1"/>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3A3F648-457D-42F6-9B07-D030D124D2F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0F9ED09-A6B2-4B78-8450-F048CC0576E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4">
            <a:extLst>
              <a:ext uri="{FF2B5EF4-FFF2-40B4-BE49-F238E27FC236}">
                <a16:creationId xmlns:a16="http://schemas.microsoft.com/office/drawing/2014/main" id="{BB0A726D-4BF8-4BD4-8CD3-DD02CC327700}"/>
              </a:ext>
            </a:extLst>
          </p:cNvPr>
          <p:cNvSpPr txBox="1">
            <a:spLocks/>
          </p:cNvSpPr>
          <p:nvPr userDrawn="1"/>
        </p:nvSpPr>
        <p:spPr>
          <a:xfrm>
            <a:off x="7039987" y="93579"/>
            <a:ext cx="7315200" cy="365125"/>
          </a:xfrm>
          <a:prstGeom prst="rect">
            <a:avLst/>
          </a:prstGeom>
        </p:spPr>
        <p:txBody>
          <a:bodyPr/>
          <a:lstStyle>
            <a:defPPr>
              <a:defRPr lang="en-US"/>
            </a:defPPr>
            <a:lvl1pPr marL="0" algn="l" defTabSz="914400" rtl="0" eaLnBrk="1" latinLnBrk="0" hangingPunct="1">
              <a:defRPr sz="2400" b="1"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smtClean="0"/>
              <a:t>HIV Rapid POC Training </a:t>
            </a:r>
            <a:r>
              <a:rPr lang="en-US" dirty="0"/>
              <a:t>Program</a:t>
            </a:r>
          </a:p>
        </p:txBody>
      </p:sp>
      <p:pic>
        <p:nvPicPr>
          <p:cNvPr id="8" name="Picture 7">
            <a:extLst>
              <a:ext uri="{FF2B5EF4-FFF2-40B4-BE49-F238E27FC236}">
                <a16:creationId xmlns:a16="http://schemas.microsoft.com/office/drawing/2014/main" id="{1B3D5A57-209D-43E2-A8DE-D6BA60AF4C6D}"/>
              </a:ext>
            </a:extLst>
          </p:cNvPr>
          <p:cNvPicPr>
            <a:picLocks noChangeAspect="1"/>
          </p:cNvPicPr>
          <p:nvPr userDrawn="1"/>
        </p:nvPicPr>
        <p:blipFill>
          <a:blip r:embed="rId13" cstate="hqprint">
            <a:extLst>
              <a:ext uri="{28A0092B-C50C-407E-A947-70E740481C1C}">
                <a14:useLocalDpi xmlns:a14="http://schemas.microsoft.com/office/drawing/2010/main" val="0"/>
              </a:ext>
            </a:extLst>
          </a:blip>
          <a:stretch>
            <a:fillRect/>
          </a:stretch>
        </p:blipFill>
        <p:spPr>
          <a:xfrm>
            <a:off x="11183817" y="99537"/>
            <a:ext cx="737381" cy="737381"/>
          </a:xfrm>
          <a:prstGeom prst="rect">
            <a:avLst/>
          </a:prstGeom>
        </p:spPr>
      </p:pic>
      <p:sp>
        <p:nvSpPr>
          <p:cNvPr id="9" name="Slide Number Placeholder 5">
            <a:extLst>
              <a:ext uri="{FF2B5EF4-FFF2-40B4-BE49-F238E27FC236}">
                <a16:creationId xmlns:a16="http://schemas.microsoft.com/office/drawing/2014/main" id="{2E8C6C0B-4AD0-4A2C-894E-705EECAE1761}"/>
              </a:ext>
            </a:extLst>
          </p:cNvPr>
          <p:cNvSpPr>
            <a:spLocks noGrp="1"/>
          </p:cNvSpPr>
          <p:nvPr>
            <p:ph type="sldNum" sz="quarter" idx="4"/>
          </p:nvPr>
        </p:nvSpPr>
        <p:spPr>
          <a:xfrm>
            <a:off x="0" y="6492875"/>
            <a:ext cx="5176911" cy="365125"/>
          </a:xfrm>
          <a:prstGeom prst="rect">
            <a:avLst/>
          </a:prstGeom>
        </p:spPr>
        <p:txBody>
          <a:bodyPr/>
          <a:lstStyle>
            <a:lvl1pPr>
              <a:defRPr sz="1800">
                <a:solidFill>
                  <a:schemeClr val="bg2">
                    <a:lumMod val="50000"/>
                  </a:schemeClr>
                </a:solidFill>
              </a:defRPr>
            </a:lvl1pPr>
          </a:lstStyle>
          <a:p>
            <a:r>
              <a:rPr lang="en-US" dirty="0"/>
              <a:t>AIDS Bureau, Ministry of Health and Long Term Care</a:t>
            </a:r>
          </a:p>
        </p:txBody>
      </p:sp>
    </p:spTree>
    <p:extLst>
      <p:ext uri="{BB962C8B-B14F-4D97-AF65-F5344CB8AC3E}">
        <p14:creationId xmlns:p14="http://schemas.microsoft.com/office/powerpoint/2010/main" val="29561058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8C6AB31-6799-49C8-ADE4-7C3E67E8B61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5237DC3-BA90-41B2-88B2-EF6EB105697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D759F0B-1EBC-4D26-9958-A4405FA2E10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E35D53-4F16-4ACE-8382-73FFCA8BCEED}" type="datetimeFigureOut">
              <a:rPr lang="en-US" smtClean="0"/>
              <a:t>7/3/2019</a:t>
            </a:fld>
            <a:endParaRPr lang="en-US" dirty="0"/>
          </a:p>
        </p:txBody>
      </p:sp>
      <p:sp>
        <p:nvSpPr>
          <p:cNvPr id="5" name="Footer Placeholder 4">
            <a:extLst>
              <a:ext uri="{FF2B5EF4-FFF2-40B4-BE49-F238E27FC236}">
                <a16:creationId xmlns:a16="http://schemas.microsoft.com/office/drawing/2014/main" id="{1BA7053D-A32D-4B47-9A99-B7536F88CA9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32058D69-2407-4ABE-93AC-4CA10A82E70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5605F0-248A-4479-A9E8-D44541D8653D}" type="slidenum">
              <a:rPr lang="en-US" smtClean="0"/>
              <a:t>‹#›</a:t>
            </a:fld>
            <a:endParaRPr lang="en-US" dirty="0"/>
          </a:p>
        </p:txBody>
      </p:sp>
    </p:spTree>
    <p:extLst>
      <p:ext uri="{BB962C8B-B14F-4D97-AF65-F5344CB8AC3E}">
        <p14:creationId xmlns:p14="http://schemas.microsoft.com/office/powerpoint/2010/main" val="99430302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www.ontarioprep.ca/"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5" Type="http://schemas.openxmlformats.org/officeDocument/2006/relationships/image" Target="../media/image7.png"/><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914399" y="1221856"/>
            <a:ext cx="10494499" cy="1029994"/>
          </a:xfrm>
        </p:spPr>
        <p:txBody>
          <a:bodyPr>
            <a:normAutofit fontScale="90000"/>
          </a:bodyPr>
          <a:lstStyle/>
          <a:p>
            <a:pPr>
              <a:spcAft>
                <a:spcPts val="1800"/>
              </a:spcAft>
              <a:buClr>
                <a:srgbClr val="4A66AC"/>
              </a:buClr>
            </a:pPr>
            <a:r>
              <a:rPr lang="en-CA" dirty="0"/>
              <a:t>After completing this unit you will be able to :</a:t>
            </a:r>
          </a:p>
        </p:txBody>
      </p:sp>
      <p:sp>
        <p:nvSpPr>
          <p:cNvPr id="3"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914400" y="2788920"/>
            <a:ext cx="10680192" cy="3945522"/>
          </a:xfrm>
        </p:spPr>
        <p:txBody>
          <a:bodyPr>
            <a:normAutofit/>
          </a:bodyPr>
          <a:lstStyle/>
          <a:p>
            <a:pPr marL="342900" lvl="0" indent="-342900">
              <a:buClr>
                <a:srgbClr val="4A66AC"/>
              </a:buClr>
              <a:buFont typeface="Wingdings" panose="05000000000000000000" pitchFamily="2" charset="2"/>
              <a:buChar char="v"/>
            </a:pPr>
            <a:r>
              <a:rPr lang="en-CA" dirty="0" smtClean="0"/>
              <a:t>List </a:t>
            </a:r>
            <a:r>
              <a:rPr lang="en-CA" dirty="0"/>
              <a:t>your key responsibilities as an HIV </a:t>
            </a:r>
            <a:r>
              <a:rPr lang="en-CA" dirty="0" smtClean="0"/>
              <a:t>test </a:t>
            </a:r>
            <a:r>
              <a:rPr lang="en-CA" dirty="0"/>
              <a:t>counsellor</a:t>
            </a:r>
          </a:p>
          <a:p>
            <a:pPr marL="342900" lvl="0" indent="-342900">
              <a:buClr>
                <a:srgbClr val="4A66AC"/>
              </a:buClr>
              <a:buFont typeface="Wingdings" panose="05000000000000000000" pitchFamily="2" charset="2"/>
              <a:buChar char="v"/>
            </a:pPr>
            <a:r>
              <a:rPr lang="en-CA" dirty="0"/>
              <a:t>Recall the meaning of the acronym </a:t>
            </a:r>
            <a:r>
              <a:rPr lang="en-CA" dirty="0" smtClean="0"/>
              <a:t>ARCCH</a:t>
            </a:r>
            <a:r>
              <a:rPr lang="en-CA" dirty="0"/>
              <a:t>, and how it applies to HIV testing activities</a:t>
            </a:r>
          </a:p>
          <a:p>
            <a:pPr marL="342900" lvl="0" indent="-342900">
              <a:buClr>
                <a:srgbClr val="4A66AC"/>
              </a:buClr>
              <a:buFont typeface="Wingdings" panose="05000000000000000000" pitchFamily="2" charset="2"/>
              <a:buChar char="v"/>
            </a:pPr>
            <a:r>
              <a:rPr lang="en-CA" dirty="0"/>
              <a:t>Consider </a:t>
            </a:r>
            <a:r>
              <a:rPr lang="en-CA" dirty="0" smtClean="0"/>
              <a:t>the perspectives and experiences </a:t>
            </a:r>
            <a:r>
              <a:rPr lang="en-CA" dirty="0"/>
              <a:t>of </a:t>
            </a:r>
            <a:r>
              <a:rPr lang="en-CA" dirty="0" smtClean="0"/>
              <a:t>clients that may </a:t>
            </a:r>
            <a:r>
              <a:rPr lang="en-CA" dirty="0"/>
              <a:t>shape the testing experience </a:t>
            </a:r>
            <a:endParaRPr lang="en-CA" dirty="0" smtClean="0"/>
          </a:p>
          <a:p>
            <a:pPr marL="342900" lvl="0" indent="-342900">
              <a:buClr>
                <a:srgbClr val="4A66AC"/>
              </a:buClr>
              <a:buFont typeface="Wingdings" panose="05000000000000000000" pitchFamily="2" charset="2"/>
              <a:buChar char="v"/>
            </a:pPr>
            <a:r>
              <a:rPr lang="en-CA" dirty="0" smtClean="0"/>
              <a:t>Speak </a:t>
            </a:r>
            <a:r>
              <a:rPr lang="en-CA" dirty="0"/>
              <a:t>with </a:t>
            </a:r>
            <a:r>
              <a:rPr lang="en-CA" dirty="0" smtClean="0"/>
              <a:t>clients about </a:t>
            </a:r>
            <a:r>
              <a:rPr lang="en-CA" dirty="0"/>
              <a:t>the risks and benefits of testing to allow them to make an informed decision </a:t>
            </a:r>
            <a:r>
              <a:rPr lang="en-CA" dirty="0" smtClean="0"/>
              <a:t>(</a:t>
            </a:r>
            <a:r>
              <a:rPr lang="en-CA" dirty="0"/>
              <a:t>consent) </a:t>
            </a:r>
          </a:p>
        </p:txBody>
      </p:sp>
      <p:sp>
        <p:nvSpPr>
          <p:cNvPr id="11" name="Arrow: Pentagon 10">
            <a:extLst>
              <a:ext uri="{FF2B5EF4-FFF2-40B4-BE49-F238E27FC236}">
                <a16:creationId xmlns:a16="http://schemas.microsoft.com/office/drawing/2014/main" id="{B06204AF-4D11-4CA7-97CF-B7E0BCA9D797}"/>
              </a:ext>
            </a:extLst>
          </p:cNvPr>
          <p:cNvSpPr/>
          <p:nvPr/>
        </p:nvSpPr>
        <p:spPr>
          <a:xfrm>
            <a:off x="214506" y="180848"/>
            <a:ext cx="6199546"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Box 11">
            <a:extLst>
              <a:ext uri="{FF2B5EF4-FFF2-40B4-BE49-F238E27FC236}">
                <a16:creationId xmlns:a16="http://schemas.microsoft.com/office/drawing/2014/main" id="{E7F87B47-126E-4B67-9A5E-3A12176B2C68}"/>
              </a:ext>
            </a:extLst>
          </p:cNvPr>
          <p:cNvSpPr txBox="1"/>
          <p:nvPr/>
        </p:nvSpPr>
        <p:spPr>
          <a:xfrm>
            <a:off x="214507" y="331976"/>
            <a:ext cx="6433181" cy="400110"/>
          </a:xfrm>
          <a:prstGeom prst="rect">
            <a:avLst/>
          </a:prstGeom>
          <a:noFill/>
        </p:spPr>
        <p:txBody>
          <a:bodyPr wrap="square" rtlCol="0">
            <a:spAutoFit/>
          </a:bodyPr>
          <a:lstStyle/>
          <a:p>
            <a:r>
              <a:rPr lang="en-US" sz="2000" b="1" dirty="0" smtClean="0">
                <a:solidFill>
                  <a:schemeClr val="bg1"/>
                </a:solidFill>
              </a:rPr>
              <a:t>MODULE 1: </a:t>
            </a:r>
            <a:r>
              <a:rPr lang="en-US" sz="2000" b="1" dirty="0">
                <a:solidFill>
                  <a:schemeClr val="bg1"/>
                </a:solidFill>
              </a:rPr>
              <a:t>The Role of an HIV </a:t>
            </a:r>
            <a:r>
              <a:rPr lang="en-US" sz="2000" b="1" dirty="0" smtClean="0">
                <a:solidFill>
                  <a:schemeClr val="bg1"/>
                </a:solidFill>
              </a:rPr>
              <a:t>Test </a:t>
            </a:r>
            <a:r>
              <a:rPr lang="en-US" sz="2000" b="1" dirty="0">
                <a:solidFill>
                  <a:schemeClr val="bg1"/>
                </a:solidFill>
              </a:rPr>
              <a:t>Counsellor</a:t>
            </a:r>
          </a:p>
        </p:txBody>
      </p:sp>
    </p:spTree>
    <p:extLst>
      <p:ext uri="{BB962C8B-B14F-4D97-AF65-F5344CB8AC3E}">
        <p14:creationId xmlns:p14="http://schemas.microsoft.com/office/powerpoint/2010/main" val="37882079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786204" y="1569865"/>
            <a:ext cx="10494499" cy="762392"/>
          </a:xfrm>
        </p:spPr>
        <p:txBody>
          <a:bodyPr>
            <a:normAutofit fontScale="90000"/>
          </a:bodyPr>
          <a:lstStyle/>
          <a:p>
            <a:pPr>
              <a:spcAft>
                <a:spcPts val="1800"/>
              </a:spcAft>
              <a:buClr>
                <a:srgbClr val="4A66AC"/>
              </a:buClr>
            </a:pPr>
            <a:r>
              <a:rPr lang="en-US" sz="6600" b="1" dirty="0">
                <a:solidFill>
                  <a:srgbClr val="4A66AC"/>
                </a:solidFill>
              </a:rPr>
              <a:t>R</a:t>
            </a:r>
            <a:r>
              <a:rPr lang="en-US" dirty="0">
                <a:solidFill>
                  <a:prstClr val="black"/>
                </a:solidFill>
              </a:rPr>
              <a:t>espectful – Guided by the </a:t>
            </a:r>
            <a:r>
              <a:rPr lang="en-US" u="sng" dirty="0">
                <a:solidFill>
                  <a:prstClr val="black"/>
                </a:solidFill>
              </a:rPr>
              <a:t>Client’s</a:t>
            </a:r>
            <a:r>
              <a:rPr lang="en-US" dirty="0">
                <a:solidFill>
                  <a:prstClr val="black"/>
                </a:solidFill>
              </a:rPr>
              <a:t> Values</a:t>
            </a:r>
            <a:endParaRPr lang="en-CA" dirty="0"/>
          </a:p>
        </p:txBody>
      </p:sp>
      <p:sp>
        <p:nvSpPr>
          <p:cNvPr id="3"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787100" y="2555476"/>
            <a:ext cx="9163724" cy="4049720"/>
          </a:xfrm>
        </p:spPr>
        <p:txBody>
          <a:bodyPr>
            <a:normAutofit/>
          </a:bodyPr>
          <a:lstStyle/>
          <a:p>
            <a:pPr>
              <a:spcBef>
                <a:spcPts val="800"/>
              </a:spcBef>
              <a:buClr>
                <a:srgbClr val="4A66AC"/>
              </a:buClr>
            </a:pPr>
            <a:r>
              <a:rPr lang="en-US" sz="2800" b="1" dirty="0" smtClean="0">
                <a:solidFill>
                  <a:srgbClr val="4A66AC"/>
                </a:solidFill>
              </a:rPr>
              <a:t>What is My Job?				What is Not My Job?</a:t>
            </a:r>
            <a:endParaRPr lang="en-CA" sz="2800" b="1" dirty="0">
              <a:solidFill>
                <a:srgbClr val="4A66AC"/>
              </a:solidFill>
            </a:endParaRPr>
          </a:p>
        </p:txBody>
      </p:sp>
      <p:sp>
        <p:nvSpPr>
          <p:cNvPr id="11" name="Arrow: Pentagon 10">
            <a:extLst>
              <a:ext uri="{FF2B5EF4-FFF2-40B4-BE49-F238E27FC236}">
                <a16:creationId xmlns:a16="http://schemas.microsoft.com/office/drawing/2014/main" id="{B06204AF-4D11-4CA7-97CF-B7E0BCA9D797}"/>
              </a:ext>
            </a:extLst>
          </p:cNvPr>
          <p:cNvSpPr/>
          <p:nvPr/>
        </p:nvSpPr>
        <p:spPr>
          <a:xfrm>
            <a:off x="214506" y="180848"/>
            <a:ext cx="6199546"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a:extLst>
              <a:ext uri="{FF2B5EF4-FFF2-40B4-BE49-F238E27FC236}">
                <a16:creationId xmlns:a16="http://schemas.microsoft.com/office/drawing/2014/main" id="{E7F87B47-126E-4B67-9A5E-3A12176B2C68}"/>
              </a:ext>
            </a:extLst>
          </p:cNvPr>
          <p:cNvSpPr txBox="1"/>
          <p:nvPr/>
        </p:nvSpPr>
        <p:spPr>
          <a:xfrm>
            <a:off x="214507" y="331976"/>
            <a:ext cx="6433181" cy="400110"/>
          </a:xfrm>
          <a:prstGeom prst="rect">
            <a:avLst/>
          </a:prstGeom>
          <a:noFill/>
        </p:spPr>
        <p:txBody>
          <a:bodyPr wrap="square" rtlCol="0">
            <a:spAutoFit/>
          </a:bodyPr>
          <a:lstStyle/>
          <a:p>
            <a:r>
              <a:rPr lang="en-US" sz="2000" b="1" dirty="0">
                <a:solidFill>
                  <a:schemeClr val="bg1"/>
                </a:solidFill>
              </a:rPr>
              <a:t>MODULE 1: The Role of an HIV </a:t>
            </a:r>
            <a:r>
              <a:rPr lang="en-US" sz="2000" b="1" dirty="0" smtClean="0">
                <a:solidFill>
                  <a:schemeClr val="bg1"/>
                </a:solidFill>
              </a:rPr>
              <a:t>Test </a:t>
            </a:r>
            <a:r>
              <a:rPr lang="en-US" sz="2000" b="1" dirty="0">
                <a:solidFill>
                  <a:schemeClr val="bg1"/>
                </a:solidFill>
              </a:rPr>
              <a:t>Counsellor</a:t>
            </a:r>
          </a:p>
        </p:txBody>
      </p:sp>
      <p:cxnSp>
        <p:nvCxnSpPr>
          <p:cNvPr id="8" name="Straight Connector 7"/>
          <p:cNvCxnSpPr/>
          <p:nvPr/>
        </p:nvCxnSpPr>
        <p:spPr>
          <a:xfrm>
            <a:off x="5977068" y="2456715"/>
            <a:ext cx="0" cy="404972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742278" y="3151991"/>
            <a:ext cx="10607039"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355600" y="3427805"/>
            <a:ext cx="5753100" cy="2985433"/>
          </a:xfrm>
          <a:prstGeom prst="rect">
            <a:avLst/>
          </a:prstGeom>
          <a:noFill/>
        </p:spPr>
        <p:txBody>
          <a:bodyPr wrap="square" rtlCol="0">
            <a:spAutoFit/>
          </a:bodyPr>
          <a:lstStyle/>
          <a:p>
            <a:pPr marL="285750" indent="-285750">
              <a:spcAft>
                <a:spcPts val="1200"/>
              </a:spcAft>
              <a:buClr>
                <a:srgbClr val="4A66AC"/>
              </a:buClr>
              <a:buFont typeface="Wingdings" panose="05000000000000000000" pitchFamily="2" charset="2"/>
              <a:buChar char="v"/>
            </a:pPr>
            <a:r>
              <a:rPr lang="en-US" sz="2400" dirty="0" smtClean="0"/>
              <a:t>Offering testing services that respond to the client’s specific needs and circumstances in a respectful way</a:t>
            </a:r>
          </a:p>
          <a:p>
            <a:pPr marL="285750" indent="-285750">
              <a:spcAft>
                <a:spcPts val="1200"/>
              </a:spcAft>
              <a:buClr>
                <a:srgbClr val="4A66AC"/>
              </a:buClr>
              <a:buFont typeface="Wingdings" panose="05000000000000000000" pitchFamily="2" charset="2"/>
              <a:buChar char="v"/>
            </a:pPr>
            <a:r>
              <a:rPr lang="en-US" sz="2400" dirty="0" smtClean="0"/>
              <a:t>Learning about the populations your testing site serves and about culturally competent practice</a:t>
            </a:r>
          </a:p>
          <a:p>
            <a:pPr marL="285750" indent="-285750">
              <a:spcAft>
                <a:spcPts val="1200"/>
              </a:spcAft>
              <a:buClr>
                <a:srgbClr val="4A66AC"/>
              </a:buClr>
              <a:buFont typeface="Wingdings" panose="05000000000000000000" pitchFamily="2" charset="2"/>
              <a:buChar char="v"/>
            </a:pPr>
            <a:r>
              <a:rPr lang="en-US" sz="2400" dirty="0" smtClean="0"/>
              <a:t>Helping clients understand their HIV risk</a:t>
            </a:r>
          </a:p>
        </p:txBody>
      </p:sp>
      <p:sp>
        <p:nvSpPr>
          <p:cNvPr id="14" name="TextBox 13"/>
          <p:cNvSpPr txBox="1"/>
          <p:nvPr/>
        </p:nvSpPr>
        <p:spPr>
          <a:xfrm>
            <a:off x="6176683" y="3411968"/>
            <a:ext cx="5583517" cy="2985433"/>
          </a:xfrm>
          <a:prstGeom prst="rect">
            <a:avLst/>
          </a:prstGeom>
          <a:noFill/>
        </p:spPr>
        <p:txBody>
          <a:bodyPr wrap="square" rtlCol="0">
            <a:spAutoFit/>
          </a:bodyPr>
          <a:lstStyle/>
          <a:p>
            <a:pPr marL="285750" indent="-285750">
              <a:spcAft>
                <a:spcPts val="1200"/>
              </a:spcAft>
              <a:buClr>
                <a:srgbClr val="4A66AC"/>
              </a:buClr>
              <a:buFont typeface="Wingdings" panose="05000000000000000000" pitchFamily="2" charset="2"/>
              <a:buChar char="v"/>
            </a:pPr>
            <a:r>
              <a:rPr lang="en-US" sz="2400" dirty="0" smtClean="0"/>
              <a:t>Making critical comments or judgements about a client’s choices or culture</a:t>
            </a:r>
          </a:p>
          <a:p>
            <a:pPr marL="285750" indent="-285750">
              <a:spcAft>
                <a:spcPts val="1200"/>
              </a:spcAft>
              <a:buClr>
                <a:srgbClr val="4A66AC"/>
              </a:buClr>
              <a:buFont typeface="Wingdings" panose="05000000000000000000" pitchFamily="2" charset="2"/>
              <a:buChar char="v"/>
            </a:pPr>
            <a:r>
              <a:rPr lang="en-US" sz="2400" dirty="0" smtClean="0"/>
              <a:t>Asking detailed questions about sexual or drug use practices beyond what is needed to establish the possibility of risk</a:t>
            </a:r>
          </a:p>
          <a:p>
            <a:pPr marL="285750" indent="-285750">
              <a:spcAft>
                <a:spcPts val="1200"/>
              </a:spcAft>
              <a:buClr>
                <a:srgbClr val="4A66AC"/>
              </a:buClr>
              <a:buFont typeface="Wingdings" panose="05000000000000000000" pitchFamily="2" charset="2"/>
              <a:buChar char="v"/>
            </a:pPr>
            <a:r>
              <a:rPr lang="en-US" sz="2400" dirty="0" smtClean="0"/>
              <a:t>Making assumptions about who will or won’t follow-up on a referral</a:t>
            </a:r>
            <a:endParaRPr lang="en-CA" sz="2400" dirty="0"/>
          </a:p>
        </p:txBody>
      </p:sp>
    </p:spTree>
    <p:extLst>
      <p:ext uri="{BB962C8B-B14F-4D97-AF65-F5344CB8AC3E}">
        <p14:creationId xmlns:p14="http://schemas.microsoft.com/office/powerpoint/2010/main" val="30874793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722036" y="1457570"/>
            <a:ext cx="10494499" cy="762392"/>
          </a:xfrm>
        </p:spPr>
        <p:txBody>
          <a:bodyPr>
            <a:normAutofit fontScale="90000"/>
          </a:bodyPr>
          <a:lstStyle/>
          <a:p>
            <a:pPr>
              <a:spcAft>
                <a:spcPts val="1800"/>
              </a:spcAft>
              <a:buClr>
                <a:srgbClr val="4A66AC"/>
              </a:buClr>
            </a:pPr>
            <a:r>
              <a:rPr lang="en-US" sz="6600" b="1" dirty="0" smtClean="0">
                <a:solidFill>
                  <a:srgbClr val="4A66AC"/>
                </a:solidFill>
              </a:rPr>
              <a:t>C</a:t>
            </a:r>
            <a:r>
              <a:rPr lang="en-US" dirty="0" smtClean="0"/>
              <a:t>onsent – Supporting Informed Choices</a:t>
            </a:r>
            <a:endParaRPr lang="en-CA" dirty="0"/>
          </a:p>
        </p:txBody>
      </p:sp>
      <p:sp>
        <p:nvSpPr>
          <p:cNvPr id="3"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758317" y="2412040"/>
            <a:ext cx="10920335" cy="4445960"/>
          </a:xfrm>
        </p:spPr>
        <p:txBody>
          <a:bodyPr>
            <a:noAutofit/>
          </a:bodyPr>
          <a:lstStyle/>
          <a:p>
            <a:pPr>
              <a:spcBef>
                <a:spcPts val="800"/>
              </a:spcBef>
              <a:buClr>
                <a:srgbClr val="4A66AC"/>
              </a:buClr>
            </a:pPr>
            <a:r>
              <a:rPr lang="en-US" sz="2000" dirty="0" smtClean="0"/>
              <a:t>Consent is a requirement of all HIV testing in Ontario. </a:t>
            </a:r>
            <a:r>
              <a:rPr lang="en-US" sz="2000" b="1" dirty="0" smtClean="0"/>
              <a:t>Clients can decide not to test at any time and can decline follow-up such as confirmatory testing of a reactive result.</a:t>
            </a:r>
            <a:endParaRPr lang="en-US" sz="2000" b="1" dirty="0"/>
          </a:p>
          <a:p>
            <a:pPr>
              <a:spcBef>
                <a:spcPts val="1200"/>
              </a:spcBef>
              <a:buClr>
                <a:srgbClr val="4A66AC"/>
              </a:buClr>
            </a:pPr>
            <a:r>
              <a:rPr lang="en-US" sz="2000" dirty="0" smtClean="0"/>
              <a:t>Make sure that all clients to be tested understand that:</a:t>
            </a:r>
          </a:p>
          <a:p>
            <a:pPr marL="342900" indent="-342900">
              <a:spcBef>
                <a:spcPts val="800"/>
              </a:spcBef>
              <a:buClr>
                <a:srgbClr val="4A66AC"/>
              </a:buClr>
              <a:buFont typeface="Wingdings" panose="05000000000000000000" pitchFamily="2" charset="2"/>
              <a:buChar char="v"/>
            </a:pPr>
            <a:r>
              <a:rPr lang="en-US" sz="2000" dirty="0"/>
              <a:t>If you are doing a rapid </a:t>
            </a:r>
            <a:r>
              <a:rPr lang="en-US" sz="2000" dirty="0" smtClean="0"/>
              <a:t>POC test, It only takes a few minutes to determine the result. Make sure the client is prepared. Although a reactive POC result needs to be confirmed with standard testing, in almost all cases, it will mean that the client is HIV-positive.</a:t>
            </a:r>
          </a:p>
          <a:p>
            <a:pPr marL="342900" indent="-342900">
              <a:spcBef>
                <a:spcPts val="800"/>
              </a:spcBef>
              <a:buClr>
                <a:srgbClr val="4A66AC"/>
              </a:buClr>
              <a:buFont typeface="Wingdings" panose="05000000000000000000" pitchFamily="2" charset="2"/>
              <a:buChar char="v"/>
            </a:pPr>
            <a:r>
              <a:rPr lang="en-US" sz="2000" dirty="0"/>
              <a:t>B</a:t>
            </a:r>
            <a:r>
              <a:rPr lang="en-US" sz="2000" dirty="0" smtClean="0"/>
              <a:t>eing HIV-positive means they have a chronic condition that will need ongoing treatment; with treatment they can live a long and healthy life. If the test is reactive, you will connect them to </a:t>
            </a:r>
            <a:r>
              <a:rPr lang="en-US" sz="2000" dirty="0" smtClean="0"/>
              <a:t>care. </a:t>
            </a:r>
          </a:p>
          <a:p>
            <a:pPr marL="342900" indent="-342900">
              <a:spcBef>
                <a:spcPts val="800"/>
              </a:spcBef>
              <a:buClr>
                <a:srgbClr val="4A66AC"/>
              </a:buClr>
              <a:buFont typeface="Wingdings" panose="05000000000000000000" pitchFamily="2" charset="2"/>
              <a:buChar char="v"/>
            </a:pPr>
            <a:r>
              <a:rPr lang="en-US" sz="2000" dirty="0" smtClean="0"/>
              <a:t>The </a:t>
            </a:r>
            <a:r>
              <a:rPr lang="en-US" sz="2000" dirty="0" smtClean="0"/>
              <a:t>client has thought about how they will respond to a positive result, and has an idea about who in their life they can turn to for support.</a:t>
            </a:r>
          </a:p>
          <a:p>
            <a:pPr marL="342900" indent="-342900">
              <a:spcBef>
                <a:spcPts val="800"/>
              </a:spcBef>
              <a:buClr>
                <a:srgbClr val="4A66AC"/>
              </a:buClr>
              <a:buFont typeface="Wingdings" panose="05000000000000000000" pitchFamily="2" charset="2"/>
              <a:buChar char="v"/>
            </a:pPr>
            <a:r>
              <a:rPr lang="en-US" sz="2000" dirty="0" smtClean="0"/>
              <a:t>Knowing their status will mean that they are legally required to disclose their status to past </a:t>
            </a:r>
            <a:r>
              <a:rPr lang="en-US" sz="2000" dirty="0" smtClean="0"/>
              <a:t>partners. There </a:t>
            </a:r>
            <a:r>
              <a:rPr lang="en-US" sz="2000" dirty="0" smtClean="0"/>
              <a:t>are services to help them do so anonymously, if needed</a:t>
            </a:r>
            <a:r>
              <a:rPr lang="en-US" sz="2000" dirty="0" smtClean="0"/>
              <a:t>. </a:t>
            </a:r>
            <a:r>
              <a:rPr lang="en-US" sz="2000" dirty="0"/>
              <a:t>They will also need to </a:t>
            </a:r>
            <a:r>
              <a:rPr lang="en-US" sz="2000" dirty="0" smtClean="0"/>
              <a:t>disclose to future </a:t>
            </a:r>
            <a:r>
              <a:rPr lang="en-US" sz="2000" dirty="0"/>
              <a:t>partners until they have an undetectable viral load. </a:t>
            </a:r>
            <a:endParaRPr lang="en-US" sz="2000" dirty="0" smtClean="0"/>
          </a:p>
        </p:txBody>
      </p:sp>
      <p:sp>
        <p:nvSpPr>
          <p:cNvPr id="11" name="Arrow: Pentagon 10">
            <a:extLst>
              <a:ext uri="{FF2B5EF4-FFF2-40B4-BE49-F238E27FC236}">
                <a16:creationId xmlns:a16="http://schemas.microsoft.com/office/drawing/2014/main" id="{B06204AF-4D11-4CA7-97CF-B7E0BCA9D797}"/>
              </a:ext>
            </a:extLst>
          </p:cNvPr>
          <p:cNvSpPr/>
          <p:nvPr/>
        </p:nvSpPr>
        <p:spPr>
          <a:xfrm>
            <a:off x="214506" y="180848"/>
            <a:ext cx="6199546"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a:extLst>
              <a:ext uri="{FF2B5EF4-FFF2-40B4-BE49-F238E27FC236}">
                <a16:creationId xmlns:a16="http://schemas.microsoft.com/office/drawing/2014/main" id="{E7F87B47-126E-4B67-9A5E-3A12176B2C68}"/>
              </a:ext>
            </a:extLst>
          </p:cNvPr>
          <p:cNvSpPr txBox="1"/>
          <p:nvPr/>
        </p:nvSpPr>
        <p:spPr>
          <a:xfrm>
            <a:off x="214507" y="331976"/>
            <a:ext cx="6433181" cy="400110"/>
          </a:xfrm>
          <a:prstGeom prst="rect">
            <a:avLst/>
          </a:prstGeom>
          <a:noFill/>
        </p:spPr>
        <p:txBody>
          <a:bodyPr wrap="square" rtlCol="0">
            <a:spAutoFit/>
          </a:bodyPr>
          <a:lstStyle/>
          <a:p>
            <a:r>
              <a:rPr lang="en-US" sz="2000" b="1" dirty="0">
                <a:solidFill>
                  <a:schemeClr val="bg1"/>
                </a:solidFill>
              </a:rPr>
              <a:t>MODULE 1: The Role of an HIV </a:t>
            </a:r>
            <a:r>
              <a:rPr lang="en-US" sz="2000" b="1" dirty="0" smtClean="0">
                <a:solidFill>
                  <a:schemeClr val="bg1"/>
                </a:solidFill>
              </a:rPr>
              <a:t>Test </a:t>
            </a:r>
            <a:r>
              <a:rPr lang="en-US" sz="2000" b="1" dirty="0">
                <a:solidFill>
                  <a:schemeClr val="bg1"/>
                </a:solidFill>
              </a:rPr>
              <a:t>Counsellor</a:t>
            </a:r>
          </a:p>
        </p:txBody>
      </p:sp>
    </p:spTree>
    <p:extLst>
      <p:ext uri="{BB962C8B-B14F-4D97-AF65-F5344CB8AC3E}">
        <p14:creationId xmlns:p14="http://schemas.microsoft.com/office/powerpoint/2010/main" val="8176552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786204" y="1569865"/>
            <a:ext cx="10494499" cy="762392"/>
          </a:xfrm>
        </p:spPr>
        <p:txBody>
          <a:bodyPr>
            <a:normAutofit fontScale="90000"/>
          </a:bodyPr>
          <a:lstStyle/>
          <a:p>
            <a:pPr>
              <a:spcAft>
                <a:spcPts val="1800"/>
              </a:spcAft>
              <a:buClr>
                <a:srgbClr val="4A66AC"/>
              </a:buClr>
            </a:pPr>
            <a:r>
              <a:rPr lang="en-US" sz="6600" b="1" dirty="0" smtClean="0">
                <a:solidFill>
                  <a:srgbClr val="4A66AC"/>
                </a:solidFill>
              </a:rPr>
              <a:t>C</a:t>
            </a:r>
            <a:r>
              <a:rPr lang="en-US" dirty="0" smtClean="0"/>
              <a:t>onsent – Supporting Informed Choices</a:t>
            </a:r>
            <a:endParaRPr lang="en-CA" dirty="0"/>
          </a:p>
        </p:txBody>
      </p:sp>
      <p:sp>
        <p:nvSpPr>
          <p:cNvPr id="3"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787099" y="2555476"/>
            <a:ext cx="10755855" cy="5179272"/>
          </a:xfrm>
        </p:spPr>
        <p:txBody>
          <a:bodyPr>
            <a:normAutofit/>
          </a:bodyPr>
          <a:lstStyle/>
          <a:p>
            <a:pPr>
              <a:spcBef>
                <a:spcPts val="800"/>
              </a:spcBef>
              <a:buClr>
                <a:srgbClr val="4A66AC"/>
              </a:buClr>
            </a:pPr>
            <a:r>
              <a:rPr lang="en-US" b="1" dirty="0" smtClean="0"/>
              <a:t>Testing Clients Under 18 Years of Age</a:t>
            </a:r>
          </a:p>
          <a:p>
            <a:pPr marL="342900" indent="-342900">
              <a:spcBef>
                <a:spcPts val="800"/>
              </a:spcBef>
              <a:buClr>
                <a:srgbClr val="4A66AC"/>
              </a:buClr>
              <a:buFont typeface="Wingdings" panose="05000000000000000000" pitchFamily="2" charset="2"/>
              <a:buChar char="v"/>
            </a:pPr>
            <a:r>
              <a:rPr lang="en-US" sz="2200" dirty="0" smtClean="0"/>
              <a:t>Under the Health Care Consent Act (1996) anyone capable of giving informed consent can be tested.</a:t>
            </a:r>
          </a:p>
          <a:p>
            <a:pPr marL="342900" indent="-342900">
              <a:spcBef>
                <a:spcPts val="800"/>
              </a:spcBef>
              <a:buClr>
                <a:srgbClr val="4A66AC"/>
              </a:buClr>
              <a:buFont typeface="Wingdings" panose="05000000000000000000" pitchFamily="2" charset="2"/>
              <a:buChar char="v"/>
            </a:pPr>
            <a:r>
              <a:rPr lang="en-US" sz="2200" dirty="0" smtClean="0"/>
              <a:t>If a teen is seeking counseling and understands what an HIV test and why they want it; make a note that they have demonstrated capacity and offer testing</a:t>
            </a:r>
          </a:p>
          <a:p>
            <a:pPr marL="342900" indent="-342900">
              <a:spcBef>
                <a:spcPts val="800"/>
              </a:spcBef>
              <a:buClr>
                <a:srgbClr val="4A66AC"/>
              </a:buClr>
              <a:buFont typeface="Wingdings" panose="05000000000000000000" pitchFamily="2" charset="2"/>
              <a:buChar char="v"/>
            </a:pPr>
            <a:r>
              <a:rPr lang="en-US" sz="2200" dirty="0" smtClean="0"/>
              <a:t>A parent can consent on behalf of a minor, however if a child or teen seems to be coerced do not provide testing</a:t>
            </a:r>
          </a:p>
          <a:p>
            <a:pPr>
              <a:spcBef>
                <a:spcPts val="1800"/>
              </a:spcBef>
              <a:buClr>
                <a:srgbClr val="4A66AC"/>
              </a:buClr>
            </a:pPr>
            <a:r>
              <a:rPr lang="en-US" b="1" dirty="0" smtClean="0"/>
              <a:t>HIV Testing and Mental Health</a:t>
            </a:r>
          </a:p>
          <a:p>
            <a:pPr marL="342900" indent="-342900">
              <a:spcBef>
                <a:spcPts val="800"/>
              </a:spcBef>
              <a:buClr>
                <a:srgbClr val="4A66AC"/>
              </a:buClr>
              <a:buFont typeface="Wingdings" panose="05000000000000000000" pitchFamily="2" charset="2"/>
              <a:buChar char="v"/>
            </a:pPr>
            <a:r>
              <a:rPr lang="en-US" sz="2200" dirty="0" smtClean="0"/>
              <a:t>A mental health diagnosis should not be a barrier to testing. However if a client is too impaired or </a:t>
            </a:r>
            <a:r>
              <a:rPr lang="en-US" sz="2200" dirty="0" smtClean="0"/>
              <a:t>disoriented</a:t>
            </a:r>
            <a:r>
              <a:rPr lang="en-US" sz="2200" dirty="0" smtClean="0"/>
              <a:t> </a:t>
            </a:r>
            <a:r>
              <a:rPr lang="en-US" sz="2200" dirty="0" smtClean="0"/>
              <a:t>to make an informed choice, testing should be delayed until this circumstance changes</a:t>
            </a:r>
          </a:p>
        </p:txBody>
      </p:sp>
      <p:sp>
        <p:nvSpPr>
          <p:cNvPr id="11" name="Arrow: Pentagon 10">
            <a:extLst>
              <a:ext uri="{FF2B5EF4-FFF2-40B4-BE49-F238E27FC236}">
                <a16:creationId xmlns:a16="http://schemas.microsoft.com/office/drawing/2014/main" id="{B06204AF-4D11-4CA7-97CF-B7E0BCA9D797}"/>
              </a:ext>
            </a:extLst>
          </p:cNvPr>
          <p:cNvSpPr/>
          <p:nvPr/>
        </p:nvSpPr>
        <p:spPr>
          <a:xfrm>
            <a:off x="214506" y="180848"/>
            <a:ext cx="6199546"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a:extLst>
              <a:ext uri="{FF2B5EF4-FFF2-40B4-BE49-F238E27FC236}">
                <a16:creationId xmlns:a16="http://schemas.microsoft.com/office/drawing/2014/main" id="{E7F87B47-126E-4B67-9A5E-3A12176B2C68}"/>
              </a:ext>
            </a:extLst>
          </p:cNvPr>
          <p:cNvSpPr txBox="1"/>
          <p:nvPr/>
        </p:nvSpPr>
        <p:spPr>
          <a:xfrm>
            <a:off x="214507" y="331976"/>
            <a:ext cx="6433181" cy="400110"/>
          </a:xfrm>
          <a:prstGeom prst="rect">
            <a:avLst/>
          </a:prstGeom>
          <a:noFill/>
        </p:spPr>
        <p:txBody>
          <a:bodyPr wrap="square" rtlCol="0">
            <a:spAutoFit/>
          </a:bodyPr>
          <a:lstStyle/>
          <a:p>
            <a:r>
              <a:rPr lang="en-US" sz="2000" b="1" dirty="0">
                <a:solidFill>
                  <a:schemeClr val="bg1"/>
                </a:solidFill>
              </a:rPr>
              <a:t>MODULE 1: The Role of an HIV </a:t>
            </a:r>
            <a:r>
              <a:rPr lang="en-US" sz="2000" b="1" dirty="0" smtClean="0">
                <a:solidFill>
                  <a:schemeClr val="bg1"/>
                </a:solidFill>
              </a:rPr>
              <a:t>Test </a:t>
            </a:r>
            <a:r>
              <a:rPr lang="en-US" sz="2000" b="1" dirty="0">
                <a:solidFill>
                  <a:schemeClr val="bg1"/>
                </a:solidFill>
              </a:rPr>
              <a:t>Counsellor</a:t>
            </a:r>
          </a:p>
        </p:txBody>
      </p:sp>
    </p:spTree>
    <p:extLst>
      <p:ext uri="{BB962C8B-B14F-4D97-AF65-F5344CB8AC3E}">
        <p14:creationId xmlns:p14="http://schemas.microsoft.com/office/powerpoint/2010/main" val="8753395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786204" y="1569865"/>
            <a:ext cx="10494499" cy="762392"/>
          </a:xfrm>
        </p:spPr>
        <p:txBody>
          <a:bodyPr>
            <a:normAutofit fontScale="90000"/>
          </a:bodyPr>
          <a:lstStyle/>
          <a:p>
            <a:pPr>
              <a:spcAft>
                <a:spcPts val="1800"/>
              </a:spcAft>
              <a:buClr>
                <a:srgbClr val="4A66AC"/>
              </a:buClr>
            </a:pPr>
            <a:r>
              <a:rPr lang="en-US" sz="6600" b="1" dirty="0">
                <a:solidFill>
                  <a:srgbClr val="4A66AC"/>
                </a:solidFill>
              </a:rPr>
              <a:t>C</a:t>
            </a:r>
            <a:r>
              <a:rPr lang="en-US" dirty="0">
                <a:solidFill>
                  <a:prstClr val="black"/>
                </a:solidFill>
              </a:rPr>
              <a:t>onsent – Supporting Informed Choices</a:t>
            </a:r>
            <a:endParaRPr lang="en-CA" dirty="0"/>
          </a:p>
        </p:txBody>
      </p:sp>
      <p:sp>
        <p:nvSpPr>
          <p:cNvPr id="3"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787100" y="2555476"/>
            <a:ext cx="9163724" cy="4049720"/>
          </a:xfrm>
        </p:spPr>
        <p:txBody>
          <a:bodyPr>
            <a:normAutofit/>
          </a:bodyPr>
          <a:lstStyle/>
          <a:p>
            <a:pPr>
              <a:spcBef>
                <a:spcPts val="800"/>
              </a:spcBef>
              <a:buClr>
                <a:srgbClr val="4A66AC"/>
              </a:buClr>
            </a:pPr>
            <a:r>
              <a:rPr lang="en-US" sz="2800" b="1" dirty="0" smtClean="0">
                <a:solidFill>
                  <a:srgbClr val="4A66AC"/>
                </a:solidFill>
              </a:rPr>
              <a:t>What is My Job?				What is Not My Job?</a:t>
            </a:r>
            <a:endParaRPr lang="en-CA" sz="2800" b="1" dirty="0">
              <a:solidFill>
                <a:srgbClr val="4A66AC"/>
              </a:solidFill>
            </a:endParaRPr>
          </a:p>
        </p:txBody>
      </p:sp>
      <p:sp>
        <p:nvSpPr>
          <p:cNvPr id="11" name="Arrow: Pentagon 10">
            <a:extLst>
              <a:ext uri="{FF2B5EF4-FFF2-40B4-BE49-F238E27FC236}">
                <a16:creationId xmlns:a16="http://schemas.microsoft.com/office/drawing/2014/main" id="{B06204AF-4D11-4CA7-97CF-B7E0BCA9D797}"/>
              </a:ext>
            </a:extLst>
          </p:cNvPr>
          <p:cNvSpPr/>
          <p:nvPr/>
        </p:nvSpPr>
        <p:spPr>
          <a:xfrm>
            <a:off x="214506" y="180848"/>
            <a:ext cx="6199546"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a:extLst>
              <a:ext uri="{FF2B5EF4-FFF2-40B4-BE49-F238E27FC236}">
                <a16:creationId xmlns:a16="http://schemas.microsoft.com/office/drawing/2014/main" id="{E7F87B47-126E-4B67-9A5E-3A12176B2C68}"/>
              </a:ext>
            </a:extLst>
          </p:cNvPr>
          <p:cNvSpPr txBox="1"/>
          <p:nvPr/>
        </p:nvSpPr>
        <p:spPr>
          <a:xfrm>
            <a:off x="214507" y="331976"/>
            <a:ext cx="6433181" cy="400110"/>
          </a:xfrm>
          <a:prstGeom prst="rect">
            <a:avLst/>
          </a:prstGeom>
          <a:noFill/>
        </p:spPr>
        <p:txBody>
          <a:bodyPr wrap="square" rtlCol="0">
            <a:spAutoFit/>
          </a:bodyPr>
          <a:lstStyle/>
          <a:p>
            <a:r>
              <a:rPr lang="en-US" sz="2000" b="1" dirty="0">
                <a:solidFill>
                  <a:schemeClr val="bg1"/>
                </a:solidFill>
              </a:rPr>
              <a:t>MODULE 1: The Role of an HIV </a:t>
            </a:r>
            <a:r>
              <a:rPr lang="en-US" sz="2000" b="1" dirty="0" smtClean="0">
                <a:solidFill>
                  <a:schemeClr val="bg1"/>
                </a:solidFill>
              </a:rPr>
              <a:t>Test </a:t>
            </a:r>
            <a:r>
              <a:rPr lang="en-US" sz="2000" b="1" dirty="0">
                <a:solidFill>
                  <a:schemeClr val="bg1"/>
                </a:solidFill>
              </a:rPr>
              <a:t>Counsellor</a:t>
            </a:r>
          </a:p>
        </p:txBody>
      </p:sp>
      <p:cxnSp>
        <p:nvCxnSpPr>
          <p:cNvPr id="8" name="Straight Connector 7"/>
          <p:cNvCxnSpPr/>
          <p:nvPr/>
        </p:nvCxnSpPr>
        <p:spPr>
          <a:xfrm>
            <a:off x="5799268" y="2469415"/>
            <a:ext cx="0" cy="404972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742278" y="3151991"/>
            <a:ext cx="10607039"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806824" y="3453205"/>
            <a:ext cx="4464423" cy="3200876"/>
          </a:xfrm>
          <a:prstGeom prst="rect">
            <a:avLst/>
          </a:prstGeom>
          <a:noFill/>
        </p:spPr>
        <p:txBody>
          <a:bodyPr wrap="square" rtlCol="0">
            <a:spAutoFit/>
          </a:bodyPr>
          <a:lstStyle/>
          <a:p>
            <a:pPr marL="285750" indent="-285750">
              <a:spcAft>
                <a:spcPts val="1200"/>
              </a:spcAft>
              <a:buClr>
                <a:srgbClr val="4A66AC"/>
              </a:buClr>
              <a:buFont typeface="Wingdings" panose="05000000000000000000" pitchFamily="2" charset="2"/>
              <a:buChar char="v"/>
            </a:pPr>
            <a:r>
              <a:rPr lang="en-US" sz="2400" dirty="0" smtClean="0"/>
              <a:t>Ensuring that clients know they have the right to decline testing at any point </a:t>
            </a:r>
          </a:p>
          <a:p>
            <a:pPr marL="285750" indent="-285750">
              <a:spcAft>
                <a:spcPts val="1200"/>
              </a:spcAft>
              <a:buClr>
                <a:srgbClr val="4A66AC"/>
              </a:buClr>
              <a:buFont typeface="Wingdings" panose="05000000000000000000" pitchFamily="2" charset="2"/>
              <a:buChar char="v"/>
            </a:pPr>
            <a:r>
              <a:rPr lang="en-US" sz="2400" dirty="0" smtClean="0"/>
              <a:t>Ensuring that clients understand that HIV is a chronic condition; if they test positive they will need to pursue treatment to control that condition</a:t>
            </a:r>
          </a:p>
        </p:txBody>
      </p:sp>
      <p:sp>
        <p:nvSpPr>
          <p:cNvPr id="14" name="TextBox 13"/>
          <p:cNvSpPr txBox="1"/>
          <p:nvPr/>
        </p:nvSpPr>
        <p:spPr>
          <a:xfrm>
            <a:off x="6176683" y="3411968"/>
            <a:ext cx="5217458" cy="2985433"/>
          </a:xfrm>
          <a:prstGeom prst="rect">
            <a:avLst/>
          </a:prstGeom>
          <a:noFill/>
        </p:spPr>
        <p:txBody>
          <a:bodyPr wrap="square" rtlCol="0">
            <a:spAutoFit/>
          </a:bodyPr>
          <a:lstStyle/>
          <a:p>
            <a:pPr marL="285750" indent="-285750">
              <a:spcAft>
                <a:spcPts val="1200"/>
              </a:spcAft>
              <a:buClr>
                <a:srgbClr val="4A66AC"/>
              </a:buClr>
              <a:buFont typeface="Wingdings" panose="05000000000000000000" pitchFamily="2" charset="2"/>
              <a:buChar char="v"/>
            </a:pPr>
            <a:r>
              <a:rPr lang="en-US" sz="2400" dirty="0" smtClean="0"/>
              <a:t>Performing a test for a person who does not understand its purpose</a:t>
            </a:r>
          </a:p>
          <a:p>
            <a:pPr marL="285750" indent="-285750">
              <a:spcAft>
                <a:spcPts val="1200"/>
              </a:spcAft>
              <a:buClr>
                <a:srgbClr val="4A66AC"/>
              </a:buClr>
              <a:buFont typeface="Wingdings" panose="05000000000000000000" pitchFamily="2" charset="2"/>
              <a:buChar char="v"/>
            </a:pPr>
            <a:r>
              <a:rPr lang="en-US" sz="2400" dirty="0" smtClean="0"/>
              <a:t>Hiding HIV testing within other testing so that the client does not understand that an HIV test is being done</a:t>
            </a:r>
          </a:p>
          <a:p>
            <a:pPr marL="285750" indent="-285750">
              <a:spcAft>
                <a:spcPts val="1200"/>
              </a:spcAft>
              <a:buClr>
                <a:srgbClr val="4A66AC"/>
              </a:buClr>
              <a:buFont typeface="Wingdings" panose="05000000000000000000" pitchFamily="2" charset="2"/>
              <a:buChar char="v"/>
            </a:pPr>
            <a:r>
              <a:rPr lang="en-US" sz="2400" dirty="0" smtClean="0"/>
              <a:t>Minimizing the emotional and health impacts of testing HIV-positive</a:t>
            </a:r>
            <a:endParaRPr lang="en-CA" sz="2400" dirty="0"/>
          </a:p>
        </p:txBody>
      </p:sp>
    </p:spTree>
    <p:extLst>
      <p:ext uri="{BB962C8B-B14F-4D97-AF65-F5344CB8AC3E}">
        <p14:creationId xmlns:p14="http://schemas.microsoft.com/office/powerpoint/2010/main" val="32168998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786204" y="1569865"/>
            <a:ext cx="10494499" cy="762392"/>
          </a:xfrm>
        </p:spPr>
        <p:txBody>
          <a:bodyPr>
            <a:normAutofit fontScale="90000"/>
          </a:bodyPr>
          <a:lstStyle/>
          <a:p>
            <a:pPr>
              <a:spcAft>
                <a:spcPts val="1800"/>
              </a:spcAft>
              <a:buClr>
                <a:srgbClr val="4A66AC"/>
              </a:buClr>
            </a:pPr>
            <a:r>
              <a:rPr lang="en-US" sz="6600" b="1" dirty="0" smtClean="0">
                <a:solidFill>
                  <a:srgbClr val="4A66AC"/>
                </a:solidFill>
              </a:rPr>
              <a:t>C</a:t>
            </a:r>
            <a:r>
              <a:rPr lang="en-US" dirty="0" smtClean="0"/>
              <a:t>onfidential – Guarding Client Privacy</a:t>
            </a:r>
            <a:endParaRPr lang="en-CA" dirty="0"/>
          </a:p>
        </p:txBody>
      </p:sp>
      <p:sp>
        <p:nvSpPr>
          <p:cNvPr id="3"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787101" y="2555476"/>
            <a:ext cx="8428618" cy="4049719"/>
          </a:xfrm>
        </p:spPr>
        <p:txBody>
          <a:bodyPr>
            <a:normAutofit/>
          </a:bodyPr>
          <a:lstStyle/>
          <a:p>
            <a:pPr>
              <a:spcBef>
                <a:spcPts val="800"/>
              </a:spcBef>
              <a:buClr>
                <a:srgbClr val="4A66AC"/>
              </a:buClr>
            </a:pPr>
            <a:r>
              <a:rPr lang="en-US" sz="2200" dirty="0" smtClean="0"/>
              <a:t>The evidence shows that concerns around privacy are another major barrier to HIV testing. </a:t>
            </a:r>
          </a:p>
          <a:p>
            <a:pPr marL="342900" indent="-342900">
              <a:spcBef>
                <a:spcPts val="800"/>
              </a:spcBef>
              <a:buClr>
                <a:srgbClr val="4A66AC"/>
              </a:buClr>
              <a:buFont typeface="Wingdings" panose="05000000000000000000" pitchFamily="2" charset="2"/>
              <a:buChar char="v"/>
            </a:pPr>
            <a:r>
              <a:rPr lang="en-US" sz="2200" dirty="0" smtClean="0"/>
              <a:t>Talk to clients about why information is collected and how it is protected at your site. </a:t>
            </a:r>
            <a:r>
              <a:rPr lang="en-US" sz="2200" dirty="0"/>
              <a:t>A</a:t>
            </a:r>
            <a:r>
              <a:rPr lang="en-US" sz="2200" dirty="0" smtClean="0"/>
              <a:t>ssure concerned clients that their results are kept securely and not shared with staff who are not directly involved in their care.</a:t>
            </a:r>
          </a:p>
          <a:p>
            <a:pPr marL="342900" indent="-342900">
              <a:spcBef>
                <a:spcPts val="800"/>
              </a:spcBef>
              <a:buClr>
                <a:srgbClr val="4A66AC"/>
              </a:buClr>
              <a:buFont typeface="Wingdings" panose="05000000000000000000" pitchFamily="2" charset="2"/>
              <a:buChar char="v"/>
            </a:pPr>
            <a:r>
              <a:rPr lang="en-US" sz="2200" dirty="0" smtClean="0"/>
              <a:t>Tell clients that anonymous testing is available in Ontario, and help them find the nearest  anonymous testing location if they prefer.</a:t>
            </a:r>
          </a:p>
          <a:p>
            <a:pPr marL="342900" indent="-342900">
              <a:spcBef>
                <a:spcPts val="800"/>
              </a:spcBef>
              <a:buClr>
                <a:srgbClr val="4A66AC"/>
              </a:buClr>
              <a:buFont typeface="Wingdings" panose="05000000000000000000" pitchFamily="2" charset="2"/>
              <a:buChar char="v"/>
            </a:pPr>
            <a:r>
              <a:rPr lang="en-US" sz="2200" dirty="0" smtClean="0"/>
              <a:t>Explain what information is sent to the Public Health Labs about an HIV test, and what information is sent by the laboratory to local public health authorities</a:t>
            </a:r>
          </a:p>
        </p:txBody>
      </p:sp>
      <p:sp>
        <p:nvSpPr>
          <p:cNvPr id="11" name="Arrow: Pentagon 10">
            <a:extLst>
              <a:ext uri="{FF2B5EF4-FFF2-40B4-BE49-F238E27FC236}">
                <a16:creationId xmlns:a16="http://schemas.microsoft.com/office/drawing/2014/main" id="{B06204AF-4D11-4CA7-97CF-B7E0BCA9D797}"/>
              </a:ext>
            </a:extLst>
          </p:cNvPr>
          <p:cNvSpPr/>
          <p:nvPr/>
        </p:nvSpPr>
        <p:spPr>
          <a:xfrm>
            <a:off x="214506" y="180848"/>
            <a:ext cx="6199546"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a:extLst>
              <a:ext uri="{FF2B5EF4-FFF2-40B4-BE49-F238E27FC236}">
                <a16:creationId xmlns:a16="http://schemas.microsoft.com/office/drawing/2014/main" id="{E7F87B47-126E-4B67-9A5E-3A12176B2C68}"/>
              </a:ext>
            </a:extLst>
          </p:cNvPr>
          <p:cNvSpPr txBox="1"/>
          <p:nvPr/>
        </p:nvSpPr>
        <p:spPr>
          <a:xfrm>
            <a:off x="214507" y="331976"/>
            <a:ext cx="6433181" cy="400110"/>
          </a:xfrm>
          <a:prstGeom prst="rect">
            <a:avLst/>
          </a:prstGeom>
          <a:noFill/>
        </p:spPr>
        <p:txBody>
          <a:bodyPr wrap="square" rtlCol="0">
            <a:spAutoFit/>
          </a:bodyPr>
          <a:lstStyle/>
          <a:p>
            <a:r>
              <a:rPr lang="en-US" sz="2000" b="1" dirty="0">
                <a:solidFill>
                  <a:schemeClr val="bg1"/>
                </a:solidFill>
              </a:rPr>
              <a:t>MODULE 1: The Role of an HIV </a:t>
            </a:r>
            <a:r>
              <a:rPr lang="en-US" sz="2000" b="1" dirty="0" smtClean="0">
                <a:solidFill>
                  <a:schemeClr val="bg1"/>
                </a:solidFill>
              </a:rPr>
              <a:t>Test </a:t>
            </a:r>
            <a:r>
              <a:rPr lang="en-US" sz="2000" b="1" dirty="0">
                <a:solidFill>
                  <a:schemeClr val="bg1"/>
                </a:solidFill>
              </a:rPr>
              <a:t>Counsellor</a:t>
            </a:r>
          </a:p>
        </p:txBody>
      </p:sp>
      <p:sp>
        <p:nvSpPr>
          <p:cNvPr id="4" name="TextBox 3"/>
          <p:cNvSpPr txBox="1"/>
          <p:nvPr/>
        </p:nvSpPr>
        <p:spPr>
          <a:xfrm>
            <a:off x="9699812" y="3334871"/>
            <a:ext cx="2312894" cy="3416320"/>
          </a:xfrm>
          <a:prstGeom prst="rect">
            <a:avLst/>
          </a:prstGeom>
          <a:noFill/>
        </p:spPr>
        <p:txBody>
          <a:bodyPr wrap="square" rtlCol="0">
            <a:spAutoFit/>
          </a:bodyPr>
          <a:lstStyle/>
          <a:p>
            <a:pPr algn="ctr"/>
            <a:r>
              <a:rPr lang="en-US" sz="2400" b="1" dirty="0">
                <a:solidFill>
                  <a:srgbClr val="4A66AC"/>
                </a:solidFill>
              </a:rPr>
              <a:t>Make </a:t>
            </a:r>
            <a:r>
              <a:rPr lang="en-US" sz="2400" b="1" dirty="0" smtClean="0">
                <a:solidFill>
                  <a:srgbClr val="4A66AC"/>
                </a:solidFill>
              </a:rPr>
              <a:t>privacy part of your practice. </a:t>
            </a:r>
          </a:p>
          <a:p>
            <a:pPr algn="ctr"/>
            <a:endParaRPr lang="en-US" b="1" dirty="0" smtClean="0">
              <a:solidFill>
                <a:srgbClr val="4A66AC"/>
              </a:solidFill>
            </a:endParaRPr>
          </a:p>
          <a:p>
            <a:pPr algn="ctr"/>
            <a:r>
              <a:rPr lang="en-US" b="1" dirty="0" smtClean="0">
                <a:solidFill>
                  <a:srgbClr val="4A66AC"/>
                </a:solidFill>
              </a:rPr>
              <a:t>Be </a:t>
            </a:r>
            <a:r>
              <a:rPr lang="en-US" b="1" dirty="0">
                <a:solidFill>
                  <a:srgbClr val="4A66AC"/>
                </a:solidFill>
              </a:rPr>
              <a:t>careful where you leave paperwork, as well as where and how you speak about clients, even if you are not using names.</a:t>
            </a:r>
          </a:p>
          <a:p>
            <a:endParaRPr lang="en-CA" dirty="0"/>
          </a:p>
        </p:txBody>
      </p:sp>
      <p:pic>
        <p:nvPicPr>
          <p:cNvPr id="5" name="Picture 4"/>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9758082" y="1452282"/>
            <a:ext cx="1931894" cy="1931894"/>
          </a:xfrm>
          <a:prstGeom prst="rect">
            <a:avLst/>
          </a:prstGeom>
        </p:spPr>
      </p:pic>
    </p:spTree>
    <p:extLst>
      <p:ext uri="{BB962C8B-B14F-4D97-AF65-F5344CB8AC3E}">
        <p14:creationId xmlns:p14="http://schemas.microsoft.com/office/powerpoint/2010/main" val="15824839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786204" y="1569865"/>
            <a:ext cx="10494499" cy="762392"/>
          </a:xfrm>
        </p:spPr>
        <p:txBody>
          <a:bodyPr>
            <a:normAutofit fontScale="90000"/>
          </a:bodyPr>
          <a:lstStyle/>
          <a:p>
            <a:pPr>
              <a:spcAft>
                <a:spcPts val="1800"/>
              </a:spcAft>
              <a:buClr>
                <a:srgbClr val="4A66AC"/>
              </a:buClr>
            </a:pPr>
            <a:r>
              <a:rPr lang="en-US" sz="6600" b="1" dirty="0" smtClean="0">
                <a:solidFill>
                  <a:srgbClr val="4A66AC"/>
                </a:solidFill>
              </a:rPr>
              <a:t>C</a:t>
            </a:r>
            <a:r>
              <a:rPr lang="en-US" dirty="0" smtClean="0"/>
              <a:t>onfidential – Guarding Client Privacy</a:t>
            </a:r>
            <a:endParaRPr lang="en-CA" dirty="0"/>
          </a:p>
        </p:txBody>
      </p:sp>
      <p:sp>
        <p:nvSpPr>
          <p:cNvPr id="3"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787101" y="2555476"/>
            <a:ext cx="10045999" cy="4049719"/>
          </a:xfrm>
        </p:spPr>
        <p:txBody>
          <a:bodyPr>
            <a:normAutofit lnSpcReduction="10000"/>
          </a:bodyPr>
          <a:lstStyle/>
          <a:p>
            <a:pPr>
              <a:spcBef>
                <a:spcPts val="800"/>
              </a:spcBef>
              <a:buClr>
                <a:srgbClr val="4A66AC"/>
              </a:buClr>
            </a:pPr>
            <a:r>
              <a:rPr lang="en-US" sz="2200" dirty="0" smtClean="0"/>
              <a:t>Whenever a clients has an HIV test, a requisition for the test is sent to the Public Health Laboratory:</a:t>
            </a:r>
          </a:p>
          <a:p>
            <a:pPr marL="914400" lvl="1" indent="-457200" algn="l">
              <a:spcBef>
                <a:spcPts val="800"/>
              </a:spcBef>
              <a:spcAft>
                <a:spcPts val="800"/>
              </a:spcAft>
              <a:buClr>
                <a:srgbClr val="4A66AC"/>
              </a:buClr>
              <a:buFont typeface="Wingdings" panose="05000000000000000000" pitchFamily="2" charset="2"/>
              <a:buChar char="v"/>
            </a:pPr>
            <a:r>
              <a:rPr lang="en-US" sz="2200" dirty="0" smtClean="0"/>
              <a:t>Anonymous requisitions include a reference number and the year of a person’s birth</a:t>
            </a:r>
          </a:p>
          <a:p>
            <a:pPr marL="914400" lvl="1" indent="-457200" algn="l">
              <a:spcBef>
                <a:spcPts val="800"/>
              </a:spcBef>
              <a:spcAft>
                <a:spcPts val="800"/>
              </a:spcAft>
              <a:buClr>
                <a:srgbClr val="4A66AC"/>
              </a:buClr>
              <a:buFont typeface="Wingdings" panose="05000000000000000000" pitchFamily="2" charset="2"/>
              <a:buChar char="v"/>
            </a:pPr>
            <a:r>
              <a:rPr lang="en-US" sz="2200" dirty="0" smtClean="0"/>
              <a:t>Nominal requisitions include the person’s name and birth date</a:t>
            </a:r>
          </a:p>
          <a:p>
            <a:pPr marL="914400" lvl="1" indent="-457200" algn="l">
              <a:spcBef>
                <a:spcPts val="800"/>
              </a:spcBef>
              <a:spcAft>
                <a:spcPts val="800"/>
              </a:spcAft>
              <a:buClr>
                <a:srgbClr val="4A66AC"/>
              </a:buClr>
              <a:buFont typeface="Wingdings" panose="05000000000000000000" pitchFamily="2" charset="2"/>
              <a:buChar char="v"/>
            </a:pPr>
            <a:r>
              <a:rPr lang="en-US" sz="2200" dirty="0" smtClean="0"/>
              <a:t>Both kinds of requisitions include information about gender, ethnicity and risk factors </a:t>
            </a:r>
          </a:p>
          <a:p>
            <a:pPr>
              <a:spcBef>
                <a:spcPts val="800"/>
              </a:spcBef>
              <a:spcAft>
                <a:spcPts val="1800"/>
              </a:spcAft>
              <a:buClr>
                <a:srgbClr val="4A66AC"/>
              </a:buClr>
            </a:pPr>
            <a:r>
              <a:rPr lang="en-US" sz="2200" dirty="0" smtClean="0"/>
              <a:t>Reassure clients. </a:t>
            </a:r>
            <a:r>
              <a:rPr lang="en-US" sz="2200" dirty="0" smtClean="0"/>
              <a:t>This demographic </a:t>
            </a:r>
            <a:r>
              <a:rPr lang="en-US" sz="2200" dirty="0" smtClean="0"/>
              <a:t>information is not collected to “track” them. It is used to improve Ontario’s prevention and testing programs. Part of your role as a HIV test counsellor is to gather this information from your clients as completely as possible and report it accurately. </a:t>
            </a:r>
          </a:p>
        </p:txBody>
      </p:sp>
      <p:sp>
        <p:nvSpPr>
          <p:cNvPr id="11" name="Arrow: Pentagon 10">
            <a:extLst>
              <a:ext uri="{FF2B5EF4-FFF2-40B4-BE49-F238E27FC236}">
                <a16:creationId xmlns:a16="http://schemas.microsoft.com/office/drawing/2014/main" id="{B06204AF-4D11-4CA7-97CF-B7E0BCA9D797}"/>
              </a:ext>
            </a:extLst>
          </p:cNvPr>
          <p:cNvSpPr/>
          <p:nvPr/>
        </p:nvSpPr>
        <p:spPr>
          <a:xfrm>
            <a:off x="214506" y="180848"/>
            <a:ext cx="6199546"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a:extLst>
              <a:ext uri="{FF2B5EF4-FFF2-40B4-BE49-F238E27FC236}">
                <a16:creationId xmlns:a16="http://schemas.microsoft.com/office/drawing/2014/main" id="{E7F87B47-126E-4B67-9A5E-3A12176B2C68}"/>
              </a:ext>
            </a:extLst>
          </p:cNvPr>
          <p:cNvSpPr txBox="1"/>
          <p:nvPr/>
        </p:nvSpPr>
        <p:spPr>
          <a:xfrm>
            <a:off x="214507" y="331976"/>
            <a:ext cx="6433181" cy="400110"/>
          </a:xfrm>
          <a:prstGeom prst="rect">
            <a:avLst/>
          </a:prstGeom>
          <a:noFill/>
        </p:spPr>
        <p:txBody>
          <a:bodyPr wrap="square" rtlCol="0">
            <a:spAutoFit/>
          </a:bodyPr>
          <a:lstStyle/>
          <a:p>
            <a:r>
              <a:rPr lang="en-US" sz="2000" b="1" dirty="0">
                <a:solidFill>
                  <a:schemeClr val="bg1"/>
                </a:solidFill>
              </a:rPr>
              <a:t>MODULE 1: The Role of an HIV </a:t>
            </a:r>
            <a:r>
              <a:rPr lang="en-US" sz="2000" b="1" dirty="0" smtClean="0">
                <a:solidFill>
                  <a:schemeClr val="bg1"/>
                </a:solidFill>
              </a:rPr>
              <a:t>Test </a:t>
            </a:r>
            <a:r>
              <a:rPr lang="en-US" sz="2000" b="1" dirty="0">
                <a:solidFill>
                  <a:schemeClr val="bg1"/>
                </a:solidFill>
              </a:rPr>
              <a:t>Counsellor</a:t>
            </a:r>
          </a:p>
        </p:txBody>
      </p:sp>
    </p:spTree>
    <p:extLst>
      <p:ext uri="{BB962C8B-B14F-4D97-AF65-F5344CB8AC3E}">
        <p14:creationId xmlns:p14="http://schemas.microsoft.com/office/powerpoint/2010/main" val="7123090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786204" y="1569865"/>
            <a:ext cx="10494499" cy="762392"/>
          </a:xfrm>
        </p:spPr>
        <p:txBody>
          <a:bodyPr>
            <a:normAutofit fontScale="90000"/>
          </a:bodyPr>
          <a:lstStyle/>
          <a:p>
            <a:pPr>
              <a:spcAft>
                <a:spcPts val="1800"/>
              </a:spcAft>
              <a:buClr>
                <a:srgbClr val="4A66AC"/>
              </a:buClr>
            </a:pPr>
            <a:r>
              <a:rPr lang="en-US" sz="6600" b="1" dirty="0" smtClean="0">
                <a:solidFill>
                  <a:srgbClr val="4A66AC"/>
                </a:solidFill>
              </a:rPr>
              <a:t>C</a:t>
            </a:r>
            <a:r>
              <a:rPr lang="en-US" dirty="0" smtClean="0"/>
              <a:t>onfidential – Public Health Reporting</a:t>
            </a:r>
            <a:endParaRPr lang="en-CA" dirty="0"/>
          </a:p>
        </p:txBody>
      </p:sp>
      <p:sp>
        <p:nvSpPr>
          <p:cNvPr id="3"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814532" y="2400028"/>
            <a:ext cx="10382923" cy="4610372"/>
          </a:xfrm>
        </p:spPr>
        <p:txBody>
          <a:bodyPr>
            <a:normAutofit/>
          </a:bodyPr>
          <a:lstStyle/>
          <a:p>
            <a:pPr>
              <a:lnSpc>
                <a:spcPct val="100000"/>
              </a:lnSpc>
              <a:spcBef>
                <a:spcPts val="800"/>
              </a:spcBef>
              <a:spcAft>
                <a:spcPts val="600"/>
              </a:spcAft>
              <a:buClr>
                <a:srgbClr val="4A66AC"/>
              </a:buClr>
            </a:pPr>
            <a:r>
              <a:rPr lang="en-US" sz="2200" dirty="0" smtClean="0"/>
              <a:t>A positive HIV test is considered a condition of “public health significance” under Ontario law. An HIV-positive </a:t>
            </a:r>
            <a:r>
              <a:rPr lang="en-US" sz="2200" dirty="0" smtClean="0"/>
              <a:t>result </a:t>
            </a:r>
            <a:r>
              <a:rPr lang="en-US" sz="2200" dirty="0" smtClean="0"/>
              <a:t>on a standard laboratory HIV test or a reactive POC test is </a:t>
            </a:r>
            <a:r>
              <a:rPr lang="en-US" sz="2200" u="sng" dirty="0" smtClean="0"/>
              <a:t>automatically reported </a:t>
            </a:r>
            <a:r>
              <a:rPr lang="en-US" sz="2200" dirty="0" smtClean="0"/>
              <a:t>by the Public Health Laboratory to the local public health unit. </a:t>
            </a:r>
          </a:p>
          <a:p>
            <a:pPr marL="800100" lvl="1" indent="-342900" algn="l">
              <a:lnSpc>
                <a:spcPct val="100000"/>
              </a:lnSpc>
              <a:spcBef>
                <a:spcPts val="800"/>
              </a:spcBef>
              <a:spcAft>
                <a:spcPts val="600"/>
              </a:spcAft>
              <a:buClr>
                <a:srgbClr val="4A66AC"/>
              </a:buClr>
              <a:buFont typeface="Wingdings" panose="05000000000000000000" pitchFamily="2" charset="2"/>
              <a:buChar char="v"/>
            </a:pPr>
            <a:r>
              <a:rPr lang="en-US" sz="2200" dirty="0" smtClean="0"/>
              <a:t>If the client is being tested using their name and OHIP number, the public health unit will follow-up with them to offer support. They will ensure that a client’s former partners (sexual and drug use) are notified, without revealing their identity.</a:t>
            </a:r>
          </a:p>
          <a:p>
            <a:pPr marL="800100" lvl="1" indent="-342900" algn="l">
              <a:lnSpc>
                <a:spcPct val="100000"/>
              </a:lnSpc>
              <a:spcBef>
                <a:spcPts val="800"/>
              </a:spcBef>
              <a:spcAft>
                <a:spcPts val="600"/>
              </a:spcAft>
              <a:buClr>
                <a:srgbClr val="4A66AC"/>
              </a:buClr>
              <a:buFont typeface="Wingdings" panose="05000000000000000000" pitchFamily="2" charset="2"/>
              <a:buChar char="v"/>
            </a:pPr>
            <a:r>
              <a:rPr lang="en-US" sz="2200" dirty="0" smtClean="0"/>
              <a:t>If a client tests anonymously, this follow-up cannot occur. Clients are responsible for disclosing to their sexual contacts. Disclosure support can be arranged anonymously if needed.</a:t>
            </a:r>
          </a:p>
          <a:p>
            <a:pPr>
              <a:spcBef>
                <a:spcPts val="800"/>
              </a:spcBef>
              <a:spcAft>
                <a:spcPts val="1800"/>
              </a:spcAft>
              <a:buClr>
                <a:srgbClr val="4A66AC"/>
              </a:buClr>
            </a:pPr>
            <a:r>
              <a:rPr lang="en-US" dirty="0" smtClean="0"/>
              <a:t>More detail about supporting disclosure to partners is included in the module on supporting someone who tests positive. </a:t>
            </a:r>
          </a:p>
          <a:p>
            <a:pPr marL="457200">
              <a:spcBef>
                <a:spcPts val="800"/>
              </a:spcBef>
              <a:buClr>
                <a:srgbClr val="4A66AC"/>
              </a:buClr>
              <a:buFont typeface="Wingdings" panose="05000000000000000000" pitchFamily="2" charset="2"/>
              <a:buChar char="v"/>
            </a:pPr>
            <a:endParaRPr lang="en-US" sz="2200" dirty="0"/>
          </a:p>
        </p:txBody>
      </p:sp>
      <p:sp>
        <p:nvSpPr>
          <p:cNvPr id="11" name="Arrow: Pentagon 10">
            <a:extLst>
              <a:ext uri="{FF2B5EF4-FFF2-40B4-BE49-F238E27FC236}">
                <a16:creationId xmlns:a16="http://schemas.microsoft.com/office/drawing/2014/main" id="{B06204AF-4D11-4CA7-97CF-B7E0BCA9D797}"/>
              </a:ext>
            </a:extLst>
          </p:cNvPr>
          <p:cNvSpPr/>
          <p:nvPr/>
        </p:nvSpPr>
        <p:spPr>
          <a:xfrm>
            <a:off x="214506" y="180848"/>
            <a:ext cx="6199546"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a:extLst>
              <a:ext uri="{FF2B5EF4-FFF2-40B4-BE49-F238E27FC236}">
                <a16:creationId xmlns:a16="http://schemas.microsoft.com/office/drawing/2014/main" id="{E7F87B47-126E-4B67-9A5E-3A12176B2C68}"/>
              </a:ext>
            </a:extLst>
          </p:cNvPr>
          <p:cNvSpPr txBox="1"/>
          <p:nvPr/>
        </p:nvSpPr>
        <p:spPr>
          <a:xfrm>
            <a:off x="214507" y="331976"/>
            <a:ext cx="6433181" cy="400110"/>
          </a:xfrm>
          <a:prstGeom prst="rect">
            <a:avLst/>
          </a:prstGeom>
          <a:noFill/>
        </p:spPr>
        <p:txBody>
          <a:bodyPr wrap="square" rtlCol="0">
            <a:spAutoFit/>
          </a:bodyPr>
          <a:lstStyle/>
          <a:p>
            <a:r>
              <a:rPr lang="en-US" sz="2000" b="1" dirty="0">
                <a:solidFill>
                  <a:schemeClr val="bg1"/>
                </a:solidFill>
              </a:rPr>
              <a:t>MODULE 1: The Role of an HIV </a:t>
            </a:r>
            <a:r>
              <a:rPr lang="en-US" sz="2000" b="1" dirty="0" smtClean="0">
                <a:solidFill>
                  <a:schemeClr val="bg1"/>
                </a:solidFill>
              </a:rPr>
              <a:t>Test </a:t>
            </a:r>
            <a:r>
              <a:rPr lang="en-US" sz="2000" b="1" dirty="0">
                <a:solidFill>
                  <a:schemeClr val="bg1"/>
                </a:solidFill>
              </a:rPr>
              <a:t>Counsellor</a:t>
            </a:r>
          </a:p>
        </p:txBody>
      </p:sp>
    </p:spTree>
    <p:extLst>
      <p:ext uri="{BB962C8B-B14F-4D97-AF65-F5344CB8AC3E}">
        <p14:creationId xmlns:p14="http://schemas.microsoft.com/office/powerpoint/2010/main" val="27210623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786204" y="1569865"/>
            <a:ext cx="10494499" cy="762392"/>
          </a:xfrm>
        </p:spPr>
        <p:txBody>
          <a:bodyPr>
            <a:normAutofit fontScale="90000"/>
          </a:bodyPr>
          <a:lstStyle/>
          <a:p>
            <a:pPr>
              <a:spcAft>
                <a:spcPts val="1800"/>
              </a:spcAft>
              <a:buClr>
                <a:srgbClr val="4A66AC"/>
              </a:buClr>
            </a:pPr>
            <a:r>
              <a:rPr lang="en-US" sz="6600" b="1" dirty="0" smtClean="0">
                <a:solidFill>
                  <a:srgbClr val="4A66AC"/>
                </a:solidFill>
              </a:rPr>
              <a:t>C</a:t>
            </a:r>
            <a:r>
              <a:rPr lang="en-US" dirty="0" smtClean="0">
                <a:solidFill>
                  <a:prstClr val="black"/>
                </a:solidFill>
              </a:rPr>
              <a:t>onfidential </a:t>
            </a:r>
            <a:r>
              <a:rPr lang="en-US" dirty="0">
                <a:solidFill>
                  <a:prstClr val="black"/>
                </a:solidFill>
              </a:rPr>
              <a:t>– </a:t>
            </a:r>
            <a:r>
              <a:rPr lang="en-US" dirty="0" smtClean="0">
                <a:solidFill>
                  <a:prstClr val="black"/>
                </a:solidFill>
              </a:rPr>
              <a:t>Guarding Client Privacy</a:t>
            </a:r>
            <a:endParaRPr lang="en-CA" dirty="0"/>
          </a:p>
        </p:txBody>
      </p:sp>
      <p:sp>
        <p:nvSpPr>
          <p:cNvPr id="3"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787100" y="2555476"/>
            <a:ext cx="9163724" cy="4049720"/>
          </a:xfrm>
        </p:spPr>
        <p:txBody>
          <a:bodyPr>
            <a:normAutofit/>
          </a:bodyPr>
          <a:lstStyle/>
          <a:p>
            <a:pPr>
              <a:spcBef>
                <a:spcPts val="800"/>
              </a:spcBef>
              <a:buClr>
                <a:srgbClr val="4A66AC"/>
              </a:buClr>
            </a:pPr>
            <a:r>
              <a:rPr lang="en-US" sz="2800" b="1" dirty="0" smtClean="0">
                <a:solidFill>
                  <a:srgbClr val="4A66AC"/>
                </a:solidFill>
              </a:rPr>
              <a:t>What is My Job?				What is Not My Job?</a:t>
            </a:r>
            <a:endParaRPr lang="en-CA" sz="2800" b="1" dirty="0">
              <a:solidFill>
                <a:srgbClr val="4A66AC"/>
              </a:solidFill>
            </a:endParaRPr>
          </a:p>
        </p:txBody>
      </p:sp>
      <p:sp>
        <p:nvSpPr>
          <p:cNvPr id="11" name="Arrow: Pentagon 10">
            <a:extLst>
              <a:ext uri="{FF2B5EF4-FFF2-40B4-BE49-F238E27FC236}">
                <a16:creationId xmlns:a16="http://schemas.microsoft.com/office/drawing/2014/main" id="{B06204AF-4D11-4CA7-97CF-B7E0BCA9D797}"/>
              </a:ext>
            </a:extLst>
          </p:cNvPr>
          <p:cNvSpPr/>
          <p:nvPr/>
        </p:nvSpPr>
        <p:spPr>
          <a:xfrm>
            <a:off x="214506" y="180848"/>
            <a:ext cx="6199546"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a:extLst>
              <a:ext uri="{FF2B5EF4-FFF2-40B4-BE49-F238E27FC236}">
                <a16:creationId xmlns:a16="http://schemas.microsoft.com/office/drawing/2014/main" id="{E7F87B47-126E-4B67-9A5E-3A12176B2C68}"/>
              </a:ext>
            </a:extLst>
          </p:cNvPr>
          <p:cNvSpPr txBox="1"/>
          <p:nvPr/>
        </p:nvSpPr>
        <p:spPr>
          <a:xfrm>
            <a:off x="214507" y="331976"/>
            <a:ext cx="6433181" cy="400110"/>
          </a:xfrm>
          <a:prstGeom prst="rect">
            <a:avLst/>
          </a:prstGeom>
          <a:noFill/>
        </p:spPr>
        <p:txBody>
          <a:bodyPr wrap="square" rtlCol="0">
            <a:spAutoFit/>
          </a:bodyPr>
          <a:lstStyle/>
          <a:p>
            <a:r>
              <a:rPr lang="en-US" sz="2000" b="1" dirty="0">
                <a:solidFill>
                  <a:schemeClr val="bg1"/>
                </a:solidFill>
              </a:rPr>
              <a:t>MODULE 1: The Role of an HIV </a:t>
            </a:r>
            <a:r>
              <a:rPr lang="en-US" sz="2000" b="1" dirty="0" smtClean="0">
                <a:solidFill>
                  <a:schemeClr val="bg1"/>
                </a:solidFill>
              </a:rPr>
              <a:t>Test </a:t>
            </a:r>
            <a:r>
              <a:rPr lang="en-US" sz="2000" b="1" dirty="0">
                <a:solidFill>
                  <a:schemeClr val="bg1"/>
                </a:solidFill>
              </a:rPr>
              <a:t>Counsellor</a:t>
            </a:r>
          </a:p>
        </p:txBody>
      </p:sp>
      <p:cxnSp>
        <p:nvCxnSpPr>
          <p:cNvPr id="8" name="Straight Connector 7"/>
          <p:cNvCxnSpPr/>
          <p:nvPr/>
        </p:nvCxnSpPr>
        <p:spPr>
          <a:xfrm>
            <a:off x="5799268" y="2469415"/>
            <a:ext cx="0" cy="404972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742278" y="3151991"/>
            <a:ext cx="10607039"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806824" y="3453205"/>
            <a:ext cx="4641476" cy="2831544"/>
          </a:xfrm>
          <a:prstGeom prst="rect">
            <a:avLst/>
          </a:prstGeom>
          <a:noFill/>
        </p:spPr>
        <p:txBody>
          <a:bodyPr wrap="square" rtlCol="0">
            <a:spAutoFit/>
          </a:bodyPr>
          <a:lstStyle/>
          <a:p>
            <a:pPr marL="285750" indent="-285750">
              <a:spcAft>
                <a:spcPts val="1200"/>
              </a:spcAft>
              <a:buClr>
                <a:srgbClr val="4A66AC"/>
              </a:buClr>
              <a:buFont typeface="Wingdings" panose="05000000000000000000" pitchFamily="2" charset="2"/>
              <a:buChar char="v"/>
            </a:pPr>
            <a:r>
              <a:rPr lang="en-US" sz="2400" dirty="0" smtClean="0"/>
              <a:t>Protecting client information from anyone (including other staff that does not need to know) </a:t>
            </a:r>
          </a:p>
          <a:p>
            <a:pPr marL="285750" indent="-285750">
              <a:spcAft>
                <a:spcPts val="1200"/>
              </a:spcAft>
              <a:buClr>
                <a:srgbClr val="4A66AC"/>
              </a:buClr>
              <a:buFont typeface="Wingdings" panose="05000000000000000000" pitchFamily="2" charset="2"/>
              <a:buChar char="v"/>
            </a:pPr>
            <a:r>
              <a:rPr lang="en-US" sz="2400" dirty="0" smtClean="0"/>
              <a:t>Providing clear information to clients about public health reporting and partner notification</a:t>
            </a:r>
          </a:p>
        </p:txBody>
      </p:sp>
      <p:sp>
        <p:nvSpPr>
          <p:cNvPr id="14" name="TextBox 13"/>
          <p:cNvSpPr txBox="1"/>
          <p:nvPr/>
        </p:nvSpPr>
        <p:spPr>
          <a:xfrm>
            <a:off x="6176682" y="3411968"/>
            <a:ext cx="5656729" cy="2831544"/>
          </a:xfrm>
          <a:prstGeom prst="rect">
            <a:avLst/>
          </a:prstGeom>
          <a:noFill/>
        </p:spPr>
        <p:txBody>
          <a:bodyPr wrap="square" rtlCol="0">
            <a:spAutoFit/>
          </a:bodyPr>
          <a:lstStyle/>
          <a:p>
            <a:pPr marL="285750" indent="-285750">
              <a:spcAft>
                <a:spcPts val="1200"/>
              </a:spcAft>
              <a:buClr>
                <a:srgbClr val="4A66AC"/>
              </a:buClr>
              <a:buFont typeface="Wingdings" panose="05000000000000000000" pitchFamily="2" charset="2"/>
              <a:buChar char="v"/>
            </a:pPr>
            <a:r>
              <a:rPr lang="en-US" sz="2400" dirty="0" smtClean="0"/>
              <a:t>Sharing non-medical information or anecdotes revealed in a testing appointment with anyone else</a:t>
            </a:r>
          </a:p>
          <a:p>
            <a:pPr marL="285750" indent="-285750">
              <a:spcAft>
                <a:spcPts val="1200"/>
              </a:spcAft>
              <a:buClr>
                <a:srgbClr val="4A66AC"/>
              </a:buClr>
              <a:buFont typeface="Wingdings" panose="05000000000000000000" pitchFamily="2" charset="2"/>
              <a:buChar char="v"/>
            </a:pPr>
            <a:r>
              <a:rPr lang="en-US" sz="2400" dirty="0" smtClean="0"/>
              <a:t>Sharing medical information with anyone who does not need to know to secure appropriate care for the client and/or their contacts</a:t>
            </a:r>
          </a:p>
        </p:txBody>
      </p:sp>
    </p:spTree>
    <p:extLst>
      <p:ext uri="{BB962C8B-B14F-4D97-AF65-F5344CB8AC3E}">
        <p14:creationId xmlns:p14="http://schemas.microsoft.com/office/powerpoint/2010/main" val="14835608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786204" y="1569865"/>
            <a:ext cx="10494499" cy="762392"/>
          </a:xfrm>
        </p:spPr>
        <p:txBody>
          <a:bodyPr>
            <a:normAutofit fontScale="90000"/>
          </a:bodyPr>
          <a:lstStyle/>
          <a:p>
            <a:pPr>
              <a:spcAft>
                <a:spcPts val="1800"/>
              </a:spcAft>
              <a:buClr>
                <a:srgbClr val="4A66AC"/>
              </a:buClr>
            </a:pPr>
            <a:r>
              <a:rPr lang="en-US" sz="6600" b="1" dirty="0" smtClean="0">
                <a:solidFill>
                  <a:srgbClr val="4A66AC"/>
                </a:solidFill>
              </a:rPr>
              <a:t>H</a:t>
            </a:r>
            <a:r>
              <a:rPr lang="en-US" dirty="0" smtClean="0"/>
              <a:t>igh Quality Care – Linking to Services</a:t>
            </a:r>
            <a:endParaRPr lang="en-CA" dirty="0"/>
          </a:p>
        </p:txBody>
      </p:sp>
      <p:sp>
        <p:nvSpPr>
          <p:cNvPr id="3"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787099" y="2555476"/>
            <a:ext cx="10820701" cy="4049719"/>
          </a:xfrm>
        </p:spPr>
        <p:txBody>
          <a:bodyPr>
            <a:noAutofit/>
          </a:bodyPr>
          <a:lstStyle/>
          <a:p>
            <a:pPr>
              <a:lnSpc>
                <a:spcPct val="100000"/>
              </a:lnSpc>
              <a:spcBef>
                <a:spcPts val="1200"/>
              </a:spcBef>
              <a:buClr>
                <a:srgbClr val="4A66AC"/>
              </a:buClr>
            </a:pPr>
            <a:r>
              <a:rPr lang="en-US" sz="2200" dirty="0" smtClean="0"/>
              <a:t>When a client comes for HIV testing they are thinking about protecting their health. Whether they test positive or negative, you can build on this momentum and connect them to services. Your site should maintain materials about services in your area that your clients might use. </a:t>
            </a:r>
          </a:p>
          <a:p>
            <a:pPr marL="342900" indent="-342900">
              <a:lnSpc>
                <a:spcPct val="100000"/>
              </a:lnSpc>
              <a:spcBef>
                <a:spcPts val="1200"/>
              </a:spcBef>
              <a:buClr>
                <a:srgbClr val="4A66AC"/>
              </a:buClr>
              <a:buFont typeface="Wingdings" panose="05000000000000000000" pitchFamily="2" charset="2"/>
              <a:buChar char="v"/>
            </a:pPr>
            <a:r>
              <a:rPr lang="en-US" sz="2200" dirty="0"/>
              <a:t>Refer clients to risk reduction programs at local AIDS Service Organization, and know where harm reduction supplies are available</a:t>
            </a:r>
            <a:r>
              <a:rPr lang="en-US" sz="2200" dirty="0" smtClean="0"/>
              <a:t>.</a:t>
            </a:r>
          </a:p>
          <a:p>
            <a:pPr marL="342900" indent="-342900">
              <a:lnSpc>
                <a:spcPct val="100000"/>
              </a:lnSpc>
              <a:spcBef>
                <a:spcPts val="1200"/>
              </a:spcBef>
              <a:buClr>
                <a:srgbClr val="4A66AC"/>
              </a:buClr>
              <a:buFont typeface="Wingdings" panose="05000000000000000000" pitchFamily="2" charset="2"/>
              <a:buChar char="v"/>
            </a:pPr>
            <a:r>
              <a:rPr lang="en-US" sz="2200" dirty="0" smtClean="0"/>
              <a:t>Addictions </a:t>
            </a:r>
            <a:r>
              <a:rPr lang="en-US" sz="2200" dirty="0"/>
              <a:t>and mental health challenges can </a:t>
            </a:r>
            <a:r>
              <a:rPr lang="en-US" sz="2200"/>
              <a:t>be </a:t>
            </a:r>
            <a:r>
              <a:rPr lang="en-US" sz="2200" smtClean="0"/>
              <a:t>significant </a:t>
            </a:r>
            <a:r>
              <a:rPr lang="en-US" sz="2200" dirty="0"/>
              <a:t>barriers to prevention. Know about the services in your area and help people access them whenever appropriate</a:t>
            </a:r>
            <a:r>
              <a:rPr lang="en-US" sz="2200" dirty="0" smtClean="0"/>
              <a:t>.</a:t>
            </a:r>
            <a:endParaRPr lang="en-US" sz="2200" dirty="0"/>
          </a:p>
          <a:p>
            <a:pPr lvl="2" algn="l">
              <a:lnSpc>
                <a:spcPct val="100000"/>
              </a:lnSpc>
              <a:spcBef>
                <a:spcPts val="1800"/>
              </a:spcBef>
              <a:buClr>
                <a:srgbClr val="4A66AC"/>
              </a:buClr>
            </a:pPr>
            <a:r>
              <a:rPr lang="en-US" sz="2400" dirty="0" smtClean="0"/>
              <a:t>When a client has a reactive test, </a:t>
            </a:r>
            <a:r>
              <a:rPr lang="en-US" sz="2400" b="1" dirty="0" smtClean="0">
                <a:solidFill>
                  <a:srgbClr val="4A66AC"/>
                </a:solidFill>
              </a:rPr>
              <a:t>you are their link to ongoing care</a:t>
            </a:r>
            <a:r>
              <a:rPr lang="en-US" sz="2400" dirty="0" smtClean="0"/>
              <a:t>. We will talk about this more in </a:t>
            </a:r>
            <a:r>
              <a:rPr lang="en-US" sz="2400" dirty="0"/>
              <a:t>the module on supporting someone who tests positive</a:t>
            </a:r>
            <a:r>
              <a:rPr lang="en-US" sz="1600" dirty="0"/>
              <a:t>. </a:t>
            </a:r>
          </a:p>
        </p:txBody>
      </p:sp>
      <p:sp>
        <p:nvSpPr>
          <p:cNvPr id="11" name="Arrow: Pentagon 10">
            <a:extLst>
              <a:ext uri="{FF2B5EF4-FFF2-40B4-BE49-F238E27FC236}">
                <a16:creationId xmlns:a16="http://schemas.microsoft.com/office/drawing/2014/main" id="{B06204AF-4D11-4CA7-97CF-B7E0BCA9D797}"/>
              </a:ext>
            </a:extLst>
          </p:cNvPr>
          <p:cNvSpPr/>
          <p:nvPr/>
        </p:nvSpPr>
        <p:spPr>
          <a:xfrm>
            <a:off x="214506" y="180848"/>
            <a:ext cx="6199546"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a:extLst>
              <a:ext uri="{FF2B5EF4-FFF2-40B4-BE49-F238E27FC236}">
                <a16:creationId xmlns:a16="http://schemas.microsoft.com/office/drawing/2014/main" id="{E7F87B47-126E-4B67-9A5E-3A12176B2C68}"/>
              </a:ext>
            </a:extLst>
          </p:cNvPr>
          <p:cNvSpPr txBox="1"/>
          <p:nvPr/>
        </p:nvSpPr>
        <p:spPr>
          <a:xfrm>
            <a:off x="214507" y="331976"/>
            <a:ext cx="6433181" cy="400110"/>
          </a:xfrm>
          <a:prstGeom prst="rect">
            <a:avLst/>
          </a:prstGeom>
          <a:noFill/>
        </p:spPr>
        <p:txBody>
          <a:bodyPr wrap="square" rtlCol="0">
            <a:spAutoFit/>
          </a:bodyPr>
          <a:lstStyle/>
          <a:p>
            <a:r>
              <a:rPr lang="en-US" sz="2000" b="1" dirty="0">
                <a:solidFill>
                  <a:schemeClr val="bg1"/>
                </a:solidFill>
              </a:rPr>
              <a:t>MODULE 1: The Role of an HIV </a:t>
            </a:r>
            <a:r>
              <a:rPr lang="en-US" sz="2000" b="1" dirty="0" smtClean="0">
                <a:solidFill>
                  <a:schemeClr val="bg1"/>
                </a:solidFill>
              </a:rPr>
              <a:t>Test </a:t>
            </a:r>
            <a:r>
              <a:rPr lang="en-US" sz="2000" b="1" dirty="0">
                <a:solidFill>
                  <a:schemeClr val="bg1"/>
                </a:solidFill>
              </a:rPr>
              <a:t>Counsellor</a:t>
            </a:r>
          </a:p>
        </p:txBody>
      </p:sp>
      <p:pic>
        <p:nvPicPr>
          <p:cNvPr id="4" name="Picture 3"/>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660104" y="5411087"/>
            <a:ext cx="889000" cy="889000"/>
          </a:xfrm>
          <a:prstGeom prst="rect">
            <a:avLst/>
          </a:prstGeom>
        </p:spPr>
      </p:pic>
    </p:spTree>
    <p:extLst>
      <p:ext uri="{BB962C8B-B14F-4D97-AF65-F5344CB8AC3E}">
        <p14:creationId xmlns:p14="http://schemas.microsoft.com/office/powerpoint/2010/main" val="33407291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786204" y="1569865"/>
            <a:ext cx="11143526" cy="762392"/>
          </a:xfrm>
        </p:spPr>
        <p:txBody>
          <a:bodyPr>
            <a:normAutofit fontScale="90000"/>
          </a:bodyPr>
          <a:lstStyle/>
          <a:p>
            <a:pPr>
              <a:spcAft>
                <a:spcPts val="1800"/>
              </a:spcAft>
              <a:buClr>
                <a:srgbClr val="4A66AC"/>
              </a:buClr>
            </a:pPr>
            <a:r>
              <a:rPr lang="en-US" sz="6600" b="1" dirty="0" smtClean="0">
                <a:solidFill>
                  <a:srgbClr val="4A66AC"/>
                </a:solidFill>
              </a:rPr>
              <a:t>H</a:t>
            </a:r>
            <a:r>
              <a:rPr lang="en-US" dirty="0" smtClean="0"/>
              <a:t>igh Quality Care – Preventative Drug Therapies</a:t>
            </a:r>
            <a:endParaRPr lang="en-CA" dirty="0"/>
          </a:p>
        </p:txBody>
      </p:sp>
      <p:sp>
        <p:nvSpPr>
          <p:cNvPr id="3"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787099" y="2555476"/>
            <a:ext cx="10820701" cy="4049719"/>
          </a:xfrm>
        </p:spPr>
        <p:txBody>
          <a:bodyPr>
            <a:noAutofit/>
          </a:bodyPr>
          <a:lstStyle/>
          <a:p>
            <a:pPr marL="342900" indent="-342900">
              <a:lnSpc>
                <a:spcPct val="100000"/>
              </a:lnSpc>
              <a:spcBef>
                <a:spcPts val="1200"/>
              </a:spcBef>
              <a:buClr>
                <a:srgbClr val="4A66AC"/>
              </a:buClr>
              <a:buFont typeface="Wingdings" panose="05000000000000000000" pitchFamily="2" charset="2"/>
              <a:buChar char="v"/>
            </a:pPr>
            <a:r>
              <a:rPr lang="en-US" sz="2200" dirty="0" smtClean="0"/>
              <a:t>Preventative drug therapies </a:t>
            </a:r>
            <a:r>
              <a:rPr lang="en-US" sz="2200" dirty="0"/>
              <a:t>(PrEP and PEP) are options that your clients may not have considered. Discuss these options, whenever appropriate, and if your site cannot prescribe them, refer to outside services. For providers see </a:t>
            </a:r>
            <a:r>
              <a:rPr lang="en-US" sz="2200" dirty="0">
                <a:hlinkClick r:id="rId3"/>
              </a:rPr>
              <a:t>www.ontarioprep.ca</a:t>
            </a:r>
            <a:r>
              <a:rPr lang="en-US" sz="2200" dirty="0"/>
              <a:t> </a:t>
            </a:r>
          </a:p>
        </p:txBody>
      </p:sp>
      <p:sp>
        <p:nvSpPr>
          <p:cNvPr id="11" name="Arrow: Pentagon 10">
            <a:extLst>
              <a:ext uri="{FF2B5EF4-FFF2-40B4-BE49-F238E27FC236}">
                <a16:creationId xmlns:a16="http://schemas.microsoft.com/office/drawing/2014/main" id="{B06204AF-4D11-4CA7-97CF-B7E0BCA9D797}"/>
              </a:ext>
            </a:extLst>
          </p:cNvPr>
          <p:cNvSpPr/>
          <p:nvPr/>
        </p:nvSpPr>
        <p:spPr>
          <a:xfrm>
            <a:off x="214506" y="180848"/>
            <a:ext cx="6199546"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a:extLst>
              <a:ext uri="{FF2B5EF4-FFF2-40B4-BE49-F238E27FC236}">
                <a16:creationId xmlns:a16="http://schemas.microsoft.com/office/drawing/2014/main" id="{E7F87B47-126E-4B67-9A5E-3A12176B2C68}"/>
              </a:ext>
            </a:extLst>
          </p:cNvPr>
          <p:cNvSpPr txBox="1"/>
          <p:nvPr/>
        </p:nvSpPr>
        <p:spPr>
          <a:xfrm>
            <a:off x="214507" y="331976"/>
            <a:ext cx="6433181" cy="400110"/>
          </a:xfrm>
          <a:prstGeom prst="rect">
            <a:avLst/>
          </a:prstGeom>
          <a:noFill/>
        </p:spPr>
        <p:txBody>
          <a:bodyPr wrap="square" rtlCol="0">
            <a:spAutoFit/>
          </a:bodyPr>
          <a:lstStyle/>
          <a:p>
            <a:r>
              <a:rPr lang="en-US" sz="2000" b="1" dirty="0">
                <a:solidFill>
                  <a:schemeClr val="bg1"/>
                </a:solidFill>
              </a:rPr>
              <a:t>MODULE 1: The Role of an HIV </a:t>
            </a:r>
            <a:r>
              <a:rPr lang="en-US" sz="2000" b="1" dirty="0" smtClean="0">
                <a:solidFill>
                  <a:schemeClr val="bg1"/>
                </a:solidFill>
              </a:rPr>
              <a:t>Test </a:t>
            </a:r>
            <a:r>
              <a:rPr lang="en-US" sz="2000" b="1" dirty="0">
                <a:solidFill>
                  <a:schemeClr val="bg1"/>
                </a:solidFill>
              </a:rPr>
              <a:t>Counsellor</a:t>
            </a:r>
          </a:p>
        </p:txBody>
      </p:sp>
      <p:sp>
        <p:nvSpPr>
          <p:cNvPr id="8" name="Rectangle 7"/>
          <p:cNvSpPr/>
          <p:nvPr/>
        </p:nvSpPr>
        <p:spPr>
          <a:xfrm>
            <a:off x="1972931" y="3919478"/>
            <a:ext cx="4108892" cy="1938992"/>
          </a:xfrm>
          <a:prstGeom prst="rect">
            <a:avLst/>
          </a:prstGeom>
        </p:spPr>
        <p:txBody>
          <a:bodyPr wrap="square">
            <a:spAutoFit/>
          </a:bodyPr>
          <a:lstStyle/>
          <a:p>
            <a:r>
              <a:rPr lang="en-US" sz="2000" b="1" dirty="0" smtClean="0"/>
              <a:t>Post-exposure Prophylaxis (PEP</a:t>
            </a:r>
            <a:r>
              <a:rPr lang="en-US" sz="2000" dirty="0" smtClean="0"/>
              <a:t>) - the </a:t>
            </a:r>
            <a:r>
              <a:rPr lang="en-US" sz="2000" dirty="0"/>
              <a:t>use of </a:t>
            </a:r>
            <a:r>
              <a:rPr lang="en-US" sz="2000" dirty="0" smtClean="0"/>
              <a:t>anti-HIV </a:t>
            </a:r>
            <a:r>
              <a:rPr lang="en-US" sz="2000" dirty="0"/>
              <a:t>drugs to prevent HIV infection after a high-risk </a:t>
            </a:r>
            <a:r>
              <a:rPr lang="en-US" sz="2000" dirty="0" smtClean="0"/>
              <a:t>exposure. Clients must begin therapy within 72 hours. PEP reduced the risk of HIV infection by 80%.</a:t>
            </a:r>
            <a:endParaRPr lang="en-US" sz="2000" dirty="0"/>
          </a:p>
        </p:txBody>
      </p:sp>
      <p:sp>
        <p:nvSpPr>
          <p:cNvPr id="9" name="Rectangle 8"/>
          <p:cNvSpPr/>
          <p:nvPr/>
        </p:nvSpPr>
        <p:spPr>
          <a:xfrm>
            <a:off x="7600702" y="3928142"/>
            <a:ext cx="4137641" cy="1938992"/>
          </a:xfrm>
          <a:prstGeom prst="rect">
            <a:avLst/>
          </a:prstGeom>
        </p:spPr>
        <p:txBody>
          <a:bodyPr wrap="square">
            <a:spAutoFit/>
          </a:bodyPr>
          <a:lstStyle/>
          <a:p>
            <a:r>
              <a:rPr lang="en-US" sz="2000" b="1" dirty="0" smtClean="0"/>
              <a:t>Pre-exposure Prophylaxis (PrEP</a:t>
            </a:r>
            <a:r>
              <a:rPr lang="en-US" sz="2000" dirty="0" smtClean="0"/>
              <a:t>) - the ongoing use </a:t>
            </a:r>
            <a:r>
              <a:rPr lang="en-US" sz="2000" dirty="0"/>
              <a:t>of </a:t>
            </a:r>
            <a:r>
              <a:rPr lang="en-US" sz="2000" dirty="0" smtClean="0"/>
              <a:t>anti-HIV </a:t>
            </a:r>
            <a:r>
              <a:rPr lang="en-US" sz="2000" dirty="0"/>
              <a:t>drugs to prevent HIV </a:t>
            </a:r>
            <a:r>
              <a:rPr lang="en-US" sz="2000" dirty="0" smtClean="0"/>
              <a:t>infection. Consistent use of PrEP virtual eliminates the sexual risk of HIV infection and cuts the HIV </a:t>
            </a:r>
            <a:r>
              <a:rPr lang="en-US" sz="2000" smtClean="0"/>
              <a:t>risk of </a:t>
            </a:r>
            <a:r>
              <a:rPr lang="en-US" sz="2000" dirty="0" smtClean="0"/>
              <a:t>needle sharing in half.</a:t>
            </a:r>
          </a:p>
        </p:txBody>
      </p:sp>
      <p:grpSp>
        <p:nvGrpSpPr>
          <p:cNvPr id="10" name="Group 9"/>
          <p:cNvGrpSpPr/>
          <p:nvPr/>
        </p:nvGrpSpPr>
        <p:grpSpPr>
          <a:xfrm>
            <a:off x="451294" y="3888365"/>
            <a:ext cx="1600790" cy="1789420"/>
            <a:chOff x="439587" y="2476934"/>
            <a:chExt cx="1543956" cy="2540468"/>
          </a:xfrm>
        </p:grpSpPr>
        <p:pic>
          <p:nvPicPr>
            <p:cNvPr id="12" name="Picture 11">
              <a:extLst>
                <a:ext uri="{FF2B5EF4-FFF2-40B4-BE49-F238E27FC236}">
                  <a16:creationId xmlns:a16="http://schemas.microsoft.com/office/drawing/2014/main" id="{CD2FFC92-C6A3-4170-B546-91180BE78D73}"/>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439587" y="2476934"/>
              <a:ext cx="1543956" cy="2121217"/>
            </a:xfrm>
            <a:prstGeom prst="rect">
              <a:avLst/>
            </a:prstGeom>
          </p:spPr>
        </p:pic>
        <p:sp>
          <p:nvSpPr>
            <p:cNvPr id="13" name="Rounded Rectangle 12"/>
            <p:cNvSpPr/>
            <p:nvPr/>
          </p:nvSpPr>
          <p:spPr>
            <a:xfrm>
              <a:off x="600635" y="4318155"/>
              <a:ext cx="1219200" cy="699247"/>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4" name="TextBox 13"/>
            <p:cNvSpPr txBox="1"/>
            <p:nvPr/>
          </p:nvSpPr>
          <p:spPr>
            <a:xfrm>
              <a:off x="744070" y="4301726"/>
              <a:ext cx="941294" cy="461665"/>
            </a:xfrm>
            <a:prstGeom prst="rect">
              <a:avLst/>
            </a:prstGeom>
            <a:noFill/>
          </p:spPr>
          <p:txBody>
            <a:bodyPr wrap="square" rtlCol="0">
              <a:spAutoFit/>
            </a:bodyPr>
            <a:lstStyle/>
            <a:p>
              <a:pPr algn="ctr"/>
              <a:r>
                <a:rPr lang="en-US" sz="2400" b="1" dirty="0">
                  <a:solidFill>
                    <a:schemeClr val="bg1"/>
                  </a:solidFill>
                </a:rPr>
                <a:t>PEP</a:t>
              </a:r>
              <a:endParaRPr lang="en-CA" sz="2400" b="1" dirty="0">
                <a:solidFill>
                  <a:schemeClr val="bg1"/>
                </a:solidFill>
              </a:endParaRPr>
            </a:p>
          </p:txBody>
        </p:sp>
      </p:grpSp>
      <p:grpSp>
        <p:nvGrpSpPr>
          <p:cNvPr id="15" name="Group 14"/>
          <p:cNvGrpSpPr/>
          <p:nvPr/>
        </p:nvGrpSpPr>
        <p:grpSpPr>
          <a:xfrm>
            <a:off x="6077883" y="3904061"/>
            <a:ext cx="1524396" cy="1709929"/>
            <a:chOff x="439587" y="2476934"/>
            <a:chExt cx="1543956" cy="2525372"/>
          </a:xfrm>
        </p:grpSpPr>
        <p:pic>
          <p:nvPicPr>
            <p:cNvPr id="16" name="Picture 15">
              <a:extLst>
                <a:ext uri="{FF2B5EF4-FFF2-40B4-BE49-F238E27FC236}">
                  <a16:creationId xmlns:a16="http://schemas.microsoft.com/office/drawing/2014/main" id="{CD2FFC92-C6A3-4170-B546-91180BE78D73}"/>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439587" y="2476934"/>
              <a:ext cx="1543956" cy="2121217"/>
            </a:xfrm>
            <a:prstGeom prst="rect">
              <a:avLst/>
            </a:prstGeom>
          </p:spPr>
        </p:pic>
        <p:sp>
          <p:nvSpPr>
            <p:cNvPr id="17" name="Rounded Rectangle 16"/>
            <p:cNvSpPr/>
            <p:nvPr/>
          </p:nvSpPr>
          <p:spPr>
            <a:xfrm>
              <a:off x="600635" y="4303059"/>
              <a:ext cx="1219200" cy="699247"/>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8" name="TextBox 17"/>
            <p:cNvSpPr txBox="1"/>
            <p:nvPr/>
          </p:nvSpPr>
          <p:spPr>
            <a:xfrm>
              <a:off x="744071" y="4254216"/>
              <a:ext cx="941294" cy="461665"/>
            </a:xfrm>
            <a:prstGeom prst="rect">
              <a:avLst/>
            </a:prstGeom>
            <a:noFill/>
          </p:spPr>
          <p:txBody>
            <a:bodyPr wrap="square" rtlCol="0">
              <a:spAutoFit/>
            </a:bodyPr>
            <a:lstStyle/>
            <a:p>
              <a:pPr algn="ctr"/>
              <a:r>
                <a:rPr lang="en-US" sz="2400" b="1" dirty="0">
                  <a:solidFill>
                    <a:schemeClr val="bg1"/>
                  </a:solidFill>
                </a:rPr>
                <a:t>PrEP</a:t>
              </a:r>
              <a:endParaRPr lang="en-CA" sz="2400" b="1" dirty="0">
                <a:solidFill>
                  <a:schemeClr val="bg1"/>
                </a:solidFill>
              </a:endParaRPr>
            </a:p>
          </p:txBody>
        </p:sp>
      </p:grpSp>
      <p:sp>
        <p:nvSpPr>
          <p:cNvPr id="19" name="TextBox 18"/>
          <p:cNvSpPr txBox="1"/>
          <p:nvPr/>
        </p:nvSpPr>
        <p:spPr>
          <a:xfrm>
            <a:off x="2055628" y="6043677"/>
            <a:ext cx="10464800" cy="461665"/>
          </a:xfrm>
          <a:prstGeom prst="rect">
            <a:avLst/>
          </a:prstGeom>
          <a:noFill/>
        </p:spPr>
        <p:txBody>
          <a:bodyPr wrap="square" rtlCol="0">
            <a:spAutoFit/>
          </a:bodyPr>
          <a:lstStyle/>
          <a:p>
            <a:r>
              <a:rPr lang="en-US" sz="2400" b="1" dirty="0" smtClean="0">
                <a:solidFill>
                  <a:srgbClr val="4A66AC"/>
                </a:solidFill>
              </a:rPr>
              <a:t>More details about PEP and PrEP are available in your handout.</a:t>
            </a:r>
            <a:endParaRPr lang="en-CA" sz="2400" b="1" dirty="0">
              <a:solidFill>
                <a:srgbClr val="4A66AC"/>
              </a:solidFill>
            </a:endParaRPr>
          </a:p>
        </p:txBody>
      </p:sp>
    </p:spTree>
    <p:extLst>
      <p:ext uri="{BB962C8B-B14F-4D97-AF65-F5344CB8AC3E}">
        <p14:creationId xmlns:p14="http://schemas.microsoft.com/office/powerpoint/2010/main" val="796194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777239" y="1596760"/>
            <a:ext cx="10494499" cy="762392"/>
          </a:xfrm>
        </p:spPr>
        <p:txBody>
          <a:bodyPr>
            <a:normAutofit/>
          </a:bodyPr>
          <a:lstStyle/>
          <a:p>
            <a:pPr>
              <a:spcAft>
                <a:spcPts val="1800"/>
              </a:spcAft>
              <a:buClr>
                <a:srgbClr val="4A66AC"/>
              </a:buClr>
            </a:pPr>
            <a:r>
              <a:rPr lang="en-CA" dirty="0"/>
              <a:t>Your Role as an HIV Test Counsellor </a:t>
            </a:r>
          </a:p>
        </p:txBody>
      </p:sp>
      <p:sp>
        <p:nvSpPr>
          <p:cNvPr id="3"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969979" y="2478158"/>
            <a:ext cx="10958317" cy="3922642"/>
          </a:xfrm>
        </p:spPr>
        <p:txBody>
          <a:bodyPr>
            <a:normAutofit/>
          </a:bodyPr>
          <a:lstStyle/>
          <a:p>
            <a:pPr marL="800100" lvl="1" indent="-342900" algn="l">
              <a:spcBef>
                <a:spcPts val="1600"/>
              </a:spcBef>
              <a:buClr>
                <a:srgbClr val="4A66AC"/>
              </a:buClr>
              <a:buFont typeface="Wingdings" panose="05000000000000000000" pitchFamily="2" charset="2"/>
              <a:buChar char="v"/>
            </a:pPr>
            <a:r>
              <a:rPr lang="en-US" sz="2200" dirty="0"/>
              <a:t>Learn about the client’s needs. This is accomplished </a:t>
            </a:r>
            <a:r>
              <a:rPr lang="en-US" sz="2200" dirty="0" smtClean="0"/>
              <a:t>by talking </a:t>
            </a:r>
            <a:r>
              <a:rPr lang="en-US" sz="2200" dirty="0"/>
              <a:t>to the client and by learning, </a:t>
            </a:r>
            <a:r>
              <a:rPr lang="en-US" sz="2200" b="1" dirty="0"/>
              <a:t>in advance</a:t>
            </a:r>
            <a:r>
              <a:rPr lang="en-US" sz="2200" dirty="0"/>
              <a:t>, about </a:t>
            </a:r>
            <a:r>
              <a:rPr lang="en-US" sz="2200" dirty="0" smtClean="0"/>
              <a:t>needs </a:t>
            </a:r>
            <a:r>
              <a:rPr lang="en-US" sz="2200" dirty="0"/>
              <a:t>and challenges faced by the communities you serve. </a:t>
            </a:r>
          </a:p>
          <a:p>
            <a:pPr marL="800100" lvl="1" indent="-342900" algn="l">
              <a:spcBef>
                <a:spcPts val="1600"/>
              </a:spcBef>
              <a:buClr>
                <a:srgbClr val="4A66AC"/>
              </a:buClr>
              <a:buFont typeface="Wingdings" panose="05000000000000000000" pitchFamily="2" charset="2"/>
              <a:buChar char="v"/>
            </a:pPr>
            <a:r>
              <a:rPr lang="en-US" sz="2200" dirty="0"/>
              <a:t>Offer support and referral to needed services including prevention, HIV care and testing for other sexually transmitted </a:t>
            </a:r>
            <a:r>
              <a:rPr lang="en-US" sz="2200" dirty="0" smtClean="0"/>
              <a:t>and blood-borne infections</a:t>
            </a:r>
            <a:r>
              <a:rPr lang="en-US" sz="2200" dirty="0"/>
              <a:t>.</a:t>
            </a:r>
          </a:p>
          <a:p>
            <a:pPr marL="800100" lvl="1" indent="-342900" algn="l">
              <a:spcBef>
                <a:spcPts val="1600"/>
              </a:spcBef>
              <a:buClr>
                <a:srgbClr val="4A66AC"/>
              </a:buClr>
              <a:buFont typeface="Wingdings" panose="05000000000000000000" pitchFamily="2" charset="2"/>
              <a:buChar char="v"/>
            </a:pPr>
            <a:r>
              <a:rPr lang="en-US" sz="2200" dirty="0"/>
              <a:t>Explain the test </a:t>
            </a:r>
            <a:r>
              <a:rPr lang="en-US" sz="2200" dirty="0" smtClean="0"/>
              <a:t>and provide information about HIV risk and transmission as per the </a:t>
            </a:r>
            <a:r>
              <a:rPr lang="en-US" sz="2200" dirty="0"/>
              <a:t>client </a:t>
            </a:r>
            <a:r>
              <a:rPr lang="en-US" sz="2200" dirty="0" smtClean="0"/>
              <a:t>needs. </a:t>
            </a:r>
            <a:r>
              <a:rPr lang="en-US" sz="2200" dirty="0"/>
              <a:t>M</a:t>
            </a:r>
            <a:r>
              <a:rPr lang="en-US" sz="2200" dirty="0" smtClean="0"/>
              <a:t>ake </a:t>
            </a:r>
            <a:r>
              <a:rPr lang="en-US" sz="2200" dirty="0"/>
              <a:t>sure they </a:t>
            </a:r>
            <a:r>
              <a:rPr lang="en-US" sz="2200" b="1" dirty="0">
                <a:solidFill>
                  <a:srgbClr val="4A66AC"/>
                </a:solidFill>
              </a:rPr>
              <a:t>consent </a:t>
            </a:r>
            <a:r>
              <a:rPr lang="en-US" sz="2200" dirty="0"/>
              <a:t>to HIV testing before it happens. </a:t>
            </a:r>
          </a:p>
          <a:p>
            <a:pPr marL="800100" lvl="1" indent="-342900" algn="l">
              <a:spcBef>
                <a:spcPts val="1600"/>
              </a:spcBef>
              <a:buClr>
                <a:srgbClr val="4A66AC"/>
              </a:buClr>
              <a:buFont typeface="Wingdings" panose="05000000000000000000" pitchFamily="2" charset="2"/>
              <a:buChar char="v"/>
            </a:pPr>
            <a:r>
              <a:rPr lang="en-US" sz="2200" dirty="0" smtClean="0"/>
              <a:t>Provide </a:t>
            </a:r>
            <a:r>
              <a:rPr lang="en-US" sz="2200" dirty="0"/>
              <a:t>complete and accurate information on all test requisitions. When </a:t>
            </a:r>
            <a:r>
              <a:rPr lang="en-US" sz="2200" dirty="0" smtClean="0"/>
              <a:t>conducting </a:t>
            </a:r>
            <a:r>
              <a:rPr lang="en-US" sz="2200" dirty="0"/>
              <a:t>rapid HIV testing, perform the procedures correctly and carefully. </a:t>
            </a:r>
            <a:endParaRPr lang="en-US" sz="2200" dirty="0" smtClean="0"/>
          </a:p>
          <a:p>
            <a:pPr marL="800100" lvl="1" indent="-342900" algn="l">
              <a:spcBef>
                <a:spcPts val="1600"/>
              </a:spcBef>
              <a:buClr>
                <a:srgbClr val="4A66AC"/>
              </a:buClr>
              <a:buFont typeface="Wingdings" panose="05000000000000000000" pitchFamily="2" charset="2"/>
              <a:buChar char="v"/>
            </a:pPr>
            <a:r>
              <a:rPr lang="en-US" sz="2200" dirty="0" smtClean="0"/>
              <a:t>Provide </a:t>
            </a:r>
            <a:r>
              <a:rPr lang="en-US" sz="2200" dirty="0"/>
              <a:t>initial emotional, social and medical support when people have a reactive test.</a:t>
            </a:r>
            <a:r>
              <a:rPr lang="en-US" sz="2800" b="1" dirty="0" smtClean="0">
                <a:solidFill>
                  <a:srgbClr val="4A66AC"/>
                </a:solidFill>
              </a:rPr>
              <a:t>*</a:t>
            </a:r>
            <a:r>
              <a:rPr lang="en-US" sz="2200" dirty="0" smtClean="0"/>
              <a:t> </a:t>
            </a:r>
          </a:p>
          <a:p>
            <a:pPr lvl="1" algn="l">
              <a:spcBef>
                <a:spcPts val="1800"/>
              </a:spcBef>
              <a:buClr>
                <a:srgbClr val="4A66AC"/>
              </a:buClr>
            </a:pPr>
            <a:endParaRPr lang="en-CA" sz="2200" dirty="0"/>
          </a:p>
          <a:p>
            <a:pPr lvl="1" algn="l">
              <a:spcBef>
                <a:spcPts val="1800"/>
              </a:spcBef>
              <a:buClr>
                <a:srgbClr val="4A66AC"/>
              </a:buClr>
            </a:pPr>
            <a:endParaRPr lang="en-CA" sz="2200" dirty="0"/>
          </a:p>
        </p:txBody>
      </p:sp>
      <p:sp>
        <p:nvSpPr>
          <p:cNvPr id="11" name="Arrow: Pentagon 10">
            <a:extLst>
              <a:ext uri="{FF2B5EF4-FFF2-40B4-BE49-F238E27FC236}">
                <a16:creationId xmlns:a16="http://schemas.microsoft.com/office/drawing/2014/main" id="{B06204AF-4D11-4CA7-97CF-B7E0BCA9D797}"/>
              </a:ext>
            </a:extLst>
          </p:cNvPr>
          <p:cNvSpPr/>
          <p:nvPr/>
        </p:nvSpPr>
        <p:spPr>
          <a:xfrm>
            <a:off x="214506" y="180848"/>
            <a:ext cx="6199546"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AutoShape 3"/>
          <p:cNvSpPr>
            <a:spLocks noChangeAspect="1" noChangeArrowheads="1" noTextEdit="1"/>
          </p:cNvSpPr>
          <p:nvPr/>
        </p:nvSpPr>
        <p:spPr bwMode="auto">
          <a:xfrm>
            <a:off x="10280650" y="1038225"/>
            <a:ext cx="1911350" cy="185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7" name="TextBox 6">
            <a:extLst>
              <a:ext uri="{FF2B5EF4-FFF2-40B4-BE49-F238E27FC236}">
                <a16:creationId xmlns:a16="http://schemas.microsoft.com/office/drawing/2014/main" id="{E7F87B47-126E-4B67-9A5E-3A12176B2C68}"/>
              </a:ext>
            </a:extLst>
          </p:cNvPr>
          <p:cNvSpPr txBox="1"/>
          <p:nvPr/>
        </p:nvSpPr>
        <p:spPr>
          <a:xfrm>
            <a:off x="214507" y="331976"/>
            <a:ext cx="6433181" cy="400110"/>
          </a:xfrm>
          <a:prstGeom prst="rect">
            <a:avLst/>
          </a:prstGeom>
          <a:noFill/>
        </p:spPr>
        <p:txBody>
          <a:bodyPr wrap="square" rtlCol="0">
            <a:spAutoFit/>
          </a:bodyPr>
          <a:lstStyle/>
          <a:p>
            <a:r>
              <a:rPr lang="en-US" sz="2000" b="1" dirty="0">
                <a:solidFill>
                  <a:schemeClr val="bg1"/>
                </a:solidFill>
              </a:rPr>
              <a:t>MODULE 1: The Role of an HIV </a:t>
            </a:r>
            <a:r>
              <a:rPr lang="en-US" sz="2000" b="1" dirty="0" smtClean="0">
                <a:solidFill>
                  <a:schemeClr val="bg1"/>
                </a:solidFill>
              </a:rPr>
              <a:t>Test </a:t>
            </a:r>
            <a:r>
              <a:rPr lang="en-US" sz="2000" b="1" dirty="0">
                <a:solidFill>
                  <a:schemeClr val="bg1"/>
                </a:solidFill>
              </a:rPr>
              <a:t>Counsellor</a:t>
            </a:r>
          </a:p>
        </p:txBody>
      </p:sp>
      <p:sp>
        <p:nvSpPr>
          <p:cNvPr id="4" name="TextBox 3"/>
          <p:cNvSpPr txBox="1"/>
          <p:nvPr/>
        </p:nvSpPr>
        <p:spPr>
          <a:xfrm>
            <a:off x="154111" y="6195317"/>
            <a:ext cx="12349537" cy="523220"/>
          </a:xfrm>
          <a:prstGeom prst="rect">
            <a:avLst/>
          </a:prstGeom>
          <a:noFill/>
        </p:spPr>
        <p:txBody>
          <a:bodyPr wrap="square" rtlCol="0">
            <a:spAutoFit/>
          </a:bodyPr>
          <a:lstStyle/>
          <a:p>
            <a:r>
              <a:rPr lang="en-US" sz="2800" b="1" dirty="0" smtClean="0">
                <a:solidFill>
                  <a:srgbClr val="4A66AC"/>
                </a:solidFill>
              </a:rPr>
              <a:t>*</a:t>
            </a:r>
            <a:r>
              <a:rPr lang="en-US" dirty="0" smtClean="0"/>
              <a:t> </a:t>
            </a:r>
            <a:r>
              <a:rPr lang="en-US" spc="-20" dirty="0" smtClean="0"/>
              <a:t>The results of a rapid test are reported as reactive/non-reactive. </a:t>
            </a:r>
            <a:r>
              <a:rPr lang="en-US" spc="-20" dirty="0"/>
              <a:t>S</a:t>
            </a:r>
            <a:r>
              <a:rPr lang="en-US" spc="-20" dirty="0" smtClean="0"/>
              <a:t>tandard testing must confirm that the client is HIV positive. </a:t>
            </a:r>
            <a:endParaRPr lang="en-CA" spc="-20" dirty="0"/>
          </a:p>
        </p:txBody>
      </p:sp>
    </p:spTree>
    <p:extLst>
      <p:ext uri="{BB962C8B-B14F-4D97-AF65-F5344CB8AC3E}">
        <p14:creationId xmlns:p14="http://schemas.microsoft.com/office/powerpoint/2010/main" val="24942192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786204" y="1569865"/>
            <a:ext cx="10494499" cy="762392"/>
          </a:xfrm>
        </p:spPr>
        <p:txBody>
          <a:bodyPr>
            <a:normAutofit fontScale="90000"/>
          </a:bodyPr>
          <a:lstStyle/>
          <a:p>
            <a:pPr>
              <a:spcAft>
                <a:spcPts val="1800"/>
              </a:spcAft>
              <a:buClr>
                <a:srgbClr val="4A66AC"/>
              </a:buClr>
            </a:pPr>
            <a:r>
              <a:rPr lang="en-US" sz="6600" b="1" dirty="0">
                <a:solidFill>
                  <a:srgbClr val="4A66AC"/>
                </a:solidFill>
              </a:rPr>
              <a:t>H</a:t>
            </a:r>
            <a:r>
              <a:rPr lang="en-US" dirty="0">
                <a:solidFill>
                  <a:prstClr val="black"/>
                </a:solidFill>
              </a:rPr>
              <a:t>igh Quality Care – Linking to Services</a:t>
            </a:r>
            <a:endParaRPr lang="en-CA" dirty="0"/>
          </a:p>
        </p:txBody>
      </p:sp>
      <p:sp>
        <p:nvSpPr>
          <p:cNvPr id="3"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787100" y="2555476"/>
            <a:ext cx="9163724" cy="4049720"/>
          </a:xfrm>
        </p:spPr>
        <p:txBody>
          <a:bodyPr>
            <a:normAutofit/>
          </a:bodyPr>
          <a:lstStyle/>
          <a:p>
            <a:pPr>
              <a:spcBef>
                <a:spcPts val="800"/>
              </a:spcBef>
              <a:buClr>
                <a:srgbClr val="4A66AC"/>
              </a:buClr>
            </a:pPr>
            <a:r>
              <a:rPr lang="en-US" sz="2800" b="1" dirty="0" smtClean="0">
                <a:solidFill>
                  <a:srgbClr val="4A66AC"/>
                </a:solidFill>
              </a:rPr>
              <a:t>What is My Job?				What is Not My Job?</a:t>
            </a:r>
            <a:endParaRPr lang="en-CA" sz="2800" b="1" dirty="0">
              <a:solidFill>
                <a:srgbClr val="4A66AC"/>
              </a:solidFill>
            </a:endParaRPr>
          </a:p>
        </p:txBody>
      </p:sp>
      <p:sp>
        <p:nvSpPr>
          <p:cNvPr id="11" name="Arrow: Pentagon 10">
            <a:extLst>
              <a:ext uri="{FF2B5EF4-FFF2-40B4-BE49-F238E27FC236}">
                <a16:creationId xmlns:a16="http://schemas.microsoft.com/office/drawing/2014/main" id="{B06204AF-4D11-4CA7-97CF-B7E0BCA9D797}"/>
              </a:ext>
            </a:extLst>
          </p:cNvPr>
          <p:cNvSpPr/>
          <p:nvPr/>
        </p:nvSpPr>
        <p:spPr>
          <a:xfrm>
            <a:off x="214506" y="180848"/>
            <a:ext cx="6199546"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a:extLst>
              <a:ext uri="{FF2B5EF4-FFF2-40B4-BE49-F238E27FC236}">
                <a16:creationId xmlns:a16="http://schemas.microsoft.com/office/drawing/2014/main" id="{E7F87B47-126E-4B67-9A5E-3A12176B2C68}"/>
              </a:ext>
            </a:extLst>
          </p:cNvPr>
          <p:cNvSpPr txBox="1"/>
          <p:nvPr/>
        </p:nvSpPr>
        <p:spPr>
          <a:xfrm>
            <a:off x="214507" y="331976"/>
            <a:ext cx="6433181" cy="400110"/>
          </a:xfrm>
          <a:prstGeom prst="rect">
            <a:avLst/>
          </a:prstGeom>
          <a:noFill/>
        </p:spPr>
        <p:txBody>
          <a:bodyPr wrap="square" rtlCol="0">
            <a:spAutoFit/>
          </a:bodyPr>
          <a:lstStyle/>
          <a:p>
            <a:r>
              <a:rPr lang="en-US" sz="2000" b="1" dirty="0">
                <a:solidFill>
                  <a:schemeClr val="bg1"/>
                </a:solidFill>
              </a:rPr>
              <a:t>MODULE 1: The Role of an </a:t>
            </a:r>
            <a:r>
              <a:rPr lang="en-US" sz="2000" b="1">
                <a:solidFill>
                  <a:schemeClr val="bg1"/>
                </a:solidFill>
              </a:rPr>
              <a:t>HIV </a:t>
            </a:r>
            <a:r>
              <a:rPr lang="en-US" sz="2000" b="1" smtClean="0">
                <a:solidFill>
                  <a:schemeClr val="bg1"/>
                </a:solidFill>
              </a:rPr>
              <a:t>Test </a:t>
            </a:r>
            <a:r>
              <a:rPr lang="en-US" sz="2000" b="1" dirty="0">
                <a:solidFill>
                  <a:schemeClr val="bg1"/>
                </a:solidFill>
              </a:rPr>
              <a:t>Counsellor</a:t>
            </a:r>
          </a:p>
        </p:txBody>
      </p:sp>
      <p:cxnSp>
        <p:nvCxnSpPr>
          <p:cNvPr id="8" name="Straight Connector 7"/>
          <p:cNvCxnSpPr/>
          <p:nvPr/>
        </p:nvCxnSpPr>
        <p:spPr>
          <a:xfrm>
            <a:off x="5799268" y="2469415"/>
            <a:ext cx="0" cy="404972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742278" y="3151991"/>
            <a:ext cx="10607039"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806824" y="3453205"/>
            <a:ext cx="4634752" cy="2985433"/>
          </a:xfrm>
          <a:prstGeom prst="rect">
            <a:avLst/>
          </a:prstGeom>
          <a:noFill/>
        </p:spPr>
        <p:txBody>
          <a:bodyPr wrap="square" rtlCol="0">
            <a:spAutoFit/>
          </a:bodyPr>
          <a:lstStyle/>
          <a:p>
            <a:pPr marL="285750" indent="-285750">
              <a:spcAft>
                <a:spcPts val="1200"/>
              </a:spcAft>
              <a:buClr>
                <a:srgbClr val="4A66AC"/>
              </a:buClr>
              <a:buFont typeface="Wingdings" panose="05000000000000000000" pitchFamily="2" charset="2"/>
              <a:buChar char="v"/>
            </a:pPr>
            <a:r>
              <a:rPr lang="en-US" sz="2400" dirty="0" smtClean="0"/>
              <a:t>Knowing about prevention, harm reduction and care services in your area</a:t>
            </a:r>
          </a:p>
          <a:p>
            <a:pPr marL="285750" indent="-285750">
              <a:spcAft>
                <a:spcPts val="1200"/>
              </a:spcAft>
              <a:buClr>
                <a:srgbClr val="4A66AC"/>
              </a:buClr>
              <a:buFont typeface="Wingdings" panose="05000000000000000000" pitchFamily="2" charset="2"/>
              <a:buChar char="v"/>
            </a:pPr>
            <a:r>
              <a:rPr lang="en-US" sz="2400" dirty="0" smtClean="0"/>
              <a:t>Directing clients to these services</a:t>
            </a:r>
          </a:p>
          <a:p>
            <a:pPr marL="285750" indent="-285750">
              <a:spcAft>
                <a:spcPts val="1200"/>
              </a:spcAft>
              <a:buClr>
                <a:srgbClr val="4A66AC"/>
              </a:buClr>
              <a:buFont typeface="Wingdings" panose="05000000000000000000" pitchFamily="2" charset="2"/>
              <a:buChar char="v"/>
            </a:pPr>
            <a:r>
              <a:rPr lang="en-US" sz="2400" dirty="0" smtClean="0"/>
              <a:t>Performing rapid HIV testing accurately and correctly (We’ll talk about this in future modules)</a:t>
            </a:r>
          </a:p>
        </p:txBody>
      </p:sp>
      <p:sp>
        <p:nvSpPr>
          <p:cNvPr id="14" name="TextBox 13"/>
          <p:cNvSpPr txBox="1"/>
          <p:nvPr/>
        </p:nvSpPr>
        <p:spPr>
          <a:xfrm>
            <a:off x="6176683" y="3411968"/>
            <a:ext cx="5325035" cy="2831544"/>
          </a:xfrm>
          <a:prstGeom prst="rect">
            <a:avLst/>
          </a:prstGeom>
          <a:noFill/>
        </p:spPr>
        <p:txBody>
          <a:bodyPr wrap="square" rtlCol="0">
            <a:spAutoFit/>
          </a:bodyPr>
          <a:lstStyle/>
          <a:p>
            <a:pPr marL="285750" indent="-285750">
              <a:spcAft>
                <a:spcPts val="1200"/>
              </a:spcAft>
              <a:buClr>
                <a:srgbClr val="4A66AC"/>
              </a:buClr>
              <a:buFont typeface="Wingdings" panose="05000000000000000000" pitchFamily="2" charset="2"/>
              <a:buChar char="v"/>
            </a:pPr>
            <a:r>
              <a:rPr lang="en-US" sz="2400" dirty="0" smtClean="0"/>
              <a:t>Being a long-term support person for any client or solving their problems. You job is to provide HIV testing and link them to other services</a:t>
            </a:r>
          </a:p>
          <a:p>
            <a:pPr marL="285750" indent="-285750">
              <a:spcAft>
                <a:spcPts val="1200"/>
              </a:spcAft>
              <a:buClr>
                <a:srgbClr val="4A66AC"/>
              </a:buClr>
              <a:buFont typeface="Wingdings" panose="05000000000000000000" pitchFamily="2" charset="2"/>
              <a:buChar char="v"/>
            </a:pPr>
            <a:r>
              <a:rPr lang="en-US" sz="2400" dirty="0" smtClean="0"/>
              <a:t>Providing “reviews” of other services. It is up to a client to make decisions about the best local providers for them</a:t>
            </a:r>
          </a:p>
        </p:txBody>
      </p:sp>
    </p:spTree>
    <p:extLst>
      <p:ext uri="{BB962C8B-B14F-4D97-AF65-F5344CB8AC3E}">
        <p14:creationId xmlns:p14="http://schemas.microsoft.com/office/powerpoint/2010/main" val="31045999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786204" y="1569865"/>
            <a:ext cx="10494499" cy="762392"/>
          </a:xfrm>
        </p:spPr>
        <p:txBody>
          <a:bodyPr>
            <a:normAutofit/>
          </a:bodyPr>
          <a:lstStyle/>
          <a:p>
            <a:pPr>
              <a:spcAft>
                <a:spcPts val="1800"/>
              </a:spcAft>
              <a:buClr>
                <a:srgbClr val="4A66AC"/>
              </a:buClr>
            </a:pPr>
            <a:r>
              <a:rPr lang="en-CA" dirty="0"/>
              <a:t>In Ontario, HIV Testing is</a:t>
            </a:r>
          </a:p>
        </p:txBody>
      </p:sp>
      <p:sp>
        <p:nvSpPr>
          <p:cNvPr id="3"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775810" y="2290187"/>
            <a:ext cx="10908189" cy="4720214"/>
          </a:xfrm>
        </p:spPr>
        <p:txBody>
          <a:bodyPr>
            <a:normAutofit fontScale="70000" lnSpcReduction="20000"/>
          </a:bodyPr>
          <a:lstStyle/>
          <a:p>
            <a:pPr>
              <a:lnSpc>
                <a:spcPct val="120000"/>
              </a:lnSpc>
              <a:spcBef>
                <a:spcPts val="600"/>
              </a:spcBef>
              <a:buClr>
                <a:srgbClr val="4A66AC"/>
              </a:buClr>
            </a:pPr>
            <a:r>
              <a:rPr lang="en-US" sz="3200" dirty="0"/>
              <a:t>Ontario’s testing guidelines specify that all HIV testing services (including point of care) are:</a:t>
            </a:r>
          </a:p>
          <a:p>
            <a:pPr lvl="1" algn="l">
              <a:lnSpc>
                <a:spcPct val="120000"/>
              </a:lnSpc>
              <a:spcBef>
                <a:spcPts val="600"/>
              </a:spcBef>
              <a:buClr>
                <a:srgbClr val="4A66AC"/>
              </a:buClr>
            </a:pPr>
            <a:r>
              <a:rPr lang="en-US" sz="3800" b="1" dirty="0">
                <a:solidFill>
                  <a:srgbClr val="4A66AC"/>
                </a:solidFill>
              </a:rPr>
              <a:t>A</a:t>
            </a:r>
            <a:r>
              <a:rPr lang="en-US" sz="2900" b="1" dirty="0"/>
              <a:t>dapted </a:t>
            </a:r>
            <a:r>
              <a:rPr lang="en-US" sz="2900" dirty="0"/>
              <a:t>– Each testing interaction responds to the needs of the client and is shaped around their </a:t>
            </a:r>
            <a:r>
              <a:rPr lang="en-US" sz="2900" dirty="0" smtClean="0"/>
              <a:t>concerns and questions </a:t>
            </a:r>
          </a:p>
          <a:p>
            <a:pPr lvl="1" algn="l">
              <a:lnSpc>
                <a:spcPct val="120000"/>
              </a:lnSpc>
              <a:spcBef>
                <a:spcPts val="600"/>
              </a:spcBef>
              <a:buClr>
                <a:srgbClr val="4A66AC"/>
              </a:buClr>
            </a:pPr>
            <a:r>
              <a:rPr lang="en-US" sz="3800" b="1" dirty="0" smtClean="0">
                <a:solidFill>
                  <a:srgbClr val="4A66AC"/>
                </a:solidFill>
              </a:rPr>
              <a:t>R</a:t>
            </a:r>
            <a:r>
              <a:rPr lang="en-US" sz="2900" b="1" dirty="0" smtClean="0"/>
              <a:t>espectful </a:t>
            </a:r>
            <a:r>
              <a:rPr lang="en-US" sz="2900" dirty="0"/>
              <a:t>– Each testing interaction engages with clients with respect and honesty, exploring issues of risk in non-judgement and non-stigmatizing ways</a:t>
            </a:r>
          </a:p>
          <a:p>
            <a:pPr lvl="1" algn="l">
              <a:lnSpc>
                <a:spcPct val="120000"/>
              </a:lnSpc>
              <a:spcBef>
                <a:spcPts val="600"/>
              </a:spcBef>
              <a:buClr>
                <a:srgbClr val="4A66AC"/>
              </a:buClr>
            </a:pPr>
            <a:r>
              <a:rPr lang="en-US" sz="3800" b="1" dirty="0" smtClean="0">
                <a:solidFill>
                  <a:srgbClr val="4A66AC"/>
                </a:solidFill>
              </a:rPr>
              <a:t>C</a:t>
            </a:r>
            <a:r>
              <a:rPr lang="en-US" sz="2900" b="1" dirty="0" smtClean="0"/>
              <a:t>onsenting </a:t>
            </a:r>
            <a:r>
              <a:rPr lang="en-US" sz="2900" dirty="0" smtClean="0"/>
              <a:t>– People who test for HIV must </a:t>
            </a:r>
            <a:r>
              <a:rPr lang="en-US" sz="2900" u="sng" dirty="0" smtClean="0"/>
              <a:t>choose</a:t>
            </a:r>
            <a:r>
              <a:rPr lang="en-US" sz="2900" dirty="0" smtClean="0"/>
              <a:t> to take the test and have considered how a reactive (positive) test might impact their life</a:t>
            </a:r>
          </a:p>
          <a:p>
            <a:pPr lvl="1" algn="l">
              <a:lnSpc>
                <a:spcPct val="120000"/>
              </a:lnSpc>
              <a:spcBef>
                <a:spcPts val="600"/>
              </a:spcBef>
              <a:buClr>
                <a:srgbClr val="4A66AC"/>
              </a:buClr>
            </a:pPr>
            <a:r>
              <a:rPr lang="en-US" sz="3800" b="1" dirty="0" smtClean="0">
                <a:solidFill>
                  <a:srgbClr val="4A66AC"/>
                </a:solidFill>
              </a:rPr>
              <a:t>C</a:t>
            </a:r>
            <a:r>
              <a:rPr lang="en-US" sz="2900" b="1" dirty="0" smtClean="0"/>
              <a:t>onfidential </a:t>
            </a:r>
            <a:r>
              <a:rPr lang="en-US" sz="2900" dirty="0"/>
              <a:t>– People who test for HIV are </a:t>
            </a:r>
            <a:r>
              <a:rPr lang="en-US" sz="2900" dirty="0" smtClean="0"/>
              <a:t>confident </a:t>
            </a:r>
            <a:r>
              <a:rPr lang="en-US" sz="2900" dirty="0"/>
              <a:t>that their privacy will be </a:t>
            </a:r>
            <a:r>
              <a:rPr lang="en-US" sz="2900" dirty="0" smtClean="0"/>
              <a:t>respected </a:t>
            </a:r>
          </a:p>
          <a:p>
            <a:pPr lvl="1" algn="l">
              <a:lnSpc>
                <a:spcPct val="120000"/>
              </a:lnSpc>
              <a:spcBef>
                <a:spcPts val="600"/>
              </a:spcBef>
              <a:buClr>
                <a:srgbClr val="4A66AC"/>
              </a:buClr>
            </a:pPr>
            <a:r>
              <a:rPr lang="en-US" sz="3800" b="1" dirty="0" smtClean="0">
                <a:solidFill>
                  <a:srgbClr val="4A66AC"/>
                </a:solidFill>
              </a:rPr>
              <a:t>H</a:t>
            </a:r>
            <a:r>
              <a:rPr lang="en-US" sz="2900" b="1" dirty="0" smtClean="0"/>
              <a:t>igh </a:t>
            </a:r>
            <a:r>
              <a:rPr lang="en-US" sz="2900" b="1" dirty="0"/>
              <a:t>Quality </a:t>
            </a:r>
            <a:r>
              <a:rPr lang="en-US" sz="2900" dirty="0"/>
              <a:t>– People who test for HIV are accessing a continuum of high-quality services including accurate HIV testing, but also referral to other needed </a:t>
            </a:r>
            <a:r>
              <a:rPr lang="en-US" sz="2900" dirty="0" smtClean="0"/>
              <a:t>prevention and care services</a:t>
            </a:r>
            <a:endParaRPr lang="en-US" sz="2900" dirty="0"/>
          </a:p>
        </p:txBody>
      </p:sp>
      <p:sp>
        <p:nvSpPr>
          <p:cNvPr id="11" name="Arrow: Pentagon 10">
            <a:extLst>
              <a:ext uri="{FF2B5EF4-FFF2-40B4-BE49-F238E27FC236}">
                <a16:creationId xmlns:a16="http://schemas.microsoft.com/office/drawing/2014/main" id="{B06204AF-4D11-4CA7-97CF-B7E0BCA9D797}"/>
              </a:ext>
            </a:extLst>
          </p:cNvPr>
          <p:cNvSpPr/>
          <p:nvPr/>
        </p:nvSpPr>
        <p:spPr>
          <a:xfrm>
            <a:off x="214506" y="180848"/>
            <a:ext cx="6199546"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a:extLst>
              <a:ext uri="{FF2B5EF4-FFF2-40B4-BE49-F238E27FC236}">
                <a16:creationId xmlns:a16="http://schemas.microsoft.com/office/drawing/2014/main" id="{E7F87B47-126E-4B67-9A5E-3A12176B2C68}"/>
              </a:ext>
            </a:extLst>
          </p:cNvPr>
          <p:cNvSpPr txBox="1"/>
          <p:nvPr/>
        </p:nvSpPr>
        <p:spPr>
          <a:xfrm>
            <a:off x="214507" y="331976"/>
            <a:ext cx="6433181" cy="400110"/>
          </a:xfrm>
          <a:prstGeom prst="rect">
            <a:avLst/>
          </a:prstGeom>
          <a:noFill/>
        </p:spPr>
        <p:txBody>
          <a:bodyPr wrap="square" rtlCol="0">
            <a:spAutoFit/>
          </a:bodyPr>
          <a:lstStyle/>
          <a:p>
            <a:r>
              <a:rPr lang="en-US" sz="2000" b="1" dirty="0">
                <a:solidFill>
                  <a:schemeClr val="bg1"/>
                </a:solidFill>
              </a:rPr>
              <a:t>MODULE 1: The Role of an HIV </a:t>
            </a:r>
            <a:r>
              <a:rPr lang="en-US" sz="2000" b="1" dirty="0" smtClean="0">
                <a:solidFill>
                  <a:schemeClr val="bg1"/>
                </a:solidFill>
              </a:rPr>
              <a:t>Test </a:t>
            </a:r>
            <a:r>
              <a:rPr lang="en-US" sz="2000" b="1" dirty="0">
                <a:solidFill>
                  <a:schemeClr val="bg1"/>
                </a:solidFill>
              </a:rPr>
              <a:t>Counsellor</a:t>
            </a:r>
          </a:p>
        </p:txBody>
      </p:sp>
      <p:sp>
        <p:nvSpPr>
          <p:cNvPr id="9" name="Rectangle 8"/>
          <p:cNvSpPr/>
          <p:nvPr/>
        </p:nvSpPr>
        <p:spPr>
          <a:xfrm>
            <a:off x="7210768" y="1654902"/>
            <a:ext cx="1793825" cy="923330"/>
          </a:xfrm>
          <a:prstGeom prst="rect">
            <a:avLst/>
          </a:prstGeom>
          <a:noFill/>
        </p:spPr>
        <p:txBody>
          <a:bodyPr wrap="none" lIns="91440" tIns="45720" rIns="91440" bIns="45720">
            <a:prstTxWarp prst="textArchUp">
              <a:avLst/>
            </a:prstTxWarp>
            <a:spAutoFit/>
          </a:bodyPr>
          <a:lstStyle/>
          <a:p>
            <a:pPr algn="ctr"/>
            <a:r>
              <a:rPr lang="en-US" sz="6600" b="1" cap="none" spc="0" dirty="0" smtClean="0">
                <a:ln w="0"/>
                <a:solidFill>
                  <a:schemeClr val="accent1"/>
                </a:solidFill>
                <a:effectLst>
                  <a:outerShdw blurRad="38100" dist="25400" dir="5400000" algn="ctr" rotWithShape="0">
                    <a:srgbClr val="6E747A">
                      <a:alpha val="43000"/>
                    </a:srgbClr>
                  </a:outerShdw>
                </a:effectLst>
              </a:rPr>
              <a:t>ARCCH</a:t>
            </a:r>
            <a:endParaRPr lang="en-US" sz="6600" b="1" cap="none" spc="0" dirty="0">
              <a:ln w="0"/>
              <a:solidFill>
                <a:schemeClr val="accent1"/>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14858846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786204" y="1569865"/>
            <a:ext cx="10494499" cy="762392"/>
          </a:xfrm>
        </p:spPr>
        <p:txBody>
          <a:bodyPr>
            <a:normAutofit/>
          </a:bodyPr>
          <a:lstStyle/>
          <a:p>
            <a:pPr>
              <a:spcAft>
                <a:spcPts val="1800"/>
              </a:spcAft>
              <a:buClr>
                <a:srgbClr val="4A66AC"/>
              </a:buClr>
            </a:pPr>
            <a:r>
              <a:rPr lang="en-US" dirty="0" smtClean="0"/>
              <a:t>The Test Appointment</a:t>
            </a:r>
            <a:endParaRPr lang="en-CA" dirty="0"/>
          </a:p>
        </p:txBody>
      </p:sp>
      <p:sp>
        <p:nvSpPr>
          <p:cNvPr id="3"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787099" y="2555475"/>
            <a:ext cx="8410064" cy="4706561"/>
          </a:xfrm>
        </p:spPr>
        <p:txBody>
          <a:bodyPr>
            <a:noAutofit/>
          </a:bodyPr>
          <a:lstStyle/>
          <a:p>
            <a:pPr>
              <a:lnSpc>
                <a:spcPct val="100000"/>
              </a:lnSpc>
              <a:spcBef>
                <a:spcPts val="600"/>
              </a:spcBef>
              <a:buClr>
                <a:srgbClr val="4A66AC"/>
              </a:buClr>
            </a:pPr>
            <a:r>
              <a:rPr lang="en-US" sz="2000" dirty="0" smtClean="0"/>
              <a:t>A client has made an appointment where HIV testing will be discussed. There are five stages to the appointment:</a:t>
            </a:r>
          </a:p>
          <a:p>
            <a:pPr marL="914400" lvl="1" indent="-457200" algn="l">
              <a:lnSpc>
                <a:spcPct val="100000"/>
              </a:lnSpc>
              <a:spcBef>
                <a:spcPts val="600"/>
              </a:spcBef>
              <a:buClr>
                <a:srgbClr val="4A66AC"/>
              </a:buClr>
              <a:buFont typeface="+mj-lt"/>
              <a:buAutoNum type="arabicParenR"/>
            </a:pPr>
            <a:r>
              <a:rPr lang="en-US" dirty="0" smtClean="0"/>
              <a:t>Introducing the testing </a:t>
            </a:r>
            <a:r>
              <a:rPr lang="en-US" dirty="0"/>
              <a:t>c</a:t>
            </a:r>
            <a:r>
              <a:rPr lang="en-US" dirty="0" smtClean="0"/>
              <a:t>onversation</a:t>
            </a:r>
          </a:p>
          <a:p>
            <a:pPr marL="914400" lvl="1" indent="-457200" algn="l">
              <a:lnSpc>
                <a:spcPct val="100000"/>
              </a:lnSpc>
              <a:spcBef>
                <a:spcPts val="600"/>
              </a:spcBef>
              <a:buClr>
                <a:srgbClr val="4A66AC"/>
              </a:buClr>
              <a:buFont typeface="+mj-lt"/>
              <a:buAutoNum type="arabicParenR"/>
            </a:pPr>
            <a:r>
              <a:rPr lang="en-US" dirty="0" smtClean="0"/>
              <a:t>Assessing risk and the client’s service needs</a:t>
            </a:r>
          </a:p>
          <a:p>
            <a:pPr marL="914400" lvl="1" indent="-457200" algn="l">
              <a:lnSpc>
                <a:spcPct val="100000"/>
              </a:lnSpc>
              <a:spcBef>
                <a:spcPts val="600"/>
              </a:spcBef>
              <a:buClr>
                <a:srgbClr val="4A66AC"/>
              </a:buClr>
              <a:buFont typeface="+mj-lt"/>
              <a:buAutoNum type="arabicParenR"/>
            </a:pPr>
            <a:r>
              <a:rPr lang="en-US" dirty="0" smtClean="0"/>
              <a:t>Explaining the test and obtaining consent</a:t>
            </a:r>
          </a:p>
          <a:p>
            <a:pPr marL="914400" lvl="1" indent="-457200" algn="l">
              <a:lnSpc>
                <a:spcPct val="100000"/>
              </a:lnSpc>
              <a:spcBef>
                <a:spcPts val="600"/>
              </a:spcBef>
              <a:buClr>
                <a:srgbClr val="4A66AC"/>
              </a:buClr>
              <a:buFont typeface="+mj-lt"/>
              <a:buAutoNum type="arabicParenR"/>
            </a:pPr>
            <a:r>
              <a:rPr lang="en-US" dirty="0" smtClean="0"/>
              <a:t>Performing the test </a:t>
            </a:r>
          </a:p>
          <a:p>
            <a:pPr marL="914400" lvl="1" indent="-457200" algn="l">
              <a:lnSpc>
                <a:spcPct val="100000"/>
              </a:lnSpc>
              <a:spcBef>
                <a:spcPts val="600"/>
              </a:spcBef>
              <a:buClr>
                <a:srgbClr val="4A66AC"/>
              </a:buClr>
              <a:buFont typeface="+mj-lt"/>
              <a:buAutoNum type="arabicParenR"/>
            </a:pPr>
            <a:r>
              <a:rPr lang="en-US" dirty="0" smtClean="0"/>
              <a:t>Providing follow-up support around the test results and referral to services</a:t>
            </a:r>
          </a:p>
          <a:p>
            <a:pPr>
              <a:lnSpc>
                <a:spcPct val="100000"/>
              </a:lnSpc>
              <a:spcBef>
                <a:spcPts val="800"/>
              </a:spcBef>
              <a:buClr>
                <a:srgbClr val="4A66AC"/>
              </a:buClr>
            </a:pPr>
            <a:r>
              <a:rPr lang="en-US" sz="2000" dirty="0" smtClean="0"/>
              <a:t>This training module talks about how to approach these discussions using the ARCCH framework; the next module in this series will dive deeper into how to assess risk. Other modules deal with explaining the science behind the test, performing the test and offering support around test results.</a:t>
            </a:r>
          </a:p>
        </p:txBody>
      </p:sp>
      <p:sp>
        <p:nvSpPr>
          <p:cNvPr id="11" name="Arrow: Pentagon 10">
            <a:extLst>
              <a:ext uri="{FF2B5EF4-FFF2-40B4-BE49-F238E27FC236}">
                <a16:creationId xmlns:a16="http://schemas.microsoft.com/office/drawing/2014/main" id="{B06204AF-4D11-4CA7-97CF-B7E0BCA9D797}"/>
              </a:ext>
            </a:extLst>
          </p:cNvPr>
          <p:cNvSpPr/>
          <p:nvPr/>
        </p:nvSpPr>
        <p:spPr>
          <a:xfrm>
            <a:off x="214506" y="180848"/>
            <a:ext cx="6199546"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a:extLst>
              <a:ext uri="{FF2B5EF4-FFF2-40B4-BE49-F238E27FC236}">
                <a16:creationId xmlns:a16="http://schemas.microsoft.com/office/drawing/2014/main" id="{E7F87B47-126E-4B67-9A5E-3A12176B2C68}"/>
              </a:ext>
            </a:extLst>
          </p:cNvPr>
          <p:cNvSpPr txBox="1"/>
          <p:nvPr/>
        </p:nvSpPr>
        <p:spPr>
          <a:xfrm>
            <a:off x="214507" y="331976"/>
            <a:ext cx="6433181" cy="400110"/>
          </a:xfrm>
          <a:prstGeom prst="rect">
            <a:avLst/>
          </a:prstGeom>
          <a:noFill/>
        </p:spPr>
        <p:txBody>
          <a:bodyPr wrap="square" rtlCol="0">
            <a:spAutoFit/>
          </a:bodyPr>
          <a:lstStyle/>
          <a:p>
            <a:r>
              <a:rPr lang="en-US" sz="2000" b="1" dirty="0">
                <a:solidFill>
                  <a:schemeClr val="bg1"/>
                </a:solidFill>
              </a:rPr>
              <a:t>MODULE 1: The Role of an HIV </a:t>
            </a:r>
            <a:r>
              <a:rPr lang="en-US" sz="2000" b="1" dirty="0" smtClean="0">
                <a:solidFill>
                  <a:schemeClr val="bg1"/>
                </a:solidFill>
              </a:rPr>
              <a:t>Test </a:t>
            </a:r>
            <a:r>
              <a:rPr lang="en-US" sz="2000" b="1" dirty="0">
                <a:solidFill>
                  <a:schemeClr val="bg1"/>
                </a:solidFill>
              </a:rPr>
              <a:t>Counsellor</a:t>
            </a:r>
          </a:p>
        </p:txBody>
      </p:sp>
      <p:pic>
        <p:nvPicPr>
          <p:cNvPr id="4" name="Picture 3"/>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9037674" y="1244012"/>
            <a:ext cx="2828258" cy="2828258"/>
          </a:xfrm>
          <a:prstGeom prst="rect">
            <a:avLst/>
          </a:prstGeom>
        </p:spPr>
      </p:pic>
      <p:sp>
        <p:nvSpPr>
          <p:cNvPr id="5" name="TextBox 4"/>
          <p:cNvSpPr txBox="1"/>
          <p:nvPr/>
        </p:nvSpPr>
        <p:spPr>
          <a:xfrm>
            <a:off x="9005777" y="4189227"/>
            <a:ext cx="2647507" cy="1754326"/>
          </a:xfrm>
          <a:prstGeom prst="rect">
            <a:avLst/>
          </a:prstGeom>
          <a:noFill/>
        </p:spPr>
        <p:txBody>
          <a:bodyPr wrap="square" rtlCol="0">
            <a:spAutoFit/>
          </a:bodyPr>
          <a:lstStyle/>
          <a:p>
            <a:pPr algn="ctr"/>
            <a:r>
              <a:rPr lang="en-US" b="1" dirty="0" smtClean="0">
                <a:solidFill>
                  <a:srgbClr val="4A66AC"/>
                </a:solidFill>
              </a:rPr>
              <a:t>A comprehensive checklist of all of the information to be covered in a testing appointment is included in your handout.</a:t>
            </a:r>
            <a:endParaRPr lang="en-CA" b="1" dirty="0">
              <a:solidFill>
                <a:srgbClr val="4A66AC"/>
              </a:solidFill>
            </a:endParaRPr>
          </a:p>
        </p:txBody>
      </p:sp>
    </p:spTree>
    <p:extLst>
      <p:ext uri="{BB962C8B-B14F-4D97-AF65-F5344CB8AC3E}">
        <p14:creationId xmlns:p14="http://schemas.microsoft.com/office/powerpoint/2010/main" val="34768725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786204" y="1569865"/>
            <a:ext cx="10494499" cy="762392"/>
          </a:xfrm>
        </p:spPr>
        <p:txBody>
          <a:bodyPr>
            <a:normAutofit fontScale="90000"/>
          </a:bodyPr>
          <a:lstStyle/>
          <a:p>
            <a:pPr>
              <a:spcAft>
                <a:spcPts val="1800"/>
              </a:spcAft>
              <a:buClr>
                <a:srgbClr val="4A66AC"/>
              </a:buClr>
            </a:pPr>
            <a:r>
              <a:rPr lang="en-US" sz="6600" b="1" dirty="0" smtClean="0">
                <a:solidFill>
                  <a:srgbClr val="4A66AC"/>
                </a:solidFill>
              </a:rPr>
              <a:t>A</a:t>
            </a:r>
            <a:r>
              <a:rPr lang="en-US" dirty="0" smtClean="0"/>
              <a:t>dapted – Focusing on Client Needs</a:t>
            </a:r>
            <a:endParaRPr lang="en-CA" dirty="0"/>
          </a:p>
        </p:txBody>
      </p:sp>
      <p:sp>
        <p:nvSpPr>
          <p:cNvPr id="3"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787100" y="2555476"/>
            <a:ext cx="10769900" cy="4049720"/>
          </a:xfrm>
        </p:spPr>
        <p:txBody>
          <a:bodyPr>
            <a:normAutofit/>
          </a:bodyPr>
          <a:lstStyle/>
          <a:p>
            <a:pPr>
              <a:spcBef>
                <a:spcPts val="800"/>
              </a:spcBef>
              <a:buClr>
                <a:srgbClr val="4A66AC"/>
              </a:buClr>
            </a:pPr>
            <a:r>
              <a:rPr lang="en-US" sz="2200" dirty="0" smtClean="0"/>
              <a:t>Each test appointment is a conversation between you and the client about HIV and their health and concerns. The checklist is a guide, not a script!</a:t>
            </a:r>
          </a:p>
          <a:p>
            <a:pPr marL="800100" lvl="1" indent="-342900" algn="l">
              <a:spcBef>
                <a:spcPts val="1200"/>
              </a:spcBef>
              <a:buClr>
                <a:srgbClr val="4A66AC"/>
              </a:buClr>
              <a:buFont typeface="Wingdings" panose="05000000000000000000" pitchFamily="2" charset="2"/>
              <a:buChar char="v"/>
            </a:pPr>
            <a:r>
              <a:rPr lang="en-US" dirty="0" smtClean="0"/>
              <a:t>Some clients need and want extensive information about HIV risk, and about the test itself – testing needs to take time with these clients to ensure that they get the information they want. </a:t>
            </a:r>
          </a:p>
          <a:p>
            <a:pPr marL="800100" lvl="1" indent="-342900" algn="l">
              <a:spcBef>
                <a:spcPts val="1200"/>
              </a:spcBef>
              <a:buClr>
                <a:srgbClr val="4A66AC"/>
              </a:buClr>
              <a:buFont typeface="Wingdings" panose="05000000000000000000" pitchFamily="2" charset="2"/>
              <a:buChar char="v"/>
            </a:pPr>
            <a:r>
              <a:rPr lang="en-US" dirty="0" smtClean="0"/>
              <a:t>Some clients will be reluctant to talk about their risks and behaviours making it more challenging to assess risk. Try to get accurate information, but don’t press for what people don’t want you to know.</a:t>
            </a:r>
          </a:p>
          <a:p>
            <a:pPr marL="800100" lvl="1" indent="-342900" algn="l">
              <a:spcBef>
                <a:spcPts val="1200"/>
              </a:spcBef>
              <a:buClr>
                <a:srgbClr val="4A66AC"/>
              </a:buClr>
              <a:buFont typeface="Wingdings" panose="05000000000000000000" pitchFamily="2" charset="2"/>
              <a:buChar char="v"/>
            </a:pPr>
            <a:r>
              <a:rPr lang="en-US" dirty="0" smtClean="0"/>
              <a:t>Some clients test routinely. They know about risk, and about the test, and want to test quickly. Facilitate this. Some test sites in Ontario are now offering express testing programs for these clients. </a:t>
            </a:r>
            <a:endParaRPr lang="en-CA" dirty="0"/>
          </a:p>
        </p:txBody>
      </p:sp>
      <p:sp>
        <p:nvSpPr>
          <p:cNvPr id="11" name="Arrow: Pentagon 10">
            <a:extLst>
              <a:ext uri="{FF2B5EF4-FFF2-40B4-BE49-F238E27FC236}">
                <a16:creationId xmlns:a16="http://schemas.microsoft.com/office/drawing/2014/main" id="{B06204AF-4D11-4CA7-97CF-B7E0BCA9D797}"/>
              </a:ext>
            </a:extLst>
          </p:cNvPr>
          <p:cNvSpPr/>
          <p:nvPr/>
        </p:nvSpPr>
        <p:spPr>
          <a:xfrm>
            <a:off x="214506" y="180848"/>
            <a:ext cx="6199546"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a:extLst>
              <a:ext uri="{FF2B5EF4-FFF2-40B4-BE49-F238E27FC236}">
                <a16:creationId xmlns:a16="http://schemas.microsoft.com/office/drawing/2014/main" id="{E7F87B47-126E-4B67-9A5E-3A12176B2C68}"/>
              </a:ext>
            </a:extLst>
          </p:cNvPr>
          <p:cNvSpPr txBox="1"/>
          <p:nvPr/>
        </p:nvSpPr>
        <p:spPr>
          <a:xfrm>
            <a:off x="214507" y="331976"/>
            <a:ext cx="6433181" cy="400110"/>
          </a:xfrm>
          <a:prstGeom prst="rect">
            <a:avLst/>
          </a:prstGeom>
          <a:noFill/>
        </p:spPr>
        <p:txBody>
          <a:bodyPr wrap="square" rtlCol="0">
            <a:spAutoFit/>
          </a:bodyPr>
          <a:lstStyle/>
          <a:p>
            <a:r>
              <a:rPr lang="en-US" sz="2000" b="1" dirty="0">
                <a:solidFill>
                  <a:schemeClr val="bg1"/>
                </a:solidFill>
              </a:rPr>
              <a:t>MODULE 1: The Role of an HIV </a:t>
            </a:r>
            <a:r>
              <a:rPr lang="en-US" sz="2000" b="1" dirty="0" smtClean="0">
                <a:solidFill>
                  <a:schemeClr val="bg1"/>
                </a:solidFill>
              </a:rPr>
              <a:t>Test </a:t>
            </a:r>
            <a:r>
              <a:rPr lang="en-US" sz="2000" b="1" dirty="0">
                <a:solidFill>
                  <a:schemeClr val="bg1"/>
                </a:solidFill>
              </a:rPr>
              <a:t>Counsellor</a:t>
            </a:r>
          </a:p>
        </p:txBody>
      </p:sp>
      <p:sp>
        <p:nvSpPr>
          <p:cNvPr id="5" name="TextBox 4"/>
          <p:cNvSpPr txBox="1"/>
          <p:nvPr/>
        </p:nvSpPr>
        <p:spPr>
          <a:xfrm>
            <a:off x="3437068" y="6220936"/>
            <a:ext cx="6049832" cy="369332"/>
          </a:xfrm>
          <a:prstGeom prst="rect">
            <a:avLst/>
          </a:prstGeom>
          <a:noFill/>
        </p:spPr>
        <p:txBody>
          <a:bodyPr wrap="square" rtlCol="0">
            <a:spAutoFit/>
          </a:bodyPr>
          <a:lstStyle/>
          <a:p>
            <a:r>
              <a:rPr lang="en-US" b="1" dirty="0" smtClean="0">
                <a:solidFill>
                  <a:srgbClr val="4A66AC"/>
                </a:solidFill>
              </a:rPr>
              <a:t>Let the client needs set the amount of information provided. </a:t>
            </a:r>
            <a:endParaRPr lang="en-CA" b="1" dirty="0">
              <a:solidFill>
                <a:srgbClr val="4A66AC"/>
              </a:solidFill>
            </a:endParaRPr>
          </a:p>
        </p:txBody>
      </p:sp>
    </p:spTree>
    <p:extLst>
      <p:ext uri="{BB962C8B-B14F-4D97-AF65-F5344CB8AC3E}">
        <p14:creationId xmlns:p14="http://schemas.microsoft.com/office/powerpoint/2010/main" val="15619931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786204" y="1569865"/>
            <a:ext cx="10494499" cy="762392"/>
          </a:xfrm>
        </p:spPr>
        <p:txBody>
          <a:bodyPr>
            <a:normAutofit fontScale="90000"/>
          </a:bodyPr>
          <a:lstStyle/>
          <a:p>
            <a:pPr>
              <a:spcAft>
                <a:spcPts val="1800"/>
              </a:spcAft>
              <a:buClr>
                <a:srgbClr val="4A66AC"/>
              </a:buClr>
            </a:pPr>
            <a:r>
              <a:rPr lang="en-US" sz="6600" b="1" dirty="0" smtClean="0">
                <a:solidFill>
                  <a:srgbClr val="4A66AC"/>
                </a:solidFill>
              </a:rPr>
              <a:t>A</a:t>
            </a:r>
            <a:r>
              <a:rPr lang="en-US" dirty="0" smtClean="0"/>
              <a:t>dapted – Focusing on Client Needs</a:t>
            </a:r>
            <a:endParaRPr lang="en-CA" dirty="0"/>
          </a:p>
        </p:txBody>
      </p:sp>
      <p:sp>
        <p:nvSpPr>
          <p:cNvPr id="3"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787100" y="2555476"/>
            <a:ext cx="10734340" cy="4049720"/>
          </a:xfrm>
        </p:spPr>
        <p:txBody>
          <a:bodyPr>
            <a:normAutofit/>
          </a:bodyPr>
          <a:lstStyle/>
          <a:p>
            <a:pPr>
              <a:spcBef>
                <a:spcPts val="800"/>
              </a:spcBef>
              <a:buClr>
                <a:srgbClr val="4A66AC"/>
              </a:buClr>
            </a:pPr>
            <a:r>
              <a:rPr lang="en-US" sz="2200" dirty="0" smtClean="0"/>
              <a:t>Here is how you might start the testing appointment. </a:t>
            </a:r>
            <a:r>
              <a:rPr lang="en-US" sz="2200" dirty="0"/>
              <a:t>W</a:t>
            </a:r>
            <a:r>
              <a:rPr lang="en-US" sz="2200" dirty="0" smtClean="0"/>
              <a:t>hat the client says about why they are testing will shape </a:t>
            </a:r>
            <a:r>
              <a:rPr lang="en-US" sz="2200" smtClean="0"/>
              <a:t>the appointment.</a:t>
            </a:r>
            <a:endParaRPr lang="en-CA" sz="2200" dirty="0"/>
          </a:p>
        </p:txBody>
      </p:sp>
      <p:sp>
        <p:nvSpPr>
          <p:cNvPr id="11" name="Arrow: Pentagon 10">
            <a:extLst>
              <a:ext uri="{FF2B5EF4-FFF2-40B4-BE49-F238E27FC236}">
                <a16:creationId xmlns:a16="http://schemas.microsoft.com/office/drawing/2014/main" id="{B06204AF-4D11-4CA7-97CF-B7E0BCA9D797}"/>
              </a:ext>
            </a:extLst>
          </p:cNvPr>
          <p:cNvSpPr/>
          <p:nvPr/>
        </p:nvSpPr>
        <p:spPr>
          <a:xfrm>
            <a:off x="214506" y="180848"/>
            <a:ext cx="6199546"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a:extLst>
              <a:ext uri="{FF2B5EF4-FFF2-40B4-BE49-F238E27FC236}">
                <a16:creationId xmlns:a16="http://schemas.microsoft.com/office/drawing/2014/main" id="{E7F87B47-126E-4B67-9A5E-3A12176B2C68}"/>
              </a:ext>
            </a:extLst>
          </p:cNvPr>
          <p:cNvSpPr txBox="1"/>
          <p:nvPr/>
        </p:nvSpPr>
        <p:spPr>
          <a:xfrm>
            <a:off x="214507" y="331976"/>
            <a:ext cx="6433181" cy="400110"/>
          </a:xfrm>
          <a:prstGeom prst="rect">
            <a:avLst/>
          </a:prstGeom>
          <a:noFill/>
        </p:spPr>
        <p:txBody>
          <a:bodyPr wrap="square" rtlCol="0">
            <a:spAutoFit/>
          </a:bodyPr>
          <a:lstStyle/>
          <a:p>
            <a:r>
              <a:rPr lang="en-US" sz="2000" b="1" dirty="0">
                <a:solidFill>
                  <a:schemeClr val="bg1"/>
                </a:solidFill>
              </a:rPr>
              <a:t>MODULE 1: The Role of an HIV </a:t>
            </a:r>
            <a:r>
              <a:rPr lang="en-US" sz="2000" b="1" dirty="0" smtClean="0">
                <a:solidFill>
                  <a:schemeClr val="bg1"/>
                </a:solidFill>
              </a:rPr>
              <a:t>Test </a:t>
            </a:r>
            <a:r>
              <a:rPr lang="en-US" sz="2000" b="1" dirty="0">
                <a:solidFill>
                  <a:schemeClr val="bg1"/>
                </a:solidFill>
              </a:rPr>
              <a:t>Counsellor</a:t>
            </a:r>
          </a:p>
        </p:txBody>
      </p:sp>
      <p:sp>
        <p:nvSpPr>
          <p:cNvPr id="8" name="TextBox 7">
            <a:extLst>
              <a:ext uri="{FF2B5EF4-FFF2-40B4-BE49-F238E27FC236}">
                <a16:creationId xmlns:a16="http://schemas.microsoft.com/office/drawing/2014/main" id="{0698C511-902A-4C56-A630-22F5CD57EFB3}"/>
              </a:ext>
            </a:extLst>
          </p:cNvPr>
          <p:cNvSpPr txBox="1"/>
          <p:nvPr/>
        </p:nvSpPr>
        <p:spPr>
          <a:xfrm>
            <a:off x="2838819" y="3261866"/>
            <a:ext cx="5908597" cy="707886"/>
          </a:xfrm>
          <a:prstGeom prst="rect">
            <a:avLst/>
          </a:prstGeom>
          <a:solidFill>
            <a:srgbClr val="4A66AC"/>
          </a:solidFill>
          <a:ln w="28575">
            <a:solidFill>
              <a:srgbClr val="4A66AC"/>
            </a:solidFill>
          </a:ln>
        </p:spPr>
        <p:txBody>
          <a:bodyPr wrap="square" rtlCol="0">
            <a:spAutoFit/>
          </a:bodyPr>
          <a:lstStyle/>
          <a:p>
            <a:pPr algn="ctr"/>
            <a:r>
              <a:rPr lang="en-US" sz="2000" dirty="0">
                <a:solidFill>
                  <a:schemeClr val="bg1"/>
                </a:solidFill>
              </a:rPr>
              <a:t>Hi I am </a:t>
            </a:r>
            <a:r>
              <a:rPr lang="en-US" sz="2000" dirty="0" smtClean="0">
                <a:solidFill>
                  <a:schemeClr val="bg1"/>
                </a:solidFill>
              </a:rPr>
              <a:t>___. I am a counsellor here. So you are here for an HIV test?</a:t>
            </a:r>
            <a:endParaRPr lang="en-US" sz="2000" dirty="0">
              <a:solidFill>
                <a:schemeClr val="bg1"/>
              </a:solidFill>
            </a:endParaRPr>
          </a:p>
        </p:txBody>
      </p:sp>
      <p:sp>
        <p:nvSpPr>
          <p:cNvPr id="9" name="TextBox 8">
            <a:extLst>
              <a:ext uri="{FF2B5EF4-FFF2-40B4-BE49-F238E27FC236}">
                <a16:creationId xmlns:a16="http://schemas.microsoft.com/office/drawing/2014/main" id="{BF14861D-9DCE-4BF0-B8AF-329A0EA35312}"/>
              </a:ext>
            </a:extLst>
          </p:cNvPr>
          <p:cNvSpPr txBox="1"/>
          <p:nvPr/>
        </p:nvSpPr>
        <p:spPr>
          <a:xfrm>
            <a:off x="1247886" y="4161445"/>
            <a:ext cx="9294607" cy="707886"/>
          </a:xfrm>
          <a:prstGeom prst="rect">
            <a:avLst/>
          </a:prstGeom>
          <a:solidFill>
            <a:srgbClr val="4A66AC"/>
          </a:solidFill>
          <a:ln w="28575">
            <a:solidFill>
              <a:srgbClr val="4A66AC"/>
            </a:solidFill>
          </a:ln>
        </p:spPr>
        <p:txBody>
          <a:bodyPr wrap="square" rtlCol="0">
            <a:spAutoFit/>
          </a:bodyPr>
          <a:lstStyle/>
          <a:p>
            <a:pPr algn="ctr"/>
            <a:r>
              <a:rPr lang="en-US" sz="2000" dirty="0">
                <a:solidFill>
                  <a:schemeClr val="bg1"/>
                </a:solidFill>
              </a:rPr>
              <a:t>OK, I will be doing your test for you. What made you come in today? (If the client hesitates, prompt: Is it part of your routine? Did something happen that worries you</a:t>
            </a:r>
            <a:r>
              <a:rPr lang="en-US" sz="2000" dirty="0" smtClean="0">
                <a:solidFill>
                  <a:schemeClr val="bg1"/>
                </a:solidFill>
              </a:rPr>
              <a:t>?)</a:t>
            </a:r>
            <a:endParaRPr lang="en-US" sz="2000" dirty="0">
              <a:solidFill>
                <a:schemeClr val="bg1"/>
              </a:solidFill>
            </a:endParaRPr>
          </a:p>
        </p:txBody>
      </p:sp>
      <p:cxnSp>
        <p:nvCxnSpPr>
          <p:cNvPr id="10" name="Straight Connector 9">
            <a:extLst>
              <a:ext uri="{FF2B5EF4-FFF2-40B4-BE49-F238E27FC236}">
                <a16:creationId xmlns:a16="http://schemas.microsoft.com/office/drawing/2014/main" id="{6882AB46-73EC-4A80-A3FE-C88688D9318C}"/>
              </a:ext>
            </a:extLst>
          </p:cNvPr>
          <p:cNvCxnSpPr>
            <a:stCxn id="8" idx="2"/>
            <a:endCxn id="9" idx="0"/>
          </p:cNvCxnSpPr>
          <p:nvPr/>
        </p:nvCxnSpPr>
        <p:spPr>
          <a:xfrm>
            <a:off x="5793118" y="3969752"/>
            <a:ext cx="102072" cy="191693"/>
          </a:xfrm>
          <a:prstGeom prst="line">
            <a:avLst/>
          </a:prstGeom>
          <a:ln w="28575">
            <a:solidFill>
              <a:srgbClr val="4A66AC"/>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03CBE413-C0D7-4B72-8C01-283895A01613}"/>
              </a:ext>
            </a:extLst>
          </p:cNvPr>
          <p:cNvSpPr txBox="1"/>
          <p:nvPr/>
        </p:nvSpPr>
        <p:spPr>
          <a:xfrm>
            <a:off x="175241" y="5140174"/>
            <a:ext cx="2047647" cy="707886"/>
          </a:xfrm>
          <a:prstGeom prst="rect">
            <a:avLst/>
          </a:prstGeom>
          <a:solidFill>
            <a:srgbClr val="4A66AC"/>
          </a:solidFill>
          <a:ln w="28575">
            <a:solidFill>
              <a:srgbClr val="4A66AC"/>
            </a:solidFill>
          </a:ln>
        </p:spPr>
        <p:txBody>
          <a:bodyPr wrap="square" rtlCol="0">
            <a:spAutoFit/>
          </a:bodyPr>
          <a:lstStyle/>
          <a:p>
            <a:pPr algn="ctr"/>
            <a:r>
              <a:rPr lang="en-US" sz="2000" dirty="0">
                <a:solidFill>
                  <a:schemeClr val="bg1"/>
                </a:solidFill>
              </a:rPr>
              <a:t>It is part of my </a:t>
            </a:r>
            <a:r>
              <a:rPr lang="en-US" sz="2000" dirty="0" smtClean="0">
                <a:solidFill>
                  <a:schemeClr val="bg1"/>
                </a:solidFill>
              </a:rPr>
              <a:t>routine</a:t>
            </a:r>
            <a:endParaRPr lang="en-US" sz="2000" dirty="0">
              <a:solidFill>
                <a:schemeClr val="bg1"/>
              </a:solidFill>
            </a:endParaRPr>
          </a:p>
        </p:txBody>
      </p:sp>
      <p:sp>
        <p:nvSpPr>
          <p:cNvPr id="13" name="TextBox 12">
            <a:extLst>
              <a:ext uri="{FF2B5EF4-FFF2-40B4-BE49-F238E27FC236}">
                <a16:creationId xmlns:a16="http://schemas.microsoft.com/office/drawing/2014/main" id="{87FB5BF3-1774-4065-89ED-F78EB9E59B01}"/>
              </a:ext>
            </a:extLst>
          </p:cNvPr>
          <p:cNvSpPr txBox="1"/>
          <p:nvPr/>
        </p:nvSpPr>
        <p:spPr>
          <a:xfrm>
            <a:off x="2283281" y="5537795"/>
            <a:ext cx="4563036" cy="707886"/>
          </a:xfrm>
          <a:prstGeom prst="rect">
            <a:avLst/>
          </a:prstGeom>
          <a:solidFill>
            <a:srgbClr val="4A66AC"/>
          </a:solidFill>
          <a:ln w="28575">
            <a:solidFill>
              <a:srgbClr val="4A66AC"/>
            </a:solidFill>
          </a:ln>
        </p:spPr>
        <p:txBody>
          <a:bodyPr wrap="square" rtlCol="0">
            <a:spAutoFit/>
          </a:bodyPr>
          <a:lstStyle/>
          <a:p>
            <a:pPr algn="ctr"/>
            <a:r>
              <a:rPr lang="en-US" sz="2000" dirty="0">
                <a:solidFill>
                  <a:schemeClr val="bg1"/>
                </a:solidFill>
              </a:rPr>
              <a:t>New relationship or </a:t>
            </a:r>
            <a:r>
              <a:rPr lang="en-US" sz="2000" dirty="0" smtClean="0">
                <a:solidFill>
                  <a:schemeClr val="bg1"/>
                </a:solidFill>
              </a:rPr>
              <a:t>change in the client’s life (break-up) that might increase risk</a:t>
            </a:r>
            <a:endParaRPr lang="en-US" sz="2000" dirty="0">
              <a:solidFill>
                <a:schemeClr val="bg1"/>
              </a:solidFill>
            </a:endParaRPr>
          </a:p>
        </p:txBody>
      </p:sp>
      <p:sp>
        <p:nvSpPr>
          <p:cNvPr id="14" name="TextBox 13">
            <a:extLst>
              <a:ext uri="{FF2B5EF4-FFF2-40B4-BE49-F238E27FC236}">
                <a16:creationId xmlns:a16="http://schemas.microsoft.com/office/drawing/2014/main" id="{AE9AEC6F-862F-4B8F-84D8-200969572151}"/>
              </a:ext>
            </a:extLst>
          </p:cNvPr>
          <p:cNvSpPr txBox="1"/>
          <p:nvPr/>
        </p:nvSpPr>
        <p:spPr>
          <a:xfrm>
            <a:off x="8664063" y="5092037"/>
            <a:ext cx="3027506" cy="707886"/>
          </a:xfrm>
          <a:prstGeom prst="rect">
            <a:avLst/>
          </a:prstGeom>
          <a:solidFill>
            <a:srgbClr val="4A66AC"/>
          </a:solidFill>
          <a:ln w="28575">
            <a:solidFill>
              <a:srgbClr val="4A66AC"/>
            </a:solidFill>
          </a:ln>
        </p:spPr>
        <p:txBody>
          <a:bodyPr wrap="square" rtlCol="0">
            <a:spAutoFit/>
          </a:bodyPr>
          <a:lstStyle/>
          <a:p>
            <a:pPr algn="ctr"/>
            <a:r>
              <a:rPr lang="en-US" sz="2000" smtClean="0">
                <a:solidFill>
                  <a:schemeClr val="bg1"/>
                </a:solidFill>
              </a:rPr>
              <a:t>Exposure the client is concerned about.</a:t>
            </a:r>
            <a:endParaRPr lang="en-US" sz="2000" dirty="0">
              <a:solidFill>
                <a:schemeClr val="bg1"/>
              </a:solidFill>
            </a:endParaRPr>
          </a:p>
        </p:txBody>
      </p:sp>
      <p:cxnSp>
        <p:nvCxnSpPr>
          <p:cNvPr id="15" name="Straight Connector 14">
            <a:extLst>
              <a:ext uri="{FF2B5EF4-FFF2-40B4-BE49-F238E27FC236}">
                <a16:creationId xmlns:a16="http://schemas.microsoft.com/office/drawing/2014/main" id="{D522F7AE-40E1-4DD0-A105-C2C37F90E808}"/>
              </a:ext>
            </a:extLst>
          </p:cNvPr>
          <p:cNvCxnSpPr>
            <a:cxnSpLocks/>
            <a:stCxn id="13" idx="0"/>
            <a:endCxn id="9" idx="2"/>
          </p:cNvCxnSpPr>
          <p:nvPr/>
        </p:nvCxnSpPr>
        <p:spPr>
          <a:xfrm flipV="1">
            <a:off x="4564799" y="4869331"/>
            <a:ext cx="1330391" cy="668464"/>
          </a:xfrm>
          <a:prstGeom prst="line">
            <a:avLst/>
          </a:prstGeom>
          <a:ln w="28575">
            <a:solidFill>
              <a:srgbClr val="4A66AC"/>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64A17817-55E6-4BC7-8267-E9A037641231}"/>
              </a:ext>
            </a:extLst>
          </p:cNvPr>
          <p:cNvCxnSpPr>
            <a:cxnSpLocks/>
            <a:stCxn id="14" idx="0"/>
            <a:endCxn id="9" idx="2"/>
          </p:cNvCxnSpPr>
          <p:nvPr/>
        </p:nvCxnSpPr>
        <p:spPr>
          <a:xfrm flipH="1" flipV="1">
            <a:off x="5895190" y="4869331"/>
            <a:ext cx="4282626" cy="222706"/>
          </a:xfrm>
          <a:prstGeom prst="line">
            <a:avLst/>
          </a:prstGeom>
          <a:ln w="28575">
            <a:solidFill>
              <a:srgbClr val="4A66AC"/>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E40A5B7A-E089-425B-A1E2-2ECF57DACC8D}"/>
              </a:ext>
            </a:extLst>
          </p:cNvPr>
          <p:cNvCxnSpPr>
            <a:cxnSpLocks/>
            <a:stCxn id="9" idx="2"/>
            <a:endCxn id="12" idx="0"/>
          </p:cNvCxnSpPr>
          <p:nvPr/>
        </p:nvCxnSpPr>
        <p:spPr>
          <a:xfrm flipH="1">
            <a:off x="1199065" y="4869331"/>
            <a:ext cx="4696125" cy="270843"/>
          </a:xfrm>
          <a:prstGeom prst="line">
            <a:avLst/>
          </a:prstGeom>
          <a:ln w="28575">
            <a:solidFill>
              <a:srgbClr val="4A66AC"/>
            </a:solidFill>
          </a:ln>
        </p:spPr>
        <p:style>
          <a:lnRef idx="1">
            <a:schemeClr val="accent1"/>
          </a:lnRef>
          <a:fillRef idx="0">
            <a:schemeClr val="accent1"/>
          </a:fillRef>
          <a:effectRef idx="0">
            <a:schemeClr val="accent1"/>
          </a:effectRef>
          <a:fontRef idx="minor">
            <a:schemeClr val="tx1"/>
          </a:fontRef>
        </p:style>
      </p:cxnSp>
      <p:sp>
        <p:nvSpPr>
          <p:cNvPr id="27" name="TextBox 26">
            <a:extLst>
              <a:ext uri="{FF2B5EF4-FFF2-40B4-BE49-F238E27FC236}">
                <a16:creationId xmlns:a16="http://schemas.microsoft.com/office/drawing/2014/main" id="{AE9AEC6F-862F-4B8F-84D8-200969572151}"/>
              </a:ext>
            </a:extLst>
          </p:cNvPr>
          <p:cNvSpPr txBox="1"/>
          <p:nvPr/>
        </p:nvSpPr>
        <p:spPr>
          <a:xfrm>
            <a:off x="7080608" y="5976411"/>
            <a:ext cx="4200415" cy="707886"/>
          </a:xfrm>
          <a:prstGeom prst="rect">
            <a:avLst/>
          </a:prstGeom>
          <a:solidFill>
            <a:srgbClr val="4A66AC"/>
          </a:solidFill>
          <a:ln w="28575">
            <a:solidFill>
              <a:srgbClr val="4A66AC"/>
            </a:solidFill>
          </a:ln>
        </p:spPr>
        <p:txBody>
          <a:bodyPr wrap="square" rtlCol="0">
            <a:spAutoFit/>
          </a:bodyPr>
          <a:lstStyle/>
          <a:p>
            <a:pPr algn="ctr"/>
            <a:r>
              <a:rPr lang="en-US" sz="2000" dirty="0">
                <a:solidFill>
                  <a:schemeClr val="bg1"/>
                </a:solidFill>
              </a:rPr>
              <a:t>C</a:t>
            </a:r>
            <a:r>
              <a:rPr lang="en-US" sz="2000" dirty="0" smtClean="0">
                <a:solidFill>
                  <a:schemeClr val="bg1"/>
                </a:solidFill>
              </a:rPr>
              <a:t>lient has been notified by public health about a past exposure.</a:t>
            </a:r>
            <a:endParaRPr lang="en-US" sz="2000" dirty="0">
              <a:solidFill>
                <a:schemeClr val="bg1"/>
              </a:solidFill>
            </a:endParaRPr>
          </a:p>
        </p:txBody>
      </p:sp>
      <p:cxnSp>
        <p:nvCxnSpPr>
          <p:cNvPr id="29" name="Straight Connector 28">
            <a:extLst>
              <a:ext uri="{FF2B5EF4-FFF2-40B4-BE49-F238E27FC236}">
                <a16:creationId xmlns:a16="http://schemas.microsoft.com/office/drawing/2014/main" id="{64A17817-55E6-4BC7-8267-E9A037641231}"/>
              </a:ext>
            </a:extLst>
          </p:cNvPr>
          <p:cNvCxnSpPr>
            <a:cxnSpLocks/>
            <a:endCxn id="9" idx="2"/>
          </p:cNvCxnSpPr>
          <p:nvPr/>
        </p:nvCxnSpPr>
        <p:spPr>
          <a:xfrm flipH="1" flipV="1">
            <a:off x="5895190" y="4869331"/>
            <a:ext cx="2036459" cy="1120503"/>
          </a:xfrm>
          <a:prstGeom prst="line">
            <a:avLst/>
          </a:prstGeom>
          <a:ln w="28575">
            <a:solidFill>
              <a:srgbClr val="4A66AC"/>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987724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786204" y="1569865"/>
            <a:ext cx="10494499" cy="762392"/>
          </a:xfrm>
        </p:spPr>
        <p:txBody>
          <a:bodyPr>
            <a:normAutofit fontScale="90000"/>
          </a:bodyPr>
          <a:lstStyle/>
          <a:p>
            <a:pPr>
              <a:spcAft>
                <a:spcPts val="1800"/>
              </a:spcAft>
              <a:buClr>
                <a:srgbClr val="4A66AC"/>
              </a:buClr>
            </a:pPr>
            <a:r>
              <a:rPr lang="en-US" sz="6600" b="1" dirty="0" smtClean="0">
                <a:solidFill>
                  <a:srgbClr val="4A66AC"/>
                </a:solidFill>
              </a:rPr>
              <a:t>A</a:t>
            </a:r>
            <a:r>
              <a:rPr lang="en-US" dirty="0" smtClean="0"/>
              <a:t>dapted – Focusing on Client Needs</a:t>
            </a:r>
            <a:endParaRPr lang="en-CA" dirty="0"/>
          </a:p>
        </p:txBody>
      </p:sp>
      <p:sp>
        <p:nvSpPr>
          <p:cNvPr id="3"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787100" y="2555476"/>
            <a:ext cx="9163724" cy="4049720"/>
          </a:xfrm>
        </p:spPr>
        <p:txBody>
          <a:bodyPr>
            <a:normAutofit/>
          </a:bodyPr>
          <a:lstStyle/>
          <a:p>
            <a:pPr>
              <a:spcBef>
                <a:spcPts val="800"/>
              </a:spcBef>
              <a:buClr>
                <a:srgbClr val="4A66AC"/>
              </a:buClr>
            </a:pPr>
            <a:r>
              <a:rPr lang="en-US" sz="2800" b="1" dirty="0" smtClean="0">
                <a:solidFill>
                  <a:srgbClr val="4A66AC"/>
                </a:solidFill>
              </a:rPr>
              <a:t>What is My Job?				What is Not My Job?</a:t>
            </a:r>
            <a:endParaRPr lang="en-CA" sz="2800" b="1" dirty="0">
              <a:solidFill>
                <a:srgbClr val="4A66AC"/>
              </a:solidFill>
            </a:endParaRPr>
          </a:p>
        </p:txBody>
      </p:sp>
      <p:sp>
        <p:nvSpPr>
          <p:cNvPr id="11" name="Arrow: Pentagon 10">
            <a:extLst>
              <a:ext uri="{FF2B5EF4-FFF2-40B4-BE49-F238E27FC236}">
                <a16:creationId xmlns:a16="http://schemas.microsoft.com/office/drawing/2014/main" id="{B06204AF-4D11-4CA7-97CF-B7E0BCA9D797}"/>
              </a:ext>
            </a:extLst>
          </p:cNvPr>
          <p:cNvSpPr/>
          <p:nvPr/>
        </p:nvSpPr>
        <p:spPr>
          <a:xfrm>
            <a:off x="214506" y="180848"/>
            <a:ext cx="6199546"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a:extLst>
              <a:ext uri="{FF2B5EF4-FFF2-40B4-BE49-F238E27FC236}">
                <a16:creationId xmlns:a16="http://schemas.microsoft.com/office/drawing/2014/main" id="{E7F87B47-126E-4B67-9A5E-3A12176B2C68}"/>
              </a:ext>
            </a:extLst>
          </p:cNvPr>
          <p:cNvSpPr txBox="1"/>
          <p:nvPr/>
        </p:nvSpPr>
        <p:spPr>
          <a:xfrm>
            <a:off x="214507" y="331976"/>
            <a:ext cx="6433181" cy="400110"/>
          </a:xfrm>
          <a:prstGeom prst="rect">
            <a:avLst/>
          </a:prstGeom>
          <a:noFill/>
        </p:spPr>
        <p:txBody>
          <a:bodyPr wrap="square" rtlCol="0">
            <a:spAutoFit/>
          </a:bodyPr>
          <a:lstStyle/>
          <a:p>
            <a:r>
              <a:rPr lang="en-US" sz="2000" b="1" dirty="0">
                <a:solidFill>
                  <a:schemeClr val="bg1"/>
                </a:solidFill>
              </a:rPr>
              <a:t>MODULE 1: The Role of an HIV </a:t>
            </a:r>
            <a:r>
              <a:rPr lang="en-US" sz="2000" b="1" dirty="0" smtClean="0">
                <a:solidFill>
                  <a:schemeClr val="bg1"/>
                </a:solidFill>
              </a:rPr>
              <a:t>Test </a:t>
            </a:r>
            <a:r>
              <a:rPr lang="en-US" sz="2000" b="1" dirty="0">
                <a:solidFill>
                  <a:schemeClr val="bg1"/>
                </a:solidFill>
              </a:rPr>
              <a:t>Counsellor</a:t>
            </a:r>
          </a:p>
        </p:txBody>
      </p:sp>
      <p:cxnSp>
        <p:nvCxnSpPr>
          <p:cNvPr id="8" name="Straight Connector 7"/>
          <p:cNvCxnSpPr/>
          <p:nvPr/>
        </p:nvCxnSpPr>
        <p:spPr>
          <a:xfrm>
            <a:off x="5799268" y="2469415"/>
            <a:ext cx="0" cy="404972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742278" y="3151991"/>
            <a:ext cx="10607039"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768724" y="3338592"/>
            <a:ext cx="5022476" cy="3293209"/>
          </a:xfrm>
          <a:prstGeom prst="rect">
            <a:avLst/>
          </a:prstGeom>
          <a:noFill/>
        </p:spPr>
        <p:txBody>
          <a:bodyPr wrap="square" rtlCol="0">
            <a:spAutoFit/>
          </a:bodyPr>
          <a:lstStyle/>
          <a:p>
            <a:pPr marL="285750" indent="-285750">
              <a:spcAft>
                <a:spcPts val="1200"/>
              </a:spcAft>
              <a:buClr>
                <a:srgbClr val="4A66AC"/>
              </a:buClr>
              <a:buFont typeface="Wingdings" panose="05000000000000000000" pitchFamily="2" charset="2"/>
              <a:buChar char="v"/>
            </a:pPr>
            <a:r>
              <a:rPr lang="en-US" sz="2200" dirty="0" smtClean="0"/>
              <a:t>Offering testing services that respond to the client’s specific needs and circumstances</a:t>
            </a:r>
          </a:p>
          <a:p>
            <a:pPr marL="285750" indent="-285750">
              <a:spcAft>
                <a:spcPts val="1200"/>
              </a:spcAft>
              <a:buClr>
                <a:srgbClr val="4A66AC"/>
              </a:buClr>
              <a:buFont typeface="Wingdings" panose="05000000000000000000" pitchFamily="2" charset="2"/>
              <a:buChar char="v"/>
            </a:pPr>
            <a:r>
              <a:rPr lang="en-US" sz="2200" dirty="0" smtClean="0"/>
              <a:t>Referring clients who are at risk to additional resources, such as local AIDS Service </a:t>
            </a:r>
            <a:r>
              <a:rPr lang="en-US" sz="2200" dirty="0"/>
              <a:t>O</a:t>
            </a:r>
            <a:r>
              <a:rPr lang="en-US" sz="2200" dirty="0" smtClean="0"/>
              <a:t>rganization programs for risk reduction</a:t>
            </a:r>
            <a:r>
              <a:rPr lang="en-US" sz="2200" dirty="0"/>
              <a:t>, harm reduction </a:t>
            </a:r>
            <a:r>
              <a:rPr lang="en-US" sz="2200" dirty="0" smtClean="0"/>
              <a:t>programs, mental health care and/or PrEP prescribing)</a:t>
            </a:r>
            <a:endParaRPr lang="en-CA" sz="2200" dirty="0"/>
          </a:p>
        </p:txBody>
      </p:sp>
      <p:sp>
        <p:nvSpPr>
          <p:cNvPr id="14" name="TextBox 13"/>
          <p:cNvSpPr txBox="1"/>
          <p:nvPr/>
        </p:nvSpPr>
        <p:spPr>
          <a:xfrm>
            <a:off x="6176683" y="3411968"/>
            <a:ext cx="5092331" cy="2123658"/>
          </a:xfrm>
          <a:prstGeom prst="rect">
            <a:avLst/>
          </a:prstGeom>
          <a:noFill/>
        </p:spPr>
        <p:txBody>
          <a:bodyPr wrap="square" rtlCol="0">
            <a:spAutoFit/>
          </a:bodyPr>
          <a:lstStyle/>
          <a:p>
            <a:pPr marL="285750" indent="-285750">
              <a:spcAft>
                <a:spcPts val="1200"/>
              </a:spcAft>
              <a:buClr>
                <a:srgbClr val="4A66AC"/>
              </a:buClr>
              <a:buFont typeface="Wingdings" panose="05000000000000000000" pitchFamily="2" charset="2"/>
              <a:buChar char="v"/>
            </a:pPr>
            <a:r>
              <a:rPr lang="en-US" sz="2200" dirty="0" smtClean="0"/>
              <a:t>Extensive counselling to reduce risk</a:t>
            </a:r>
            <a:r>
              <a:rPr lang="en-CA" sz="2200" dirty="0" smtClean="0"/>
              <a:t>:</a:t>
            </a:r>
            <a:r>
              <a:rPr lang="en-US" sz="2200" dirty="0" smtClean="0"/>
              <a:t> Help clients understand their HIV risk and promote use of local resources (including risk reduction programming), but be realistic. Changing behaviour is a long-term process. </a:t>
            </a:r>
          </a:p>
        </p:txBody>
      </p:sp>
    </p:spTree>
    <p:extLst>
      <p:ext uri="{BB962C8B-B14F-4D97-AF65-F5344CB8AC3E}">
        <p14:creationId xmlns:p14="http://schemas.microsoft.com/office/powerpoint/2010/main" val="40454245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786204" y="1569865"/>
            <a:ext cx="10494499" cy="762392"/>
          </a:xfrm>
        </p:spPr>
        <p:txBody>
          <a:bodyPr>
            <a:normAutofit fontScale="90000"/>
          </a:bodyPr>
          <a:lstStyle/>
          <a:p>
            <a:pPr>
              <a:spcAft>
                <a:spcPts val="1800"/>
              </a:spcAft>
              <a:buClr>
                <a:srgbClr val="4A66AC"/>
              </a:buClr>
            </a:pPr>
            <a:r>
              <a:rPr lang="en-US" sz="6600" b="1" dirty="0" smtClean="0">
                <a:solidFill>
                  <a:srgbClr val="4A66AC"/>
                </a:solidFill>
              </a:rPr>
              <a:t>R</a:t>
            </a:r>
            <a:r>
              <a:rPr lang="en-US" dirty="0" smtClean="0"/>
              <a:t>espectful – Guided by the </a:t>
            </a:r>
            <a:r>
              <a:rPr lang="en-US" u="sng" dirty="0" smtClean="0"/>
              <a:t>Client’s</a:t>
            </a:r>
            <a:r>
              <a:rPr lang="en-US" dirty="0" smtClean="0"/>
              <a:t> Values</a:t>
            </a:r>
            <a:endParaRPr lang="en-CA" dirty="0"/>
          </a:p>
        </p:txBody>
      </p:sp>
      <p:sp>
        <p:nvSpPr>
          <p:cNvPr id="3"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787099" y="2555476"/>
            <a:ext cx="10755855" cy="3802293"/>
          </a:xfrm>
        </p:spPr>
        <p:txBody>
          <a:bodyPr>
            <a:normAutofit fontScale="92500"/>
          </a:bodyPr>
          <a:lstStyle/>
          <a:p>
            <a:pPr>
              <a:spcBef>
                <a:spcPts val="800"/>
              </a:spcBef>
              <a:buClr>
                <a:srgbClr val="4A66AC"/>
              </a:buClr>
            </a:pPr>
            <a:r>
              <a:rPr lang="en-US" dirty="0" smtClean="0"/>
              <a:t>All of us bring values and beliefs to the work that we do, however a conversation about testing and risk must be guided by the client’s values – not yours.</a:t>
            </a:r>
          </a:p>
          <a:p>
            <a:pPr marL="800100" lvl="1" indent="-342900" algn="l">
              <a:spcBef>
                <a:spcPts val="1200"/>
              </a:spcBef>
              <a:buClr>
                <a:srgbClr val="4A66AC"/>
              </a:buClr>
              <a:buFont typeface="Wingdings" panose="05000000000000000000" pitchFamily="2" charset="2"/>
              <a:buChar char="v"/>
            </a:pPr>
            <a:r>
              <a:rPr lang="en-US" sz="2200" dirty="0" smtClean="0"/>
              <a:t>Experiences of being judged by health and services providers is a major barrier to HIV testing.</a:t>
            </a:r>
          </a:p>
          <a:p>
            <a:pPr marL="800100" lvl="1" indent="-342900" algn="l">
              <a:spcBef>
                <a:spcPts val="1200"/>
              </a:spcBef>
              <a:buClr>
                <a:srgbClr val="4A66AC"/>
              </a:buClr>
              <a:buFont typeface="Wingdings" panose="05000000000000000000" pitchFamily="2" charset="2"/>
              <a:buChar char="v"/>
            </a:pPr>
            <a:r>
              <a:rPr lang="en-US" sz="2200" dirty="0" smtClean="0"/>
              <a:t>Many people coming forward for testing have experienced discrimination (homophobia, racism) and marginalization in the past. They are seeing you through these experiences.</a:t>
            </a:r>
          </a:p>
          <a:p>
            <a:pPr marL="800100" lvl="1" indent="-342900" algn="l">
              <a:spcBef>
                <a:spcPts val="1200"/>
              </a:spcBef>
              <a:buClr>
                <a:srgbClr val="4A66AC"/>
              </a:buClr>
              <a:buFont typeface="Wingdings" panose="05000000000000000000" pitchFamily="2" charset="2"/>
              <a:buChar char="v"/>
            </a:pPr>
            <a:r>
              <a:rPr lang="en-US" sz="2200" dirty="0" smtClean="0"/>
              <a:t>Many women and men in the populations we serve have experienced violence and trauma. Presume this is true of all clients. Ask before you touch. Don’t delve into details you don’t need (such as risks prior to their last HIV test). </a:t>
            </a:r>
            <a:r>
              <a:rPr lang="en-US" sz="2200" dirty="0"/>
              <a:t>L</a:t>
            </a:r>
            <a:r>
              <a:rPr lang="en-US" sz="2200" dirty="0" smtClean="0"/>
              <a:t>earn more about trauma aware care.</a:t>
            </a:r>
          </a:p>
          <a:p>
            <a:pPr marL="800100" lvl="1" indent="-342900" algn="l">
              <a:spcBef>
                <a:spcPts val="1200"/>
              </a:spcBef>
              <a:buClr>
                <a:srgbClr val="4A66AC"/>
              </a:buClr>
              <a:buFont typeface="Wingdings" panose="05000000000000000000" pitchFamily="2" charset="2"/>
              <a:buChar char="v"/>
            </a:pPr>
            <a:r>
              <a:rPr lang="en-US" sz="2200" dirty="0" smtClean="0"/>
              <a:t>Being a good, unbiased person is not enough. You need to learn about the issues impacting the population(s) you serve. </a:t>
            </a:r>
          </a:p>
        </p:txBody>
      </p:sp>
      <p:sp>
        <p:nvSpPr>
          <p:cNvPr id="11" name="Arrow: Pentagon 10">
            <a:extLst>
              <a:ext uri="{FF2B5EF4-FFF2-40B4-BE49-F238E27FC236}">
                <a16:creationId xmlns:a16="http://schemas.microsoft.com/office/drawing/2014/main" id="{B06204AF-4D11-4CA7-97CF-B7E0BCA9D797}"/>
              </a:ext>
            </a:extLst>
          </p:cNvPr>
          <p:cNvSpPr/>
          <p:nvPr/>
        </p:nvSpPr>
        <p:spPr>
          <a:xfrm>
            <a:off x="214506" y="180848"/>
            <a:ext cx="6199546"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a:extLst>
              <a:ext uri="{FF2B5EF4-FFF2-40B4-BE49-F238E27FC236}">
                <a16:creationId xmlns:a16="http://schemas.microsoft.com/office/drawing/2014/main" id="{E7F87B47-126E-4B67-9A5E-3A12176B2C68}"/>
              </a:ext>
            </a:extLst>
          </p:cNvPr>
          <p:cNvSpPr txBox="1"/>
          <p:nvPr/>
        </p:nvSpPr>
        <p:spPr>
          <a:xfrm>
            <a:off x="214507" y="331976"/>
            <a:ext cx="6433181" cy="400110"/>
          </a:xfrm>
          <a:prstGeom prst="rect">
            <a:avLst/>
          </a:prstGeom>
          <a:noFill/>
        </p:spPr>
        <p:txBody>
          <a:bodyPr wrap="square" rtlCol="0">
            <a:spAutoFit/>
          </a:bodyPr>
          <a:lstStyle/>
          <a:p>
            <a:r>
              <a:rPr lang="en-US" sz="2000" b="1" dirty="0">
                <a:solidFill>
                  <a:schemeClr val="bg1"/>
                </a:solidFill>
              </a:rPr>
              <a:t>MODULE 1: The Role of an HIV </a:t>
            </a:r>
            <a:r>
              <a:rPr lang="en-US" sz="2000" b="1" dirty="0" smtClean="0">
                <a:solidFill>
                  <a:schemeClr val="bg1"/>
                </a:solidFill>
              </a:rPr>
              <a:t>Test </a:t>
            </a:r>
            <a:r>
              <a:rPr lang="en-US" sz="2000" b="1" dirty="0">
                <a:solidFill>
                  <a:schemeClr val="bg1"/>
                </a:solidFill>
              </a:rPr>
              <a:t>Counsellor</a:t>
            </a:r>
          </a:p>
        </p:txBody>
      </p:sp>
    </p:spTree>
    <p:extLst>
      <p:ext uri="{BB962C8B-B14F-4D97-AF65-F5344CB8AC3E}">
        <p14:creationId xmlns:p14="http://schemas.microsoft.com/office/powerpoint/2010/main" val="35773803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786204" y="1569865"/>
            <a:ext cx="10494499" cy="762392"/>
          </a:xfrm>
        </p:spPr>
        <p:txBody>
          <a:bodyPr>
            <a:normAutofit fontScale="90000"/>
          </a:bodyPr>
          <a:lstStyle/>
          <a:p>
            <a:pPr>
              <a:spcAft>
                <a:spcPts val="1800"/>
              </a:spcAft>
              <a:buClr>
                <a:srgbClr val="4A66AC"/>
              </a:buClr>
            </a:pPr>
            <a:r>
              <a:rPr lang="en-US" sz="6600" b="1" dirty="0" smtClean="0">
                <a:solidFill>
                  <a:srgbClr val="4A66AC"/>
                </a:solidFill>
              </a:rPr>
              <a:t>R</a:t>
            </a:r>
            <a:r>
              <a:rPr lang="en-US" dirty="0" smtClean="0"/>
              <a:t>espectful – Guided by the </a:t>
            </a:r>
            <a:r>
              <a:rPr lang="en-US" u="sng" dirty="0" smtClean="0"/>
              <a:t>Client’s</a:t>
            </a:r>
            <a:r>
              <a:rPr lang="en-US" dirty="0" smtClean="0"/>
              <a:t> Values</a:t>
            </a:r>
            <a:endParaRPr lang="en-CA" dirty="0"/>
          </a:p>
        </p:txBody>
      </p:sp>
      <p:sp>
        <p:nvSpPr>
          <p:cNvPr id="3"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787099" y="2555476"/>
            <a:ext cx="8701146" cy="4028204"/>
          </a:xfrm>
        </p:spPr>
        <p:txBody>
          <a:bodyPr>
            <a:normAutofit fontScale="92500"/>
          </a:bodyPr>
          <a:lstStyle/>
          <a:p>
            <a:pPr>
              <a:spcBef>
                <a:spcPts val="800"/>
              </a:spcBef>
              <a:buClr>
                <a:srgbClr val="4A66AC"/>
              </a:buClr>
            </a:pPr>
            <a:r>
              <a:rPr lang="en-US" b="1" dirty="0" smtClean="0"/>
              <a:t>How to Learn More</a:t>
            </a:r>
          </a:p>
          <a:p>
            <a:pPr marL="800100" lvl="1" indent="-342900" algn="l">
              <a:spcBef>
                <a:spcPts val="1200"/>
              </a:spcBef>
              <a:buClr>
                <a:srgbClr val="4A66AC"/>
              </a:buClr>
              <a:buFont typeface="Wingdings" panose="05000000000000000000" pitchFamily="2" charset="2"/>
              <a:buChar char="v"/>
            </a:pPr>
            <a:r>
              <a:rPr lang="en-US" sz="2200" dirty="0"/>
              <a:t>D</a:t>
            </a:r>
            <a:r>
              <a:rPr lang="en-US" sz="2200" dirty="0" smtClean="0"/>
              <a:t>uring the training process you will often shadow a more experienced tester. Pay attention to what they say, and how they say it – not just to how they do the test. ASK afterwards about anything that you didn’t understand in conversations with clients.</a:t>
            </a:r>
          </a:p>
          <a:p>
            <a:pPr marL="800100" lvl="1" indent="-342900" algn="l">
              <a:spcBef>
                <a:spcPts val="1200"/>
              </a:spcBef>
              <a:buClr>
                <a:srgbClr val="4A66AC"/>
              </a:buClr>
              <a:buFont typeface="Wingdings" panose="05000000000000000000" pitchFamily="2" charset="2"/>
              <a:buChar char="v"/>
            </a:pPr>
            <a:r>
              <a:rPr lang="en-US" sz="2200" dirty="0" smtClean="0"/>
              <a:t>Testing sites often have partnerships with other organizations in your community. Learn about these organizations, the populations they serve and the services they offer.</a:t>
            </a:r>
          </a:p>
          <a:p>
            <a:pPr marL="800100" lvl="1" indent="-342900" algn="l">
              <a:spcBef>
                <a:spcPts val="1200"/>
              </a:spcBef>
              <a:buClr>
                <a:srgbClr val="4A66AC"/>
              </a:buClr>
              <a:buFont typeface="Wingdings" panose="05000000000000000000" pitchFamily="2" charset="2"/>
              <a:buChar char="v"/>
            </a:pPr>
            <a:r>
              <a:rPr lang="en-US" sz="2200" dirty="0"/>
              <a:t>Ontario recognizes </a:t>
            </a:r>
            <a:r>
              <a:rPr lang="en-US" sz="2200" b="1" dirty="0"/>
              <a:t>five priority populations </a:t>
            </a:r>
            <a:r>
              <a:rPr lang="en-US" sz="2200" dirty="0"/>
              <a:t>that are most at risk of HIV infection. </a:t>
            </a:r>
            <a:r>
              <a:rPr lang="en-US" sz="2200" dirty="0" smtClean="0"/>
              <a:t>Cultural competency in dealing with the communities you serve must be part of your practice. Links </a:t>
            </a:r>
            <a:r>
              <a:rPr lang="en-US" sz="2200" dirty="0"/>
              <a:t>to basic resources about </a:t>
            </a:r>
            <a:r>
              <a:rPr lang="en-US" sz="2200" dirty="0" smtClean="0"/>
              <a:t>the needs of each priority population is included in </a:t>
            </a:r>
            <a:r>
              <a:rPr lang="en-US" sz="2200" dirty="0"/>
              <a:t>your participant’s handout.</a:t>
            </a:r>
          </a:p>
          <a:p>
            <a:pPr marL="800100" lvl="1" indent="-342900" algn="l">
              <a:spcBef>
                <a:spcPts val="1200"/>
              </a:spcBef>
              <a:buClr>
                <a:srgbClr val="4A66AC"/>
              </a:buClr>
              <a:buFont typeface="Wingdings" panose="05000000000000000000" pitchFamily="2" charset="2"/>
              <a:buChar char="v"/>
            </a:pPr>
            <a:endParaRPr lang="en-US" sz="2200" dirty="0" smtClean="0"/>
          </a:p>
        </p:txBody>
      </p:sp>
      <p:sp>
        <p:nvSpPr>
          <p:cNvPr id="11" name="Arrow: Pentagon 10">
            <a:extLst>
              <a:ext uri="{FF2B5EF4-FFF2-40B4-BE49-F238E27FC236}">
                <a16:creationId xmlns:a16="http://schemas.microsoft.com/office/drawing/2014/main" id="{B06204AF-4D11-4CA7-97CF-B7E0BCA9D797}"/>
              </a:ext>
            </a:extLst>
          </p:cNvPr>
          <p:cNvSpPr/>
          <p:nvPr/>
        </p:nvSpPr>
        <p:spPr>
          <a:xfrm>
            <a:off x="214506" y="180848"/>
            <a:ext cx="6199546"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a:extLst>
              <a:ext uri="{FF2B5EF4-FFF2-40B4-BE49-F238E27FC236}">
                <a16:creationId xmlns:a16="http://schemas.microsoft.com/office/drawing/2014/main" id="{E7F87B47-126E-4B67-9A5E-3A12176B2C68}"/>
              </a:ext>
            </a:extLst>
          </p:cNvPr>
          <p:cNvSpPr txBox="1"/>
          <p:nvPr/>
        </p:nvSpPr>
        <p:spPr>
          <a:xfrm>
            <a:off x="214507" y="331976"/>
            <a:ext cx="6433181" cy="400110"/>
          </a:xfrm>
          <a:prstGeom prst="rect">
            <a:avLst/>
          </a:prstGeom>
          <a:noFill/>
        </p:spPr>
        <p:txBody>
          <a:bodyPr wrap="square" rtlCol="0">
            <a:spAutoFit/>
          </a:bodyPr>
          <a:lstStyle/>
          <a:p>
            <a:r>
              <a:rPr lang="en-US" sz="2000" b="1" dirty="0">
                <a:solidFill>
                  <a:schemeClr val="bg1"/>
                </a:solidFill>
              </a:rPr>
              <a:t>MODULE 1: The Role of an HIV </a:t>
            </a:r>
            <a:r>
              <a:rPr lang="en-US" sz="2000" b="1" dirty="0" smtClean="0">
                <a:solidFill>
                  <a:schemeClr val="bg1"/>
                </a:solidFill>
              </a:rPr>
              <a:t>Test </a:t>
            </a:r>
            <a:r>
              <a:rPr lang="en-US" sz="2000" b="1" dirty="0">
                <a:solidFill>
                  <a:schemeClr val="bg1"/>
                </a:solidFill>
              </a:rPr>
              <a:t>Counsellor</a:t>
            </a:r>
          </a:p>
        </p:txBody>
      </p:sp>
      <p:pic>
        <p:nvPicPr>
          <p:cNvPr id="4" name="Picture 3"/>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9589544" y="2248348"/>
            <a:ext cx="2409713" cy="2409713"/>
          </a:xfrm>
          <a:prstGeom prst="rect">
            <a:avLst/>
          </a:prstGeom>
        </p:spPr>
      </p:pic>
      <p:sp>
        <p:nvSpPr>
          <p:cNvPr id="5" name="TextBox 4"/>
          <p:cNvSpPr txBox="1"/>
          <p:nvPr/>
        </p:nvSpPr>
        <p:spPr>
          <a:xfrm>
            <a:off x="9619727" y="4507455"/>
            <a:ext cx="2345167" cy="1323439"/>
          </a:xfrm>
          <a:prstGeom prst="rect">
            <a:avLst/>
          </a:prstGeom>
          <a:noFill/>
        </p:spPr>
        <p:txBody>
          <a:bodyPr wrap="square" rtlCol="0">
            <a:spAutoFit/>
          </a:bodyPr>
          <a:lstStyle/>
          <a:p>
            <a:pPr algn="ctr"/>
            <a:r>
              <a:rPr lang="en-US" sz="2000" b="1" dirty="0" smtClean="0">
                <a:solidFill>
                  <a:srgbClr val="4A66AC"/>
                </a:solidFill>
              </a:rPr>
              <a:t>Learn More about client needs and cultural competency.</a:t>
            </a:r>
            <a:endParaRPr lang="en-CA" sz="2000" b="1" dirty="0">
              <a:solidFill>
                <a:srgbClr val="4A66AC"/>
              </a:solidFill>
            </a:endParaRPr>
          </a:p>
        </p:txBody>
      </p:sp>
    </p:spTree>
    <p:extLst>
      <p:ext uri="{BB962C8B-B14F-4D97-AF65-F5344CB8AC3E}">
        <p14:creationId xmlns:p14="http://schemas.microsoft.com/office/powerpoint/2010/main" val="3597222838"/>
      </p:ext>
    </p:extLst>
  </p:cSld>
  <p:clrMapOvr>
    <a:masterClrMapping/>
  </p:clrMapOvr>
</p:sld>
</file>

<file path=ppt/theme/theme1.xml><?xml version="1.0" encoding="utf-8"?>
<a:theme xmlns:a="http://schemas.openxmlformats.org/drawingml/2006/main" name="Office Theme">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8448</TotalTime>
  <Words>3198</Words>
  <Application>Microsoft Office PowerPoint</Application>
  <PresentationFormat>Widescreen</PresentationFormat>
  <Paragraphs>185</Paragraphs>
  <Slides>20</Slides>
  <Notes>17</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20</vt:i4>
      </vt:variant>
    </vt:vector>
  </HeadingPairs>
  <TitlesOfParts>
    <vt:vector size="26" baseType="lpstr">
      <vt:lpstr>Arial</vt:lpstr>
      <vt:lpstr>Calibri</vt:lpstr>
      <vt:lpstr>Calibri Light</vt:lpstr>
      <vt:lpstr>Wingdings</vt:lpstr>
      <vt:lpstr>Office Theme</vt:lpstr>
      <vt:lpstr>Custom Design</vt:lpstr>
      <vt:lpstr>After completing this unit you will be able to :</vt:lpstr>
      <vt:lpstr>Your Role as an HIV Test Counsellor </vt:lpstr>
      <vt:lpstr>In Ontario, HIV Testing is</vt:lpstr>
      <vt:lpstr>The Test Appointment</vt:lpstr>
      <vt:lpstr>Adapted – Focusing on Client Needs</vt:lpstr>
      <vt:lpstr>Adapted – Focusing on Client Needs</vt:lpstr>
      <vt:lpstr>Adapted – Focusing on Client Needs</vt:lpstr>
      <vt:lpstr>Respectful – Guided by the Client’s Values</vt:lpstr>
      <vt:lpstr>Respectful – Guided by the Client’s Values</vt:lpstr>
      <vt:lpstr>Respectful – Guided by the Client’s Values</vt:lpstr>
      <vt:lpstr>Consent – Supporting Informed Choices</vt:lpstr>
      <vt:lpstr>Consent – Supporting Informed Choices</vt:lpstr>
      <vt:lpstr>Consent – Supporting Informed Choices</vt:lpstr>
      <vt:lpstr>Confidential – Guarding Client Privacy</vt:lpstr>
      <vt:lpstr>Confidential – Guarding Client Privacy</vt:lpstr>
      <vt:lpstr>Confidential – Public Health Reporting</vt:lpstr>
      <vt:lpstr>Confidential – Guarding Client Privacy</vt:lpstr>
      <vt:lpstr>High Quality Care – Linking to Services</vt:lpstr>
      <vt:lpstr>High Quality Care – Preventative Drug Therapies</vt:lpstr>
      <vt:lpstr>High Quality Care – Linking to Services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Lori Lyons</dc:creator>
  <cp:lastModifiedBy>Lori Lyons</cp:lastModifiedBy>
  <cp:revision>382</cp:revision>
  <cp:lastPrinted>2019-03-06T19:16:12Z</cp:lastPrinted>
  <dcterms:created xsi:type="dcterms:W3CDTF">2018-11-08T12:57:55Z</dcterms:created>
  <dcterms:modified xsi:type="dcterms:W3CDTF">2019-07-03T17:50:33Z</dcterms:modified>
</cp:coreProperties>
</file>