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270" r:id="rId3"/>
    <p:sldId id="272" r:id="rId4"/>
    <p:sldId id="273" r:id="rId5"/>
    <p:sldId id="274" r:id="rId6"/>
    <p:sldId id="285" r:id="rId7"/>
    <p:sldId id="277" r:id="rId8"/>
    <p:sldId id="276" r:id="rId9"/>
    <p:sldId id="275" r:id="rId10"/>
    <p:sldId id="278" r:id="rId11"/>
    <p:sldId id="284" r:id="rId12"/>
    <p:sldId id="288" r:id="rId13"/>
    <p:sldId id="283" r:id="rId14"/>
    <p:sldId id="286" r:id="rId15"/>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66AC"/>
    <a:srgbClr val="E0EDFC"/>
    <a:srgbClr val="629DD1"/>
    <a:srgbClr val="99CCFF"/>
    <a:srgbClr val="000000"/>
    <a:srgbClr val="6D1524"/>
    <a:srgbClr val="660033"/>
    <a:srgbClr val="70C041"/>
    <a:srgbClr val="EC5D57"/>
    <a:srgbClr val="E794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765" autoAdjust="0"/>
  </p:normalViewPr>
  <p:slideViewPr>
    <p:cSldViewPr snapToGrid="0">
      <p:cViewPr varScale="1">
        <p:scale>
          <a:sx n="90" d="100"/>
          <a:sy n="90" d="100"/>
        </p:scale>
        <p:origin x="156"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2019-05-01</a:t>
            </a:fld>
            <a:endParaRPr lang="en-CA" dirty="0"/>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dirty="0"/>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86DCAE68-4989-488F-8171-AAA970B76E21}" type="datetimeFigureOut">
              <a:rPr lang="en-CA" smtClean="0"/>
              <a:t>2019-05-01</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F95C07-2F40-43EE-A2AA-4D9F9EED63F6}" type="slidenum">
              <a:rPr lang="en-CA" smtClean="0"/>
              <a:t>‹#›</a:t>
            </a:fld>
            <a:endParaRPr lang="en-CA"/>
          </a:p>
        </p:txBody>
      </p:sp>
    </p:spTree>
    <p:extLst>
      <p:ext uri="{BB962C8B-B14F-4D97-AF65-F5344CB8AC3E}">
        <p14:creationId xmlns:p14="http://schemas.microsoft.com/office/powerpoint/2010/main" val="24028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learning objective with</a:t>
            </a:r>
            <a:r>
              <a:rPr lang="en-US" baseline="0" dirty="0" smtClean="0"/>
              <a:t> the trainees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a:t>
            </a:fld>
            <a:endParaRPr lang="en-CA" dirty="0"/>
          </a:p>
        </p:txBody>
      </p:sp>
    </p:spTree>
    <p:extLst>
      <p:ext uri="{BB962C8B-B14F-4D97-AF65-F5344CB8AC3E}">
        <p14:creationId xmlns:p14="http://schemas.microsoft.com/office/powerpoint/2010/main" val="32025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10</a:t>
            </a:fld>
            <a:endParaRPr lang="en-CA" dirty="0"/>
          </a:p>
        </p:txBody>
      </p:sp>
    </p:spTree>
    <p:extLst>
      <p:ext uri="{BB962C8B-B14F-4D97-AF65-F5344CB8AC3E}">
        <p14:creationId xmlns:p14="http://schemas.microsoft.com/office/powerpoint/2010/main" val="2936515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11</a:t>
            </a:fld>
            <a:endParaRPr lang="en-CA" dirty="0"/>
          </a:p>
        </p:txBody>
      </p:sp>
    </p:spTree>
    <p:extLst>
      <p:ext uri="{BB962C8B-B14F-4D97-AF65-F5344CB8AC3E}">
        <p14:creationId xmlns:p14="http://schemas.microsoft.com/office/powerpoint/2010/main" val="4106631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have not already done so in earlier</a:t>
            </a:r>
            <a:r>
              <a:rPr lang="en-US" baseline="0" dirty="0" smtClean="0"/>
              <a:t> units that might be an appropriate time to discuss service access and referrals in your area</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12</a:t>
            </a:fld>
            <a:endParaRPr lang="en-CA" dirty="0"/>
          </a:p>
        </p:txBody>
      </p:sp>
    </p:spTree>
    <p:extLst>
      <p:ext uri="{BB962C8B-B14F-4D97-AF65-F5344CB8AC3E}">
        <p14:creationId xmlns:p14="http://schemas.microsoft.com/office/powerpoint/2010/main" val="2105485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Tell your trainees</a:t>
            </a:r>
            <a:r>
              <a:rPr lang="en-US" baseline="0" dirty="0" smtClean="0"/>
              <a:t> about the internal processes for self care available at your site.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13</a:t>
            </a:fld>
            <a:endParaRPr lang="en-CA" dirty="0"/>
          </a:p>
        </p:txBody>
      </p:sp>
    </p:spTree>
    <p:extLst>
      <p:ext uri="{BB962C8B-B14F-4D97-AF65-F5344CB8AC3E}">
        <p14:creationId xmlns:p14="http://schemas.microsoft.com/office/powerpoint/2010/main" val="413025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a:t>
            </a:fld>
            <a:endParaRPr lang="en-CA" dirty="0"/>
          </a:p>
        </p:txBody>
      </p:sp>
    </p:spTree>
    <p:extLst>
      <p:ext uri="{BB962C8B-B14F-4D97-AF65-F5344CB8AC3E}">
        <p14:creationId xmlns:p14="http://schemas.microsoft.com/office/powerpoint/2010/main" val="2515477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3</a:t>
            </a:fld>
            <a:endParaRPr lang="en-CA" dirty="0"/>
          </a:p>
        </p:txBody>
      </p:sp>
    </p:spTree>
    <p:extLst>
      <p:ext uri="{BB962C8B-B14F-4D97-AF65-F5344CB8AC3E}">
        <p14:creationId xmlns:p14="http://schemas.microsoft.com/office/powerpoint/2010/main" val="2316322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sure the trainees</a:t>
            </a:r>
            <a:r>
              <a:rPr lang="en-US" baseline="0" dirty="0" smtClean="0"/>
              <a:t> understand how they can connect clients to HIV health care providers in your area. Can they make the call for the client? How long is the waiting period? If there will be a waiting period, are there other services and supports they can offer the client?</a:t>
            </a:r>
          </a:p>
        </p:txBody>
      </p:sp>
      <p:sp>
        <p:nvSpPr>
          <p:cNvPr id="4" name="Slide Number Placeholder 3"/>
          <p:cNvSpPr>
            <a:spLocks noGrp="1"/>
          </p:cNvSpPr>
          <p:nvPr>
            <p:ph type="sldNum" sz="quarter" idx="10"/>
          </p:nvPr>
        </p:nvSpPr>
        <p:spPr/>
        <p:txBody>
          <a:bodyPr/>
          <a:lstStyle/>
          <a:p>
            <a:fld id="{7BF95C07-2F40-43EE-A2AA-4D9F9EED63F6}" type="slidenum">
              <a:rPr lang="en-CA" smtClean="0"/>
              <a:t>4</a:t>
            </a:fld>
            <a:endParaRPr lang="en-CA" dirty="0"/>
          </a:p>
        </p:txBody>
      </p:sp>
    </p:spTree>
    <p:extLst>
      <p:ext uri="{BB962C8B-B14F-4D97-AF65-F5344CB8AC3E}">
        <p14:creationId xmlns:p14="http://schemas.microsoft.com/office/powerpoint/2010/main" val="631338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If possible in your area, advise trainees to begin the linkage process with a reactive POC test.</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5</a:t>
            </a:fld>
            <a:endParaRPr lang="en-CA" dirty="0"/>
          </a:p>
        </p:txBody>
      </p:sp>
    </p:spTree>
    <p:extLst>
      <p:ext uri="{BB962C8B-B14F-4D97-AF65-F5344CB8AC3E}">
        <p14:creationId xmlns:p14="http://schemas.microsoft.com/office/powerpoint/2010/main" val="3581360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trainees do not yet have phlebotomy training, tell them how to have a colleague</a:t>
            </a:r>
            <a:r>
              <a:rPr lang="en-US" baseline="0" dirty="0" smtClean="0"/>
              <a:t> do the standard testing required.</a:t>
            </a:r>
          </a:p>
          <a:p>
            <a:r>
              <a:rPr lang="en-US" baseline="0" dirty="0" smtClean="0"/>
              <a:t>Let them know, you will talk more about the paperwork involved in the training module on reporting.</a:t>
            </a:r>
          </a:p>
          <a:p>
            <a:r>
              <a:rPr lang="en-US" baseline="0" dirty="0" smtClean="0"/>
              <a:t>(If the 10 day timeline above, does not match your experience. Make this clear and suggest an appropriate schedule.)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6</a:t>
            </a:fld>
            <a:endParaRPr lang="en-CA" dirty="0"/>
          </a:p>
        </p:txBody>
      </p:sp>
    </p:spTree>
    <p:extLst>
      <p:ext uri="{BB962C8B-B14F-4D97-AF65-F5344CB8AC3E}">
        <p14:creationId xmlns:p14="http://schemas.microsoft.com/office/powerpoint/2010/main" val="3423002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7</a:t>
            </a:fld>
            <a:endParaRPr lang="en-CA" dirty="0"/>
          </a:p>
        </p:txBody>
      </p:sp>
    </p:spTree>
    <p:extLst>
      <p:ext uri="{BB962C8B-B14F-4D97-AF65-F5344CB8AC3E}">
        <p14:creationId xmlns:p14="http://schemas.microsoft.com/office/powerpoint/2010/main" val="590235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8</a:t>
            </a:fld>
            <a:endParaRPr lang="en-CA" dirty="0"/>
          </a:p>
        </p:txBody>
      </p:sp>
    </p:spTree>
    <p:extLst>
      <p:ext uri="{BB962C8B-B14F-4D97-AF65-F5344CB8AC3E}">
        <p14:creationId xmlns:p14="http://schemas.microsoft.com/office/powerpoint/2010/main" val="4188159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9</a:t>
            </a:fld>
            <a:endParaRPr lang="en-CA" dirty="0"/>
          </a:p>
        </p:txBody>
      </p:sp>
    </p:spTree>
    <p:extLst>
      <p:ext uri="{BB962C8B-B14F-4D97-AF65-F5344CB8AC3E}">
        <p14:creationId xmlns:p14="http://schemas.microsoft.com/office/powerpoint/2010/main" val="55662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5/1/2019</a:t>
            </a:fld>
            <a:endParaRPr lang="en-US" dirty="0"/>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5/1/2019</a:t>
            </a:fld>
            <a:endParaRPr lang="en-US" dirty="0"/>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6950784" y="66906"/>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HIV</a:t>
            </a:r>
            <a:r>
              <a:rPr lang="en-US" baseline="0" dirty="0" smtClean="0"/>
              <a:t> </a:t>
            </a:r>
            <a:r>
              <a:rPr lang="en-US" dirty="0" smtClean="0"/>
              <a:t>Rapid POC Training </a:t>
            </a:r>
            <a:r>
              <a:rPr lang="en-US" dirty="0"/>
              <a:t>Program</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5/1/2019</a:t>
            </a:fld>
            <a:endParaRPr lang="en-US" dirty="0"/>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dirty="0"/>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a:t>After completing this unit you will be able </a:t>
            </a:r>
            <a:r>
              <a:rPr lang="en-CA" dirty="0" smtClean="0"/>
              <a:t>to:</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E7F87B47-126E-4B67-9A5E-3A12176B2C68}"/>
              </a:ext>
            </a:extLst>
          </p:cNvPr>
          <p:cNvSpPr txBox="1"/>
          <p:nvPr/>
        </p:nvSpPr>
        <p:spPr>
          <a:xfrm>
            <a:off x="342844" y="299892"/>
            <a:ext cx="4792682"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
        <p:nvSpPr>
          <p:cNvPr id="10" name="Subtitle 9"/>
          <p:cNvSpPr>
            <a:spLocks noGrp="1"/>
          </p:cNvSpPr>
          <p:nvPr>
            <p:ph type="subTitle" idx="1"/>
          </p:nvPr>
        </p:nvSpPr>
        <p:spPr>
          <a:xfrm>
            <a:off x="914399" y="2399568"/>
            <a:ext cx="9920178" cy="3744558"/>
          </a:xfrm>
        </p:spPr>
        <p:txBody>
          <a:bodyPr>
            <a:normAutofit/>
          </a:bodyPr>
          <a:lstStyle/>
          <a:p>
            <a:pPr marL="342900" lvl="0" indent="-342900">
              <a:spcBef>
                <a:spcPts val="1800"/>
              </a:spcBef>
              <a:buClr>
                <a:srgbClr val="4A66AC"/>
              </a:buClr>
              <a:buFont typeface="Wingdings" panose="05000000000000000000" pitchFamily="2" charset="2"/>
              <a:buChar char="v"/>
            </a:pPr>
            <a:r>
              <a:rPr lang="en-CA" sz="2200" dirty="0" smtClean="0"/>
              <a:t>Tell clients their HIV test is reactive (or positive) </a:t>
            </a:r>
          </a:p>
          <a:p>
            <a:pPr marL="342900" lvl="0" indent="-342900">
              <a:spcBef>
                <a:spcPts val="1800"/>
              </a:spcBef>
              <a:buClr>
                <a:srgbClr val="4A66AC"/>
              </a:buClr>
              <a:buFont typeface="Wingdings" panose="05000000000000000000" pitchFamily="2" charset="2"/>
              <a:buChar char="v"/>
            </a:pPr>
            <a:r>
              <a:rPr lang="en-CA" sz="2200" dirty="0" smtClean="0"/>
              <a:t>Offer emotional </a:t>
            </a:r>
            <a:r>
              <a:rPr lang="en-CA" sz="2200" dirty="0"/>
              <a:t>and practical support to </a:t>
            </a:r>
            <a:r>
              <a:rPr lang="en-CA" sz="2200" dirty="0" smtClean="0"/>
              <a:t>clients </a:t>
            </a:r>
            <a:r>
              <a:rPr lang="en-CA" sz="2200" dirty="0"/>
              <a:t>who have received </a:t>
            </a:r>
            <a:r>
              <a:rPr lang="en-CA" sz="2200" dirty="0" smtClean="0"/>
              <a:t>this news; </a:t>
            </a:r>
            <a:r>
              <a:rPr lang="en-CA" sz="2200" dirty="0"/>
              <a:t>support them </a:t>
            </a:r>
            <a:r>
              <a:rPr lang="en-CA" sz="2200" dirty="0" smtClean="0"/>
              <a:t>to begin </a:t>
            </a:r>
            <a:r>
              <a:rPr lang="en-CA" sz="2200" dirty="0"/>
              <a:t>the next </a:t>
            </a:r>
            <a:r>
              <a:rPr lang="en-CA" sz="2200" dirty="0" smtClean="0"/>
              <a:t>steps in their care </a:t>
            </a:r>
          </a:p>
          <a:p>
            <a:pPr marL="342900" lvl="0" indent="-342900">
              <a:spcBef>
                <a:spcPts val="1800"/>
              </a:spcBef>
              <a:buClr>
                <a:srgbClr val="4A66AC"/>
              </a:buClr>
              <a:buFont typeface="Wingdings" panose="05000000000000000000" pitchFamily="2" charset="2"/>
              <a:buChar char="v"/>
            </a:pPr>
            <a:r>
              <a:rPr lang="en-CA" sz="2200" dirty="0" smtClean="0"/>
              <a:t>Talk to clients who </a:t>
            </a:r>
            <a:r>
              <a:rPr lang="en-CA" sz="2200" dirty="0"/>
              <a:t>have </a:t>
            </a:r>
            <a:r>
              <a:rPr lang="en-CA" sz="2200" dirty="0" smtClean="0"/>
              <a:t>positive/reactive </a:t>
            </a:r>
            <a:r>
              <a:rPr lang="en-CA" sz="2200" dirty="0"/>
              <a:t>tests about </a:t>
            </a:r>
            <a:r>
              <a:rPr lang="en-CA" sz="2200" dirty="0" smtClean="0"/>
              <a:t>notifying and protecting their partners </a:t>
            </a:r>
          </a:p>
          <a:p>
            <a:pPr marL="342900" lvl="0" indent="-342900">
              <a:spcBef>
                <a:spcPts val="1800"/>
              </a:spcBef>
              <a:buClr>
                <a:srgbClr val="4A66AC"/>
              </a:buClr>
              <a:buFont typeface="Wingdings" panose="05000000000000000000" pitchFamily="2" charset="2"/>
              <a:buChar char="v"/>
            </a:pPr>
            <a:r>
              <a:rPr lang="en-CA" sz="2200" dirty="0" smtClean="0"/>
              <a:t>Deliver </a:t>
            </a:r>
            <a:r>
              <a:rPr lang="en-CA" sz="2200" dirty="0"/>
              <a:t>news of a non-reactive test; </a:t>
            </a:r>
            <a:r>
              <a:rPr lang="en-CA" sz="2200" dirty="0" smtClean="0"/>
              <a:t>reinforce prevention </a:t>
            </a:r>
            <a:r>
              <a:rPr lang="en-CA" sz="2200" dirty="0"/>
              <a:t>messages and share information about other services (PrEP, harm reduction, mental health) as </a:t>
            </a:r>
            <a:r>
              <a:rPr lang="en-CA" sz="2200" dirty="0" smtClean="0"/>
              <a:t>needed</a:t>
            </a:r>
            <a:endParaRPr lang="en-CA" sz="2200" dirty="0"/>
          </a:p>
        </p:txBody>
      </p:sp>
    </p:spTree>
    <p:extLst>
      <p:ext uri="{BB962C8B-B14F-4D97-AF65-F5344CB8AC3E}">
        <p14:creationId xmlns:p14="http://schemas.microsoft.com/office/powerpoint/2010/main" val="3788207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r>
              <a:rPr lang="en-CA" dirty="0"/>
              <a:t>Disclosure, </a:t>
            </a:r>
            <a:r>
              <a:rPr lang="en-CA" dirty="0" smtClean="0"/>
              <a:t>Criminal Law and Public Health</a:t>
            </a:r>
            <a:endParaRPr lang="en-CA" dirty="0"/>
          </a:p>
        </p:txBody>
      </p:sp>
      <p:sp>
        <p:nvSpPr>
          <p:cNvPr id="10" name="Subtitle 9"/>
          <p:cNvSpPr>
            <a:spLocks noGrp="1"/>
          </p:cNvSpPr>
          <p:nvPr>
            <p:ph type="subTitle" idx="1"/>
          </p:nvPr>
        </p:nvSpPr>
        <p:spPr>
          <a:xfrm>
            <a:off x="1127050" y="2661006"/>
            <a:ext cx="9994605" cy="4196993"/>
          </a:xfrm>
        </p:spPr>
        <p:txBody>
          <a:bodyPr>
            <a:normAutofit lnSpcReduction="10000"/>
          </a:bodyPr>
          <a:lstStyle/>
          <a:p>
            <a:pPr marL="342900" indent="-342900">
              <a:lnSpc>
                <a:spcPct val="100000"/>
              </a:lnSpc>
              <a:buClr>
                <a:srgbClr val="4A66AC"/>
              </a:buClr>
              <a:buFont typeface="Wingdings" panose="05000000000000000000" pitchFamily="2" charset="2"/>
              <a:buChar char="v"/>
            </a:pPr>
            <a:r>
              <a:rPr lang="en-CA" sz="2200" dirty="0" smtClean="0"/>
              <a:t>In </a:t>
            </a:r>
            <a:r>
              <a:rPr lang="en-CA" sz="2200" dirty="0"/>
              <a:t>2012, the Supreme Court of Canada ruled that HIV-positive people are required to tell sexual partners they are HIV-positive if they engage in activities where there is a </a:t>
            </a:r>
            <a:r>
              <a:rPr lang="en-CA" sz="2200" i="1" dirty="0"/>
              <a:t>realistic possibility of transmission of HIV</a:t>
            </a:r>
            <a:r>
              <a:rPr lang="en-CA" sz="2200" dirty="0"/>
              <a:t>.   </a:t>
            </a:r>
            <a:endParaRPr lang="en-CA" sz="2200" dirty="0" smtClean="0"/>
          </a:p>
          <a:p>
            <a:pPr marL="342900" indent="-342900">
              <a:lnSpc>
                <a:spcPct val="100000"/>
              </a:lnSpc>
              <a:buClr>
                <a:srgbClr val="4A66AC"/>
              </a:buClr>
              <a:buFont typeface="Wingdings" panose="05000000000000000000" pitchFamily="2" charset="2"/>
              <a:buChar char="v"/>
            </a:pPr>
            <a:r>
              <a:rPr lang="en-CA" sz="2200" dirty="0" smtClean="0"/>
              <a:t>The </a:t>
            </a:r>
            <a:r>
              <a:rPr lang="en-CA" sz="2200" dirty="0"/>
              <a:t>Ontario government has further clarified this ruling (for Ontario crown prosecutors) </a:t>
            </a:r>
            <a:r>
              <a:rPr lang="en-CA" sz="2200" dirty="0" smtClean="0"/>
              <a:t>stating </a:t>
            </a:r>
            <a:r>
              <a:rPr lang="en-CA" sz="2200" dirty="0"/>
              <a:t>that: </a:t>
            </a:r>
            <a:r>
              <a:rPr lang="en-CA" sz="2200" i="1" dirty="0" smtClean="0"/>
              <a:t>A </a:t>
            </a:r>
            <a:r>
              <a:rPr lang="en-CA" sz="2200" i="1" dirty="0"/>
              <a:t>person living with HIV who is on antiretroviral therapy and has a viral load of </a:t>
            </a:r>
            <a:r>
              <a:rPr lang="en-CA" sz="2200" i="1" dirty="0" smtClean="0"/>
              <a:t>under 200 </a:t>
            </a:r>
            <a:r>
              <a:rPr lang="en-CA" sz="2200" i="1" dirty="0"/>
              <a:t>copies/ml blood for at least 6 months does not have a duty to disclose their status before anal, vaginal or oral sex.  This is the case whether or not a condom is used</a:t>
            </a:r>
            <a:r>
              <a:rPr lang="en-CA" sz="2200" i="1" dirty="0" smtClean="0"/>
              <a:t>.</a:t>
            </a:r>
          </a:p>
          <a:p>
            <a:pPr marL="342900" indent="-342900">
              <a:lnSpc>
                <a:spcPct val="100000"/>
              </a:lnSpc>
              <a:buClr>
                <a:srgbClr val="4A66AC"/>
              </a:buClr>
              <a:buFont typeface="Wingdings" panose="05000000000000000000" pitchFamily="2" charset="2"/>
              <a:buChar char="v"/>
            </a:pPr>
            <a:r>
              <a:rPr lang="en-CA" sz="2200" dirty="0" smtClean="0"/>
              <a:t>Public </a:t>
            </a:r>
            <a:r>
              <a:rPr lang="en-CA" sz="2200" dirty="0"/>
              <a:t>Health authorities have a responsibility to their HIV positive clients and to the welfare of the general public.  Through public health law, health authorities can manage HIV cases, </a:t>
            </a:r>
            <a:r>
              <a:rPr lang="en-CA" sz="2200" dirty="0" smtClean="0"/>
              <a:t>require </a:t>
            </a:r>
            <a:r>
              <a:rPr lang="en-CA" sz="2200" dirty="0"/>
              <a:t>individuals to seek treatment and care, and to engage in partner notification.</a:t>
            </a:r>
          </a:p>
          <a:p>
            <a:pPr lvl="0">
              <a:spcBef>
                <a:spcPts val="1200"/>
              </a:spcBef>
              <a:buClr>
                <a:srgbClr val="4A66AC"/>
              </a:buClr>
            </a:pPr>
            <a:endParaRPr lang="en-US" sz="2100" dirty="0" smtClean="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342844" y="299892"/>
            <a:ext cx="4718254"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Tree>
    <p:extLst>
      <p:ext uri="{BB962C8B-B14F-4D97-AF65-F5344CB8AC3E}">
        <p14:creationId xmlns:p14="http://schemas.microsoft.com/office/powerpoint/2010/main" val="2370376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r>
              <a:rPr lang="en-CA" dirty="0"/>
              <a:t>Disclosure, Criminal Law and </a:t>
            </a:r>
            <a:r>
              <a:rPr lang="en-CA" dirty="0" smtClean="0"/>
              <a:t>Public Health</a:t>
            </a:r>
            <a:endParaRPr lang="en-CA" dirty="0"/>
          </a:p>
        </p:txBody>
      </p:sp>
      <p:sp>
        <p:nvSpPr>
          <p:cNvPr id="10" name="Subtitle 9"/>
          <p:cNvSpPr>
            <a:spLocks noGrp="1"/>
          </p:cNvSpPr>
          <p:nvPr>
            <p:ph type="subTitle" idx="1"/>
          </p:nvPr>
        </p:nvSpPr>
        <p:spPr>
          <a:xfrm>
            <a:off x="1127050" y="2661006"/>
            <a:ext cx="9994605" cy="4196993"/>
          </a:xfrm>
        </p:spPr>
        <p:txBody>
          <a:bodyPr>
            <a:normAutofit/>
          </a:bodyPr>
          <a:lstStyle/>
          <a:p>
            <a:pPr>
              <a:spcBef>
                <a:spcPts val="1800"/>
              </a:spcBef>
            </a:pPr>
            <a:r>
              <a:rPr lang="en-CA" dirty="0"/>
              <a:t>HIV test counsellors </a:t>
            </a:r>
            <a:r>
              <a:rPr lang="en-CA" b="1" dirty="0">
                <a:solidFill>
                  <a:srgbClr val="4A66AC"/>
                </a:solidFill>
              </a:rPr>
              <a:t>should not provide legal advice</a:t>
            </a:r>
            <a:r>
              <a:rPr lang="en-CA" dirty="0"/>
              <a:t>.  However, they can:</a:t>
            </a:r>
          </a:p>
          <a:p>
            <a:pPr marL="342900" indent="-342900">
              <a:spcBef>
                <a:spcPts val="1800"/>
              </a:spcBef>
              <a:buClr>
                <a:srgbClr val="4A66AC"/>
              </a:buClr>
              <a:buFont typeface="Wingdings" panose="05000000000000000000" pitchFamily="2" charset="2"/>
              <a:buChar char="v"/>
            </a:pPr>
            <a:r>
              <a:rPr lang="en-CA" dirty="0" smtClean="0"/>
              <a:t>review </a:t>
            </a:r>
            <a:r>
              <a:rPr lang="en-CA" dirty="0"/>
              <a:t>earlier discussions about preventing HIV transmission</a:t>
            </a:r>
          </a:p>
          <a:p>
            <a:pPr marL="342900" indent="-342900">
              <a:spcBef>
                <a:spcPts val="1800"/>
              </a:spcBef>
              <a:buClr>
                <a:srgbClr val="4A66AC"/>
              </a:buClr>
              <a:buFont typeface="Wingdings" panose="05000000000000000000" pitchFamily="2" charset="2"/>
              <a:buChar char="v"/>
            </a:pPr>
            <a:r>
              <a:rPr lang="en-CA" dirty="0" smtClean="0"/>
              <a:t>discuss </a:t>
            </a:r>
            <a:r>
              <a:rPr lang="en-CA" dirty="0"/>
              <a:t>changes to sexual behaviour and drug use (condom use, clean equipment, low-risk activities) that can protect partners</a:t>
            </a:r>
          </a:p>
          <a:p>
            <a:pPr marL="342900" indent="-342900">
              <a:spcBef>
                <a:spcPts val="1800"/>
              </a:spcBef>
              <a:buClr>
                <a:srgbClr val="4A66AC"/>
              </a:buClr>
              <a:buFont typeface="Wingdings" panose="05000000000000000000" pitchFamily="2" charset="2"/>
              <a:buChar char="v"/>
            </a:pPr>
            <a:r>
              <a:rPr lang="en-CA" dirty="0" smtClean="0"/>
              <a:t>remind </a:t>
            </a:r>
            <a:r>
              <a:rPr lang="en-CA" dirty="0"/>
              <a:t>clients that with regular and sustained treatment they can reduce their HIV viral load to undetectable levels, </a:t>
            </a:r>
            <a:r>
              <a:rPr lang="en-CA" dirty="0" smtClean="0"/>
              <a:t>in time, they can eliminate </a:t>
            </a:r>
            <a:r>
              <a:rPr lang="en-CA" dirty="0"/>
              <a:t>the risk of transmitting </a:t>
            </a:r>
            <a:r>
              <a:rPr lang="en-CA" dirty="0" smtClean="0"/>
              <a:t>HIV    </a:t>
            </a:r>
          </a:p>
          <a:p>
            <a:pPr marL="342900" indent="-342900">
              <a:spcBef>
                <a:spcPts val="1800"/>
              </a:spcBef>
              <a:buClr>
                <a:srgbClr val="4A66AC"/>
              </a:buClr>
              <a:buFont typeface="Wingdings" panose="05000000000000000000" pitchFamily="2" charset="2"/>
              <a:buChar char="v"/>
            </a:pPr>
            <a:r>
              <a:rPr lang="en-US" dirty="0" smtClean="0"/>
              <a:t>Tell clients to seek legal advice if they are uncertain</a:t>
            </a:r>
            <a:endParaRPr lang="en-CA" dirty="0"/>
          </a:p>
          <a:p>
            <a:pPr lvl="0">
              <a:spcBef>
                <a:spcPts val="1200"/>
              </a:spcBef>
              <a:buClr>
                <a:srgbClr val="4A66AC"/>
              </a:buClr>
            </a:pPr>
            <a:endParaRPr lang="en-US" sz="2100" dirty="0" smtClean="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342844" y="299892"/>
            <a:ext cx="5069128"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Tree>
    <p:extLst>
      <p:ext uri="{BB962C8B-B14F-4D97-AF65-F5344CB8AC3E}">
        <p14:creationId xmlns:p14="http://schemas.microsoft.com/office/powerpoint/2010/main" val="2750354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smtClean="0"/>
              <a:t>When an HIV test is non-reactive</a:t>
            </a:r>
            <a:endParaRPr lang="en-CA" dirty="0"/>
          </a:p>
        </p:txBody>
      </p:sp>
      <p:sp>
        <p:nvSpPr>
          <p:cNvPr id="10" name="Subtitle 9"/>
          <p:cNvSpPr>
            <a:spLocks noGrp="1"/>
          </p:cNvSpPr>
          <p:nvPr>
            <p:ph type="subTitle" idx="1"/>
          </p:nvPr>
        </p:nvSpPr>
        <p:spPr>
          <a:xfrm>
            <a:off x="914399" y="2484628"/>
            <a:ext cx="10462438" cy="4373372"/>
          </a:xfrm>
        </p:spPr>
        <p:txBody>
          <a:bodyPr>
            <a:normAutofit/>
          </a:bodyPr>
          <a:lstStyle/>
          <a:p>
            <a:pPr lvl="0">
              <a:spcBef>
                <a:spcPts val="1200"/>
              </a:spcBef>
              <a:buClr>
                <a:srgbClr val="4A66AC"/>
              </a:buClr>
            </a:pPr>
            <a:r>
              <a:rPr lang="en-US" sz="2200" dirty="0" smtClean="0"/>
              <a:t>Most of the test results you provide will be non-reactive. Important issues to review after a non-reactive test include:</a:t>
            </a:r>
          </a:p>
          <a:p>
            <a:pPr marL="342900" indent="-342900">
              <a:spcBef>
                <a:spcPts val="1800"/>
              </a:spcBef>
              <a:buClr>
                <a:srgbClr val="4A66AC"/>
              </a:buClr>
              <a:buFont typeface="Wingdings" panose="05000000000000000000" pitchFamily="2" charset="2"/>
              <a:buChar char="v"/>
            </a:pPr>
            <a:r>
              <a:rPr lang="en-US" sz="2200" dirty="0" smtClean="0"/>
              <a:t>Whether the client should </a:t>
            </a:r>
            <a:r>
              <a:rPr lang="en-US" sz="2200" dirty="0"/>
              <a:t>return for further testing – either routine testing or follow-up (3-6-3 schedule testing) for a high risk exposure. </a:t>
            </a:r>
            <a:endParaRPr lang="en-US" sz="2200" dirty="0" smtClean="0"/>
          </a:p>
          <a:p>
            <a:pPr marL="342900" lvl="0" indent="-342900">
              <a:spcBef>
                <a:spcPts val="1800"/>
              </a:spcBef>
              <a:buClr>
                <a:srgbClr val="4A66AC"/>
              </a:buClr>
              <a:buFont typeface="Wingdings" panose="05000000000000000000" pitchFamily="2" charset="2"/>
              <a:buChar char="v"/>
            </a:pPr>
            <a:r>
              <a:rPr lang="en-US" sz="2200" dirty="0" smtClean="0"/>
              <a:t>Referral to any services that you might have identified as appropriate during the risk assessment (harm reduction, addictions, PrEP, risk reduction counselling, etc.) Provide practical information (phone numbers, web sites, brochures or make a warm referral – contacting a </a:t>
            </a:r>
            <a:r>
              <a:rPr lang="en-US" sz="2200" smtClean="0"/>
              <a:t>service provider for them, </a:t>
            </a:r>
            <a:r>
              <a:rPr lang="en-US" sz="2200" dirty="0" smtClean="0"/>
              <a:t>when possible.)</a:t>
            </a:r>
          </a:p>
          <a:p>
            <a:pPr marL="342900" indent="-342900">
              <a:spcBef>
                <a:spcPts val="1800"/>
              </a:spcBef>
              <a:buClr>
                <a:srgbClr val="4A66AC"/>
              </a:buClr>
              <a:buFont typeface="Wingdings" panose="05000000000000000000" pitchFamily="2" charset="2"/>
              <a:buChar char="v"/>
            </a:pPr>
            <a:r>
              <a:rPr lang="en-US" sz="2200" dirty="0"/>
              <a:t>Re-cap any suggestions about protective strategies from pre-counselling </a:t>
            </a:r>
            <a:r>
              <a:rPr lang="en-US" sz="2200" dirty="0" smtClean="0"/>
              <a:t>discussions.</a:t>
            </a:r>
          </a:p>
          <a:p>
            <a:pPr lvl="0" algn="ctr">
              <a:spcBef>
                <a:spcPts val="1800"/>
              </a:spcBef>
              <a:buClr>
                <a:srgbClr val="4A66AC"/>
              </a:buClr>
            </a:pPr>
            <a:r>
              <a:rPr lang="en-US" sz="2000" b="1" dirty="0" smtClean="0">
                <a:solidFill>
                  <a:srgbClr val="4A66AC"/>
                </a:solidFill>
              </a:rPr>
              <a:t>If it has been more than three months since their last high-risk exposure, the client can be confident they are HIV negative (unless they have another high-risk exposure)</a:t>
            </a:r>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342843" y="299892"/>
            <a:ext cx="4782049"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Tree>
    <p:extLst>
      <p:ext uri="{BB962C8B-B14F-4D97-AF65-F5344CB8AC3E}">
        <p14:creationId xmlns:p14="http://schemas.microsoft.com/office/powerpoint/2010/main" val="3692612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82501" y="1275019"/>
            <a:ext cx="10494499" cy="1029994"/>
          </a:xfrm>
        </p:spPr>
        <p:txBody>
          <a:bodyPr>
            <a:normAutofit/>
          </a:bodyPr>
          <a:lstStyle/>
          <a:p>
            <a:pPr>
              <a:spcAft>
                <a:spcPts val="1800"/>
              </a:spcAft>
              <a:buClr>
                <a:srgbClr val="4A66AC"/>
              </a:buClr>
            </a:pPr>
            <a:r>
              <a:rPr lang="en-CA" dirty="0" smtClean="0"/>
              <a:t>Self Care</a:t>
            </a:r>
            <a:endParaRPr lang="en-CA" dirty="0"/>
          </a:p>
        </p:txBody>
      </p:sp>
      <p:sp>
        <p:nvSpPr>
          <p:cNvPr id="10" name="Subtitle 9"/>
          <p:cNvSpPr>
            <a:spLocks noGrp="1"/>
          </p:cNvSpPr>
          <p:nvPr>
            <p:ph type="subTitle" idx="1"/>
          </p:nvPr>
        </p:nvSpPr>
        <p:spPr>
          <a:xfrm>
            <a:off x="914399" y="2484628"/>
            <a:ext cx="8261499" cy="4373372"/>
          </a:xfrm>
        </p:spPr>
        <p:txBody>
          <a:bodyPr>
            <a:normAutofit/>
          </a:bodyPr>
          <a:lstStyle/>
          <a:p>
            <a:pPr lvl="0">
              <a:spcBef>
                <a:spcPts val="1200"/>
              </a:spcBef>
              <a:buClr>
                <a:srgbClr val="4A66AC"/>
              </a:buClr>
            </a:pPr>
            <a:r>
              <a:rPr lang="en-US" dirty="0" smtClean="0"/>
              <a:t>HIV </a:t>
            </a:r>
            <a:r>
              <a:rPr lang="en-US" dirty="0"/>
              <a:t>test counselling can be </a:t>
            </a:r>
            <a:r>
              <a:rPr lang="en-US" dirty="0" smtClean="0"/>
              <a:t>stressful and it may be particularly difficult to give positive results. Take the time you need after a stressful appointment.</a:t>
            </a:r>
          </a:p>
          <a:p>
            <a:pPr marL="342900" lvl="0" indent="-342900">
              <a:spcBef>
                <a:spcPts val="1200"/>
              </a:spcBef>
              <a:buClr>
                <a:srgbClr val="4A66AC"/>
              </a:buClr>
              <a:buFont typeface="Wingdings" panose="05000000000000000000" pitchFamily="2" charset="2"/>
              <a:buChar char="v"/>
            </a:pPr>
            <a:r>
              <a:rPr lang="en-US" dirty="0" smtClean="0"/>
              <a:t> Identify colleagues or others in your workplace who might provide support</a:t>
            </a:r>
          </a:p>
          <a:p>
            <a:pPr marL="342900" lvl="0" indent="-342900">
              <a:spcBef>
                <a:spcPts val="1200"/>
              </a:spcBef>
              <a:buClr>
                <a:srgbClr val="4A66AC"/>
              </a:buClr>
              <a:buFont typeface="Wingdings" panose="05000000000000000000" pitchFamily="2" charset="2"/>
              <a:buChar char="v"/>
            </a:pPr>
            <a:r>
              <a:rPr lang="en-US" dirty="0" smtClean="0"/>
              <a:t>Learn about the internal processes for self care at your site</a:t>
            </a:r>
          </a:p>
          <a:p>
            <a:pPr lvl="0">
              <a:spcBef>
                <a:spcPts val="2400"/>
              </a:spcBef>
              <a:buClr>
                <a:srgbClr val="4A66AC"/>
              </a:buClr>
            </a:pPr>
            <a:r>
              <a:rPr lang="en-US" sz="2000" b="1" dirty="0" smtClean="0">
                <a:solidFill>
                  <a:srgbClr val="4A66AC"/>
                </a:solidFill>
              </a:rPr>
              <a:t>Some additional resources about self care are available in your handout.</a:t>
            </a:r>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342844" y="299892"/>
            <a:ext cx="4771416"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122734" y="2500423"/>
            <a:ext cx="2488020" cy="2985977"/>
          </a:xfrm>
          <a:prstGeom prst="rect">
            <a:avLst/>
          </a:prstGeom>
        </p:spPr>
      </p:pic>
    </p:spTree>
    <p:extLst>
      <p:ext uri="{BB962C8B-B14F-4D97-AF65-F5344CB8AC3E}">
        <p14:creationId xmlns:p14="http://schemas.microsoft.com/office/powerpoint/2010/main" val="407455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smtClean="0"/>
              <a:t>When an HIV Test is Reactive (or Positive)</a:t>
            </a:r>
            <a:endParaRPr lang="en-CA" dirty="0"/>
          </a:p>
        </p:txBody>
      </p:sp>
      <p:sp>
        <p:nvSpPr>
          <p:cNvPr id="10" name="Subtitle 9"/>
          <p:cNvSpPr>
            <a:spLocks noGrp="1"/>
          </p:cNvSpPr>
          <p:nvPr>
            <p:ph type="subTitle" idx="1"/>
          </p:nvPr>
        </p:nvSpPr>
        <p:spPr>
          <a:xfrm>
            <a:off x="1099334" y="3211227"/>
            <a:ext cx="9920178" cy="4373372"/>
          </a:xfrm>
        </p:spPr>
        <p:txBody>
          <a:bodyPr>
            <a:normAutofit/>
          </a:bodyPr>
          <a:lstStyle/>
          <a:p>
            <a:pPr lvl="0">
              <a:spcBef>
                <a:spcPts val="1200"/>
              </a:spcBef>
              <a:buClr>
                <a:srgbClr val="4A66AC"/>
              </a:buClr>
            </a:pPr>
            <a:r>
              <a:rPr lang="en-US" dirty="0" smtClean="0"/>
              <a:t>Common Reactions when a person has a reactive test:</a:t>
            </a:r>
          </a:p>
          <a:p>
            <a:pPr marL="690563" lvl="0" indent="-457200">
              <a:spcBef>
                <a:spcPts val="800"/>
              </a:spcBef>
              <a:buClr>
                <a:srgbClr val="4A66AC"/>
              </a:buClr>
              <a:buFont typeface="Wingdings" panose="05000000000000000000" pitchFamily="2" charset="2"/>
              <a:buChar char="v"/>
              <a:tabLst>
                <a:tab pos="796925" algn="l"/>
              </a:tabLst>
            </a:pPr>
            <a:r>
              <a:rPr lang="en-US" sz="2200" dirty="0" smtClean="0"/>
              <a:t>Disbelief / shock</a:t>
            </a:r>
          </a:p>
          <a:p>
            <a:pPr marL="690563" lvl="0" indent="-457200">
              <a:spcBef>
                <a:spcPts val="800"/>
              </a:spcBef>
              <a:buClr>
                <a:srgbClr val="4A66AC"/>
              </a:buClr>
              <a:buFont typeface="Wingdings" panose="05000000000000000000" pitchFamily="2" charset="2"/>
              <a:buChar char="v"/>
              <a:tabLst>
                <a:tab pos="796925" algn="l"/>
              </a:tabLst>
            </a:pPr>
            <a:r>
              <a:rPr lang="en-US" sz="2200" dirty="0" smtClean="0"/>
              <a:t>Anger at the person they think infected them</a:t>
            </a:r>
          </a:p>
          <a:p>
            <a:pPr marL="690563" lvl="0" indent="-457200">
              <a:spcBef>
                <a:spcPts val="800"/>
              </a:spcBef>
              <a:buClr>
                <a:srgbClr val="4A66AC"/>
              </a:buClr>
              <a:buFont typeface="Wingdings" panose="05000000000000000000" pitchFamily="2" charset="2"/>
              <a:buChar char="v"/>
              <a:tabLst>
                <a:tab pos="796925" algn="l"/>
              </a:tabLst>
            </a:pPr>
            <a:r>
              <a:rPr lang="en-US" sz="2200" dirty="0" smtClean="0"/>
              <a:t>Anger at the person giving the test result (you)</a:t>
            </a:r>
          </a:p>
          <a:p>
            <a:pPr marL="690563" lvl="0" indent="-457200">
              <a:spcBef>
                <a:spcPts val="800"/>
              </a:spcBef>
              <a:buClr>
                <a:srgbClr val="4A66AC"/>
              </a:buClr>
              <a:buFont typeface="Wingdings" panose="05000000000000000000" pitchFamily="2" charset="2"/>
              <a:buChar char="v"/>
              <a:tabLst>
                <a:tab pos="796925" algn="l"/>
              </a:tabLst>
            </a:pPr>
            <a:r>
              <a:rPr lang="en-US" sz="2200" dirty="0" smtClean="0"/>
              <a:t>Guilt/shame about being infected</a:t>
            </a:r>
          </a:p>
          <a:p>
            <a:pPr marL="690563" lvl="0" indent="-457200">
              <a:spcBef>
                <a:spcPts val="800"/>
              </a:spcBef>
              <a:buClr>
                <a:srgbClr val="4A66AC"/>
              </a:buClr>
              <a:buFont typeface="Wingdings" panose="05000000000000000000" pitchFamily="2" charset="2"/>
              <a:buChar char="v"/>
              <a:tabLst>
                <a:tab pos="796925" algn="l"/>
              </a:tabLst>
            </a:pPr>
            <a:r>
              <a:rPr lang="en-US" sz="2200" dirty="0" smtClean="0"/>
              <a:t>Fear and uncertainty about their future</a:t>
            </a:r>
          </a:p>
          <a:p>
            <a:pPr marL="690563" lvl="0" indent="-457200">
              <a:spcBef>
                <a:spcPts val="800"/>
              </a:spcBef>
              <a:buClr>
                <a:srgbClr val="4A66AC"/>
              </a:buClr>
              <a:buFont typeface="Wingdings" panose="05000000000000000000" pitchFamily="2" charset="2"/>
              <a:buChar char="v"/>
              <a:tabLst>
                <a:tab pos="796925" algn="l"/>
              </a:tabLst>
            </a:pPr>
            <a:r>
              <a:rPr lang="en-US" sz="2200" dirty="0" smtClean="0"/>
              <a:t>Anxiety about the health of their partners/children</a:t>
            </a:r>
          </a:p>
          <a:p>
            <a:pPr marL="690563" lvl="0" indent="-457200">
              <a:spcBef>
                <a:spcPts val="800"/>
              </a:spcBef>
              <a:buClr>
                <a:srgbClr val="4A66AC"/>
              </a:buClr>
              <a:buFont typeface="Wingdings" panose="05000000000000000000" pitchFamily="2" charset="2"/>
              <a:buChar char="v"/>
              <a:tabLst>
                <a:tab pos="796925" algn="l"/>
              </a:tabLst>
            </a:pPr>
            <a:r>
              <a:rPr lang="en-US" sz="2200" dirty="0" smtClean="0"/>
              <a:t>Relief that their symptoms are explained</a:t>
            </a:r>
          </a:p>
          <a:p>
            <a:pPr marL="342900" lvl="0" indent="-342900">
              <a:spcBef>
                <a:spcPts val="1800"/>
              </a:spcBef>
              <a:buClr>
                <a:srgbClr val="4A66AC"/>
              </a:buClr>
              <a:buFont typeface="Wingdings" panose="05000000000000000000" pitchFamily="2" charset="2"/>
              <a:buChar char="v"/>
            </a:pPr>
            <a:endParaRPr lang="en-US" dirty="0" smtClean="0"/>
          </a:p>
        </p:txBody>
      </p:sp>
      <p:sp>
        <p:nvSpPr>
          <p:cNvPr id="4" name="TextBox 3"/>
          <p:cNvSpPr txBox="1"/>
          <p:nvPr/>
        </p:nvSpPr>
        <p:spPr>
          <a:xfrm>
            <a:off x="8650842" y="3483315"/>
            <a:ext cx="2784296" cy="2862322"/>
          </a:xfrm>
          <a:prstGeom prst="rect">
            <a:avLst/>
          </a:prstGeom>
          <a:noFill/>
        </p:spPr>
        <p:txBody>
          <a:bodyPr wrap="square" rtlCol="0">
            <a:spAutoFit/>
          </a:bodyPr>
          <a:lstStyle/>
          <a:p>
            <a:pPr algn="ctr"/>
            <a:r>
              <a:rPr lang="en-US" sz="2000" b="1" dirty="0" smtClean="0">
                <a:solidFill>
                  <a:srgbClr val="4A66AC"/>
                </a:solidFill>
              </a:rPr>
              <a:t>All of these are normal responses. </a:t>
            </a:r>
          </a:p>
          <a:p>
            <a:pPr algn="ctr"/>
            <a:endParaRPr lang="en-US" sz="2000" b="1" dirty="0">
              <a:solidFill>
                <a:srgbClr val="4A66AC"/>
              </a:solidFill>
            </a:endParaRPr>
          </a:p>
          <a:p>
            <a:pPr algn="ctr"/>
            <a:r>
              <a:rPr lang="en-US" sz="2000" b="1" dirty="0">
                <a:solidFill>
                  <a:srgbClr val="4A66AC"/>
                </a:solidFill>
              </a:rPr>
              <a:t>Talking about how others have responded to testing positive may offer reassurance and give them insight into their own feelings</a:t>
            </a:r>
            <a:r>
              <a:rPr lang="en-US" sz="2000" b="1" dirty="0" smtClean="0">
                <a:solidFill>
                  <a:srgbClr val="4A66AC"/>
                </a:solidFill>
              </a:rPr>
              <a:t>.</a:t>
            </a:r>
            <a:endParaRPr lang="en-CA" sz="2000" b="1" dirty="0">
              <a:solidFill>
                <a:srgbClr val="4A66AC"/>
              </a:solidFill>
            </a:endParaRPr>
          </a:p>
        </p:txBody>
      </p:sp>
      <p:sp>
        <p:nvSpPr>
          <p:cNvPr id="7" name="Subtitle 9"/>
          <p:cNvSpPr txBox="1">
            <a:spLocks/>
          </p:cNvSpPr>
          <p:nvPr/>
        </p:nvSpPr>
        <p:spPr>
          <a:xfrm>
            <a:off x="779572" y="2402434"/>
            <a:ext cx="10462438" cy="4435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Bef>
                <a:spcPts val="1800"/>
              </a:spcBef>
              <a:buClr>
                <a:srgbClr val="4A66AC"/>
              </a:buClr>
            </a:pPr>
            <a:r>
              <a:rPr lang="en-US" dirty="0" smtClean="0"/>
              <a:t>Be direct: for example, </a:t>
            </a:r>
            <a:r>
              <a:rPr lang="en-US" b="1" dirty="0" smtClean="0"/>
              <a:t>“It’s not the news we hoped for. Your test is reactive.”</a:t>
            </a:r>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4" y="299892"/>
            <a:ext cx="4899007"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Tree>
    <p:extLst>
      <p:ext uri="{BB962C8B-B14F-4D97-AF65-F5344CB8AC3E}">
        <p14:creationId xmlns:p14="http://schemas.microsoft.com/office/powerpoint/2010/main" val="1727015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smtClean="0"/>
              <a:t>First </a:t>
            </a:r>
            <a:r>
              <a:rPr lang="en-CA" dirty="0"/>
              <a:t>Steps after a </a:t>
            </a:r>
            <a:r>
              <a:rPr lang="en-CA" dirty="0" smtClean="0"/>
              <a:t>Reactive (or Positive) </a:t>
            </a:r>
            <a:r>
              <a:rPr lang="en-CA" dirty="0"/>
              <a:t>Test</a:t>
            </a:r>
          </a:p>
        </p:txBody>
      </p:sp>
      <p:sp>
        <p:nvSpPr>
          <p:cNvPr id="10" name="Subtitle 9"/>
          <p:cNvSpPr>
            <a:spLocks noGrp="1"/>
          </p:cNvSpPr>
          <p:nvPr>
            <p:ph type="subTitle" idx="1"/>
          </p:nvPr>
        </p:nvSpPr>
        <p:spPr>
          <a:xfrm>
            <a:off x="914399" y="2399568"/>
            <a:ext cx="7911101" cy="4373372"/>
          </a:xfrm>
        </p:spPr>
        <p:txBody>
          <a:bodyPr>
            <a:normAutofit/>
          </a:bodyPr>
          <a:lstStyle/>
          <a:p>
            <a:pPr marL="342900" lvl="0" indent="-342900">
              <a:spcBef>
                <a:spcPts val="1800"/>
              </a:spcBef>
              <a:spcAft>
                <a:spcPts val="1200"/>
              </a:spcAft>
              <a:buClr>
                <a:srgbClr val="4A66AC"/>
              </a:buClr>
              <a:buFont typeface="Wingdings" panose="05000000000000000000" pitchFamily="2" charset="2"/>
              <a:buChar char="v"/>
            </a:pPr>
            <a:r>
              <a:rPr lang="en-US" sz="2200" dirty="0"/>
              <a:t>Provide immediate comfort and support. </a:t>
            </a:r>
            <a:endParaRPr lang="en-US" sz="2200" dirty="0" smtClean="0"/>
          </a:p>
          <a:p>
            <a:pPr marL="342900" indent="-342900">
              <a:spcBef>
                <a:spcPts val="1800"/>
              </a:spcBef>
              <a:spcAft>
                <a:spcPts val="1200"/>
              </a:spcAft>
              <a:buClr>
                <a:srgbClr val="4A66AC"/>
              </a:buClr>
              <a:buFont typeface="Wingdings" panose="05000000000000000000" pitchFamily="2" charset="2"/>
              <a:buChar char="v"/>
            </a:pPr>
            <a:r>
              <a:rPr lang="en-US" sz="2200" dirty="0" smtClean="0"/>
              <a:t>Encourage </a:t>
            </a:r>
            <a:r>
              <a:rPr lang="en-US" sz="2200" dirty="0"/>
              <a:t>them to express their </a:t>
            </a:r>
            <a:r>
              <a:rPr lang="en-US" sz="2200" dirty="0" smtClean="0"/>
              <a:t>emotions </a:t>
            </a:r>
            <a:endParaRPr lang="en-US" sz="2200" dirty="0"/>
          </a:p>
          <a:p>
            <a:pPr marL="342900" lvl="0" indent="-342900">
              <a:spcAft>
                <a:spcPts val="1200"/>
              </a:spcAft>
              <a:buClr>
                <a:srgbClr val="4A66AC"/>
              </a:buClr>
              <a:buFont typeface="Wingdings" panose="05000000000000000000" pitchFamily="2" charset="2"/>
              <a:buChar char="v"/>
            </a:pPr>
            <a:r>
              <a:rPr lang="en-US" sz="2200" dirty="0" smtClean="0"/>
              <a:t>Remind them that there </a:t>
            </a:r>
            <a:r>
              <a:rPr lang="en-US" sz="2200" dirty="0"/>
              <a:t>are now many treatments for HIV that allow people to live long, healthy lives. You will help </a:t>
            </a:r>
            <a:r>
              <a:rPr lang="en-US" sz="2200" dirty="0" smtClean="0"/>
              <a:t>them find </a:t>
            </a:r>
            <a:r>
              <a:rPr lang="en-US" sz="2200" dirty="0"/>
              <a:t>a doctor </a:t>
            </a:r>
            <a:r>
              <a:rPr lang="en-US" sz="2200" dirty="0" smtClean="0"/>
              <a:t>and </a:t>
            </a:r>
            <a:r>
              <a:rPr lang="en-US" sz="2200" dirty="0"/>
              <a:t>other supports they need</a:t>
            </a:r>
            <a:r>
              <a:rPr lang="en-US" sz="2200" dirty="0" smtClean="0"/>
              <a:t>.</a:t>
            </a:r>
            <a:endParaRPr lang="en-US" sz="2200" dirty="0"/>
          </a:p>
          <a:p>
            <a:pPr marL="342900" indent="-342900">
              <a:spcAft>
                <a:spcPts val="1200"/>
              </a:spcAft>
              <a:buClr>
                <a:srgbClr val="4A66AC"/>
              </a:buClr>
              <a:buFont typeface="Wingdings" panose="05000000000000000000" pitchFamily="2" charset="2"/>
              <a:buChar char="v"/>
            </a:pPr>
            <a:r>
              <a:rPr lang="en-US" sz="2200" dirty="0" smtClean="0"/>
              <a:t>Double </a:t>
            </a:r>
            <a:r>
              <a:rPr lang="en-US" sz="2200" dirty="0"/>
              <a:t>back to talk about the people in their </a:t>
            </a:r>
            <a:r>
              <a:rPr lang="en-US" sz="2200" dirty="0" smtClean="0"/>
              <a:t>life that </a:t>
            </a:r>
            <a:r>
              <a:rPr lang="en-US" sz="2200" dirty="0"/>
              <a:t>can support them (discussed in the pre-test counselling</a:t>
            </a:r>
            <a:r>
              <a:rPr lang="en-US" sz="2200" dirty="0" smtClean="0"/>
              <a:t>); will they be able to see this person today? </a:t>
            </a:r>
          </a:p>
          <a:p>
            <a:pPr algn="ctr">
              <a:spcAft>
                <a:spcPts val="1200"/>
              </a:spcAft>
              <a:buClr>
                <a:srgbClr val="4A66AC"/>
              </a:buClr>
            </a:pPr>
            <a:r>
              <a:rPr lang="en-US" sz="2200" b="1" dirty="0" smtClean="0">
                <a:solidFill>
                  <a:srgbClr val="4A66AC"/>
                </a:solidFill>
              </a:rPr>
              <a:t>Key issues to discuss are included on your checklist, as you begin a talk about next steps.</a:t>
            </a:r>
          </a:p>
        </p:txBody>
      </p:sp>
      <p:sp>
        <p:nvSpPr>
          <p:cNvPr id="3" name="Rectangle 2"/>
          <p:cNvSpPr/>
          <p:nvPr/>
        </p:nvSpPr>
        <p:spPr>
          <a:xfrm>
            <a:off x="8876872" y="2946786"/>
            <a:ext cx="2743200" cy="2708434"/>
          </a:xfrm>
          <a:prstGeom prst="rect">
            <a:avLst/>
          </a:prstGeom>
        </p:spPr>
        <p:txBody>
          <a:bodyPr wrap="square">
            <a:spAutoFit/>
          </a:bodyPr>
          <a:lstStyle/>
          <a:p>
            <a:pPr algn="ctr">
              <a:spcAft>
                <a:spcPts val="1200"/>
              </a:spcAft>
              <a:buClr>
                <a:srgbClr val="4A66AC"/>
              </a:buClr>
            </a:pPr>
            <a:r>
              <a:rPr lang="en-US" sz="2000" b="1" dirty="0">
                <a:solidFill>
                  <a:srgbClr val="4A66AC"/>
                </a:solidFill>
              </a:rPr>
              <a:t>Answer questions, but remember that </a:t>
            </a:r>
            <a:r>
              <a:rPr lang="en-US" sz="2000" b="1" dirty="0" smtClean="0">
                <a:solidFill>
                  <a:srgbClr val="4A66AC"/>
                </a:solidFill>
              </a:rPr>
              <a:t>the client </a:t>
            </a:r>
            <a:r>
              <a:rPr lang="en-US" sz="2000" b="1" dirty="0">
                <a:solidFill>
                  <a:srgbClr val="4A66AC"/>
                </a:solidFill>
              </a:rPr>
              <a:t>may not be able to retain the </a:t>
            </a:r>
            <a:r>
              <a:rPr lang="en-US" sz="2000" b="1" dirty="0" smtClean="0">
                <a:solidFill>
                  <a:srgbClr val="4A66AC"/>
                </a:solidFill>
              </a:rPr>
              <a:t>information.</a:t>
            </a:r>
          </a:p>
          <a:p>
            <a:pPr algn="ctr">
              <a:spcAft>
                <a:spcPts val="1200"/>
              </a:spcAft>
              <a:buClr>
                <a:srgbClr val="4A66AC"/>
              </a:buClr>
            </a:pPr>
            <a:r>
              <a:rPr lang="en-US" sz="2000" b="1" dirty="0" smtClean="0">
                <a:solidFill>
                  <a:srgbClr val="4A66AC"/>
                </a:solidFill>
              </a:rPr>
              <a:t>Often people say this first appointment was a blur. </a:t>
            </a:r>
            <a:endParaRPr lang="en-US" sz="2000" b="1" dirty="0">
              <a:solidFill>
                <a:srgbClr val="4A66AC"/>
              </a:solidFill>
            </a:endParaRPr>
          </a:p>
        </p:txBody>
      </p:sp>
      <p:sp>
        <p:nvSpPr>
          <p:cNvPr id="7"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4" y="299892"/>
            <a:ext cx="4835212"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Tree>
    <p:extLst>
      <p:ext uri="{BB962C8B-B14F-4D97-AF65-F5344CB8AC3E}">
        <p14:creationId xmlns:p14="http://schemas.microsoft.com/office/powerpoint/2010/main" val="1891969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smtClean="0"/>
              <a:t>Next Steps after a </a:t>
            </a:r>
            <a:r>
              <a:rPr lang="en-CA" dirty="0"/>
              <a:t>Reactive (or Positive) </a:t>
            </a:r>
            <a:r>
              <a:rPr lang="en-CA" dirty="0" smtClean="0"/>
              <a:t>Test</a:t>
            </a:r>
            <a:endParaRPr lang="en-CA" dirty="0"/>
          </a:p>
        </p:txBody>
      </p:sp>
      <p:sp>
        <p:nvSpPr>
          <p:cNvPr id="10" name="Subtitle 9"/>
          <p:cNvSpPr>
            <a:spLocks noGrp="1"/>
          </p:cNvSpPr>
          <p:nvPr>
            <p:ph type="subTitle" idx="1"/>
          </p:nvPr>
        </p:nvSpPr>
        <p:spPr>
          <a:xfrm>
            <a:off x="1150227" y="3500932"/>
            <a:ext cx="7876815" cy="2751011"/>
          </a:xfrm>
        </p:spPr>
        <p:txBody>
          <a:bodyPr>
            <a:normAutofit fontScale="92500" lnSpcReduction="20000"/>
          </a:bodyPr>
          <a:lstStyle/>
          <a:p>
            <a:pPr marL="342900" lvl="0" indent="-342900">
              <a:lnSpc>
                <a:spcPct val="110000"/>
              </a:lnSpc>
              <a:spcBef>
                <a:spcPts val="1800"/>
              </a:spcBef>
              <a:buClr>
                <a:srgbClr val="4A66AC"/>
              </a:buClr>
              <a:buFont typeface="Wingdings" panose="05000000000000000000" pitchFamily="2" charset="2"/>
              <a:buChar char="v"/>
            </a:pPr>
            <a:r>
              <a:rPr lang="en-US" dirty="0" smtClean="0"/>
              <a:t>Talk about where clients can go for HIV treatment, and if possible, make an appointment for them </a:t>
            </a:r>
          </a:p>
          <a:p>
            <a:pPr marL="342900" indent="-342900">
              <a:lnSpc>
                <a:spcPct val="110000"/>
              </a:lnSpc>
              <a:spcBef>
                <a:spcPts val="1800"/>
              </a:spcBef>
              <a:buClr>
                <a:srgbClr val="4A66AC"/>
              </a:buClr>
              <a:buFont typeface="Wingdings" panose="05000000000000000000" pitchFamily="2" charset="2"/>
              <a:buChar char="v"/>
            </a:pPr>
            <a:r>
              <a:rPr lang="en-US" dirty="0" smtClean="0"/>
              <a:t>HIV rarely causes noticeable signs immediately, however starting treatment </a:t>
            </a:r>
            <a:r>
              <a:rPr lang="en-US" dirty="0"/>
              <a:t>as soon as possible </a:t>
            </a:r>
            <a:r>
              <a:rPr lang="en-US" dirty="0" smtClean="0"/>
              <a:t>reduces the harm the virus can cause</a:t>
            </a:r>
          </a:p>
          <a:p>
            <a:pPr marL="342900" indent="-342900">
              <a:lnSpc>
                <a:spcPct val="110000"/>
              </a:lnSpc>
              <a:spcBef>
                <a:spcPts val="1800"/>
              </a:spcBef>
              <a:buClr>
                <a:srgbClr val="4A66AC"/>
              </a:buClr>
              <a:buFont typeface="Wingdings" panose="05000000000000000000" pitchFamily="2" charset="2"/>
              <a:buChar char="v"/>
            </a:pPr>
            <a:r>
              <a:rPr lang="en-US" dirty="0" smtClean="0"/>
              <a:t>With prompt treatment the client can live a long healthy life and better protect their partners</a:t>
            </a:r>
            <a:endParaRPr lang="en-US" dirty="0"/>
          </a:p>
        </p:txBody>
      </p:sp>
      <p:sp>
        <p:nvSpPr>
          <p:cNvPr id="6" name="Subtitle 9"/>
          <p:cNvSpPr txBox="1">
            <a:spLocks/>
          </p:cNvSpPr>
          <p:nvPr/>
        </p:nvSpPr>
        <p:spPr>
          <a:xfrm>
            <a:off x="1066799" y="2551968"/>
            <a:ext cx="9920178" cy="797407"/>
          </a:xfrm>
          <a:prstGeom prst="rect">
            <a:avLst/>
          </a:prstGeom>
        </p:spPr>
        <p:txBody>
          <a:bodyPr vert="horz" lIns="91440" tIns="45720" rIns="91440" bIns="45720" rtlCol="0">
            <a:normAutofit fontScale="7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sz="2800" b="1" dirty="0" smtClean="0"/>
              <a:t>Linkage to Care </a:t>
            </a:r>
            <a:endParaRPr lang="en-US" sz="2800" dirty="0"/>
          </a:p>
          <a:p>
            <a:pPr>
              <a:spcBef>
                <a:spcPts val="1800"/>
              </a:spcBef>
              <a:buClr>
                <a:srgbClr val="4A66AC"/>
              </a:buClr>
            </a:pPr>
            <a:r>
              <a:rPr lang="en-US" sz="2800" dirty="0" smtClean="0"/>
              <a:t>Information about actions that clients can take to protect their health</a:t>
            </a:r>
            <a:r>
              <a:rPr lang="en-US" dirty="0" smtClean="0"/>
              <a:t>.</a:t>
            </a:r>
          </a:p>
        </p:txBody>
      </p:sp>
      <p:sp>
        <p:nvSpPr>
          <p:cNvPr id="3" name="TextBox 2"/>
          <p:cNvSpPr txBox="1"/>
          <p:nvPr/>
        </p:nvSpPr>
        <p:spPr>
          <a:xfrm>
            <a:off x="9101470" y="3215691"/>
            <a:ext cx="2603305" cy="2246769"/>
          </a:xfrm>
          <a:prstGeom prst="rect">
            <a:avLst/>
          </a:prstGeom>
          <a:noFill/>
        </p:spPr>
        <p:txBody>
          <a:bodyPr wrap="square" rtlCol="0">
            <a:spAutoFit/>
          </a:bodyPr>
          <a:lstStyle/>
          <a:p>
            <a:pPr algn="ctr"/>
            <a:r>
              <a:rPr lang="en-US" sz="2000" b="1" dirty="0">
                <a:solidFill>
                  <a:srgbClr val="4A66AC"/>
                </a:solidFill>
              </a:rPr>
              <a:t>A</a:t>
            </a:r>
            <a:r>
              <a:rPr lang="en-US" sz="2000" b="1" dirty="0" smtClean="0">
                <a:solidFill>
                  <a:srgbClr val="4A66AC"/>
                </a:solidFill>
              </a:rPr>
              <a:t> quick connection to care helps many people feel more empowered because they are able to do something about their HIV status. </a:t>
            </a:r>
            <a:endParaRPr lang="en-CA" sz="2000" b="1" dirty="0">
              <a:solidFill>
                <a:srgbClr val="4A66AC"/>
              </a:solidFill>
            </a:endParaRPr>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4" y="299892"/>
            <a:ext cx="4696989"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
        <p:nvSpPr>
          <p:cNvPr id="4" name="TextBox 3"/>
          <p:cNvSpPr txBox="1"/>
          <p:nvPr/>
        </p:nvSpPr>
        <p:spPr>
          <a:xfrm>
            <a:off x="329610" y="6262576"/>
            <a:ext cx="12195544" cy="369332"/>
          </a:xfrm>
          <a:prstGeom prst="rect">
            <a:avLst/>
          </a:prstGeom>
          <a:noFill/>
        </p:spPr>
        <p:txBody>
          <a:bodyPr wrap="square" rtlCol="0">
            <a:spAutoFit/>
          </a:bodyPr>
          <a:lstStyle/>
          <a:p>
            <a:r>
              <a:rPr lang="en-US" b="1" dirty="0" smtClean="0">
                <a:solidFill>
                  <a:srgbClr val="4A66AC"/>
                </a:solidFill>
              </a:rPr>
              <a:t>When results are received from PHOL, make sure to give the client the one-page handout included about living with HIV.</a:t>
            </a:r>
            <a:endParaRPr lang="en-CA" b="1" dirty="0">
              <a:solidFill>
                <a:srgbClr val="4A66AC"/>
              </a:solidFill>
            </a:endParaRPr>
          </a:p>
        </p:txBody>
      </p:sp>
    </p:spTree>
    <p:extLst>
      <p:ext uri="{BB962C8B-B14F-4D97-AF65-F5344CB8AC3E}">
        <p14:creationId xmlns:p14="http://schemas.microsoft.com/office/powerpoint/2010/main" val="3633994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a:t>Next Steps after a Reactive (or Positive) Test</a:t>
            </a:r>
          </a:p>
        </p:txBody>
      </p:sp>
      <p:sp>
        <p:nvSpPr>
          <p:cNvPr id="10" name="Subtitle 9"/>
          <p:cNvSpPr>
            <a:spLocks noGrp="1"/>
          </p:cNvSpPr>
          <p:nvPr>
            <p:ph type="subTitle" idx="1"/>
          </p:nvPr>
        </p:nvSpPr>
        <p:spPr>
          <a:xfrm>
            <a:off x="1581500" y="3280261"/>
            <a:ext cx="9551722" cy="1740917"/>
          </a:xfrm>
        </p:spPr>
        <p:txBody>
          <a:bodyPr>
            <a:normAutofit/>
          </a:bodyPr>
          <a:lstStyle/>
          <a:p>
            <a:pPr>
              <a:lnSpc>
                <a:spcPct val="110000"/>
              </a:lnSpc>
              <a:spcBef>
                <a:spcPts val="1800"/>
              </a:spcBef>
              <a:buClr>
                <a:srgbClr val="4A66AC"/>
              </a:buClr>
            </a:pPr>
            <a:r>
              <a:rPr lang="en-CA" b="1" dirty="0"/>
              <a:t>Warm referral</a:t>
            </a:r>
            <a:r>
              <a:rPr lang="en-CA" dirty="0"/>
              <a:t> – </a:t>
            </a:r>
            <a:r>
              <a:rPr lang="en-CA" dirty="0" smtClean="0"/>
              <a:t>making contact with </a:t>
            </a:r>
            <a:r>
              <a:rPr lang="en-CA" dirty="0"/>
              <a:t>another service </a:t>
            </a:r>
            <a:r>
              <a:rPr lang="en-CA" dirty="0" smtClean="0"/>
              <a:t>provider (such as an HIV care provider) </a:t>
            </a:r>
            <a:r>
              <a:rPr lang="en-CA" dirty="0"/>
              <a:t>on a client’s behalf </a:t>
            </a:r>
            <a:r>
              <a:rPr lang="en-CA" dirty="0" smtClean="0"/>
              <a:t>to set </a:t>
            </a:r>
            <a:r>
              <a:rPr lang="en-CA" dirty="0"/>
              <a:t>up an appointment for them. In some settings, a warm referral may involve going with the client to another service provider’s site</a:t>
            </a:r>
            <a:r>
              <a:rPr lang="en-CA" dirty="0" smtClean="0"/>
              <a:t>.</a:t>
            </a:r>
          </a:p>
        </p:txBody>
      </p:sp>
      <p:sp>
        <p:nvSpPr>
          <p:cNvPr id="6" name="Subtitle 9"/>
          <p:cNvSpPr txBox="1">
            <a:spLocks/>
          </p:cNvSpPr>
          <p:nvPr/>
        </p:nvSpPr>
        <p:spPr>
          <a:xfrm>
            <a:off x="1066799" y="2551968"/>
            <a:ext cx="9920178" cy="7974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sz="2800" b="1" dirty="0" smtClean="0"/>
              <a:t>Linkage to Care – Warm Referral</a:t>
            </a:r>
            <a:endParaRPr lang="en-US" sz="2800" dirty="0"/>
          </a:p>
          <a:p>
            <a:pPr>
              <a:spcBef>
                <a:spcPts val="1800"/>
              </a:spcBef>
              <a:buClr>
                <a:srgbClr val="4A66AC"/>
              </a:buClr>
            </a:pPr>
            <a:endParaRPr lang="en-US" dirty="0" smtClean="0"/>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4" y="299892"/>
            <a:ext cx="4739519"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
        <p:nvSpPr>
          <p:cNvPr id="4" name="TextBox 3"/>
          <p:cNvSpPr txBox="1"/>
          <p:nvPr/>
        </p:nvSpPr>
        <p:spPr>
          <a:xfrm>
            <a:off x="1518216" y="5421112"/>
            <a:ext cx="9996844" cy="707886"/>
          </a:xfrm>
          <a:prstGeom prst="rect">
            <a:avLst/>
          </a:prstGeom>
          <a:noFill/>
        </p:spPr>
        <p:txBody>
          <a:bodyPr wrap="square" rtlCol="0">
            <a:spAutoFit/>
          </a:bodyPr>
          <a:lstStyle/>
          <a:p>
            <a:pPr lvl="0"/>
            <a:r>
              <a:rPr lang="en-CA" sz="2000" b="1" dirty="0" smtClean="0">
                <a:solidFill>
                  <a:srgbClr val="4A66AC"/>
                </a:solidFill>
              </a:rPr>
              <a:t>Ontario is setting a </a:t>
            </a:r>
            <a:r>
              <a:rPr lang="en-CA" sz="2000" b="1" dirty="0">
                <a:solidFill>
                  <a:srgbClr val="4A66AC"/>
                </a:solidFill>
              </a:rPr>
              <a:t>goal of linking </a:t>
            </a:r>
            <a:r>
              <a:rPr lang="en-CA" sz="2000" b="1" dirty="0" smtClean="0">
                <a:solidFill>
                  <a:srgbClr val="4A66AC"/>
                </a:solidFill>
              </a:rPr>
              <a:t>clients who test HIV positive </a:t>
            </a:r>
            <a:r>
              <a:rPr lang="en-CA" sz="2000" b="1" dirty="0">
                <a:solidFill>
                  <a:srgbClr val="4A66AC"/>
                </a:solidFill>
              </a:rPr>
              <a:t>to care within 72 hours. While </a:t>
            </a:r>
            <a:r>
              <a:rPr lang="en-CA" sz="2000" b="1" dirty="0" smtClean="0">
                <a:solidFill>
                  <a:srgbClr val="4A66AC"/>
                </a:solidFill>
              </a:rPr>
              <a:t>such </a:t>
            </a:r>
            <a:r>
              <a:rPr lang="en-CA" sz="2000" b="1" dirty="0">
                <a:solidFill>
                  <a:srgbClr val="4A66AC"/>
                </a:solidFill>
              </a:rPr>
              <a:t>a practice is considered optimal, it </a:t>
            </a:r>
            <a:r>
              <a:rPr lang="en-CA" sz="2000" b="1" dirty="0" smtClean="0">
                <a:solidFill>
                  <a:srgbClr val="4A66AC"/>
                </a:solidFill>
              </a:rPr>
              <a:t>may not be possible yet in all areas of the province. </a:t>
            </a:r>
            <a:endParaRPr lang="en-CA" sz="2000" b="1" dirty="0">
              <a:solidFill>
                <a:srgbClr val="4A66AC"/>
              </a:solidFill>
            </a:endParaRPr>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0488" y="5188688"/>
            <a:ext cx="946298" cy="946298"/>
          </a:xfrm>
          <a:prstGeom prst="rect">
            <a:avLst/>
          </a:prstGeom>
        </p:spPr>
      </p:pic>
    </p:spTree>
    <p:extLst>
      <p:ext uri="{BB962C8B-B14F-4D97-AF65-F5344CB8AC3E}">
        <p14:creationId xmlns:p14="http://schemas.microsoft.com/office/powerpoint/2010/main" val="4056940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a:t>Next Steps after a Reactive </a:t>
            </a:r>
            <a:r>
              <a:rPr lang="en-CA" dirty="0" smtClean="0"/>
              <a:t>POC Test</a:t>
            </a:r>
            <a:endParaRPr lang="en-CA" dirty="0"/>
          </a:p>
        </p:txBody>
      </p:sp>
      <p:sp>
        <p:nvSpPr>
          <p:cNvPr id="10" name="Subtitle 9"/>
          <p:cNvSpPr>
            <a:spLocks noGrp="1"/>
          </p:cNvSpPr>
          <p:nvPr>
            <p:ph type="subTitle" idx="1"/>
          </p:nvPr>
        </p:nvSpPr>
        <p:spPr>
          <a:xfrm>
            <a:off x="1345914" y="3205537"/>
            <a:ext cx="8671389" cy="3821985"/>
          </a:xfrm>
        </p:spPr>
        <p:txBody>
          <a:bodyPr>
            <a:normAutofit/>
          </a:bodyPr>
          <a:lstStyle/>
          <a:p>
            <a:pPr marL="342900" indent="-342900">
              <a:spcBef>
                <a:spcPts val="1800"/>
              </a:spcBef>
              <a:buClr>
                <a:srgbClr val="4A66AC"/>
              </a:buClr>
              <a:buFont typeface="Wingdings" panose="05000000000000000000" pitchFamily="2" charset="2"/>
              <a:buChar char="v"/>
            </a:pPr>
            <a:r>
              <a:rPr lang="en-US" sz="2200" dirty="0" smtClean="0"/>
              <a:t>If you have done an initial POC test, it requires confirmation with standard testing to diagnose someone with HIV; before drawing blood for this additional testing be sure to explain the process and obtain the client’s consent.</a:t>
            </a:r>
          </a:p>
          <a:p>
            <a:pPr marL="342900" indent="-342900">
              <a:spcBef>
                <a:spcPts val="1800"/>
              </a:spcBef>
              <a:buClr>
                <a:srgbClr val="4A66AC"/>
              </a:buClr>
              <a:buFont typeface="Wingdings" panose="05000000000000000000" pitchFamily="2" charset="2"/>
              <a:buChar char="v"/>
            </a:pPr>
            <a:r>
              <a:rPr lang="en-US" sz="2200" b="1" dirty="0" smtClean="0"/>
              <a:t>Schedule an appointment </a:t>
            </a:r>
            <a:r>
              <a:rPr lang="en-US" sz="2200" dirty="0" smtClean="0"/>
              <a:t>(in </a:t>
            </a:r>
            <a:r>
              <a:rPr lang="en-US" sz="2200" smtClean="0"/>
              <a:t>about </a:t>
            </a:r>
            <a:r>
              <a:rPr lang="en-US" sz="2200" smtClean="0"/>
              <a:t>a week) </a:t>
            </a:r>
            <a:r>
              <a:rPr lang="en-US" sz="2200" dirty="0" smtClean="0"/>
              <a:t>for them to return for their test results and to follow up on linkage to care, partner notification and precautions to protect their partners.</a:t>
            </a:r>
          </a:p>
        </p:txBody>
      </p:sp>
      <p:sp>
        <p:nvSpPr>
          <p:cNvPr id="6" name="Subtitle 9"/>
          <p:cNvSpPr txBox="1">
            <a:spLocks/>
          </p:cNvSpPr>
          <p:nvPr/>
        </p:nvSpPr>
        <p:spPr>
          <a:xfrm>
            <a:off x="1066799" y="2551968"/>
            <a:ext cx="9920178" cy="7974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b="1" dirty="0" smtClean="0"/>
              <a:t>Confirmatory Testing</a:t>
            </a:r>
            <a:endParaRPr lang="en-US" dirty="0" smtClean="0"/>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5662082">
            <a:off x="9183133" y="2080729"/>
            <a:ext cx="2902550" cy="2902550"/>
          </a:xfrm>
          <a:prstGeom prst="rect">
            <a:avLst/>
          </a:prstGeom>
        </p:spPr>
      </p:pic>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4" y="299892"/>
            <a:ext cx="4760784"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
        <p:nvSpPr>
          <p:cNvPr id="4" name="TextBox 3"/>
          <p:cNvSpPr txBox="1"/>
          <p:nvPr/>
        </p:nvSpPr>
        <p:spPr>
          <a:xfrm>
            <a:off x="1031359" y="5794745"/>
            <a:ext cx="10558130" cy="646331"/>
          </a:xfrm>
          <a:prstGeom prst="rect">
            <a:avLst/>
          </a:prstGeom>
          <a:noFill/>
        </p:spPr>
        <p:txBody>
          <a:bodyPr wrap="square" rtlCol="0">
            <a:spAutoFit/>
          </a:bodyPr>
          <a:lstStyle/>
          <a:p>
            <a:pPr marL="0" lvl="1"/>
            <a:r>
              <a:rPr lang="en-US" b="1" dirty="0">
                <a:solidFill>
                  <a:srgbClr val="4A66AC"/>
                </a:solidFill>
              </a:rPr>
              <a:t>If a client has declined confirmatory testing, it is still appropriate to schedule a follow-up appointment to discuss these issues, if possible. Some clients will want to leave as quickly as possible after a reactive test</a:t>
            </a:r>
            <a:r>
              <a:rPr lang="en-US" b="1" dirty="0" smtClean="0">
                <a:solidFill>
                  <a:srgbClr val="4A66AC"/>
                </a:solidFill>
              </a:rPr>
              <a:t>.</a:t>
            </a:r>
            <a:endParaRPr lang="en-US" b="1" dirty="0">
              <a:solidFill>
                <a:srgbClr val="4A66AC"/>
              </a:solidFill>
            </a:endParaRPr>
          </a:p>
        </p:txBody>
      </p:sp>
    </p:spTree>
    <p:extLst>
      <p:ext uri="{BB962C8B-B14F-4D97-AF65-F5344CB8AC3E}">
        <p14:creationId xmlns:p14="http://schemas.microsoft.com/office/powerpoint/2010/main" val="2229432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a:t>Next Steps after a </a:t>
            </a:r>
            <a:r>
              <a:rPr lang="en-CA" dirty="0" smtClean="0"/>
              <a:t>Reactive (or Positive) </a:t>
            </a:r>
            <a:r>
              <a:rPr lang="en-CA" dirty="0"/>
              <a:t>Test</a:t>
            </a:r>
          </a:p>
        </p:txBody>
      </p:sp>
      <p:sp>
        <p:nvSpPr>
          <p:cNvPr id="10" name="Subtitle 9"/>
          <p:cNvSpPr>
            <a:spLocks noGrp="1"/>
          </p:cNvSpPr>
          <p:nvPr>
            <p:ph type="subTitle" idx="1"/>
          </p:nvPr>
        </p:nvSpPr>
        <p:spPr>
          <a:xfrm>
            <a:off x="1345914" y="3020601"/>
            <a:ext cx="9286644" cy="4006921"/>
          </a:xfrm>
        </p:spPr>
        <p:txBody>
          <a:bodyPr>
            <a:normAutofit/>
          </a:bodyPr>
          <a:lstStyle/>
          <a:p>
            <a:pPr marL="342900" indent="-342900">
              <a:spcBef>
                <a:spcPts val="1200"/>
              </a:spcBef>
              <a:buClr>
                <a:srgbClr val="4A66AC"/>
              </a:buClr>
              <a:buFont typeface="Wingdings" panose="05000000000000000000" pitchFamily="2" charset="2"/>
              <a:buChar char="v"/>
            </a:pPr>
            <a:r>
              <a:rPr lang="en-US" sz="2000" dirty="0" smtClean="0"/>
              <a:t>Anyone who tests positive has a responsibility to notify their past sexual or drug using contacts (or help public health to do so); and to protect existing or new partner(s) in future sexual encounters. </a:t>
            </a:r>
          </a:p>
          <a:p>
            <a:pPr marL="342900" indent="-342900">
              <a:spcBef>
                <a:spcPts val="1200"/>
              </a:spcBef>
              <a:buClr>
                <a:srgbClr val="4A66AC"/>
              </a:buClr>
              <a:buFont typeface="Wingdings" panose="05000000000000000000" pitchFamily="2" charset="2"/>
              <a:buChar char="v"/>
            </a:pPr>
            <a:r>
              <a:rPr lang="en-US" sz="2000" dirty="0" smtClean="0"/>
              <a:t>The </a:t>
            </a:r>
            <a:r>
              <a:rPr lang="en-US" sz="2000" dirty="0"/>
              <a:t>local public health unit will be automatically notified by the public health laboratory about the client’s positive HIV </a:t>
            </a:r>
            <a:r>
              <a:rPr lang="en-US" sz="2000" dirty="0" smtClean="0"/>
              <a:t>test: if </a:t>
            </a:r>
            <a:r>
              <a:rPr lang="en-US" sz="2000" dirty="0"/>
              <a:t>the client has tested </a:t>
            </a:r>
            <a:r>
              <a:rPr lang="en-US" sz="2000" dirty="0" smtClean="0"/>
              <a:t>nominally they may hear from public health within a few days of their test</a:t>
            </a:r>
          </a:p>
          <a:p>
            <a:pPr marL="342900" indent="-342900">
              <a:spcBef>
                <a:spcPts val="1200"/>
              </a:spcBef>
              <a:buClr>
                <a:srgbClr val="4A66AC"/>
              </a:buClr>
              <a:buFont typeface="Wingdings" panose="05000000000000000000" pitchFamily="2" charset="2"/>
              <a:buChar char="v"/>
            </a:pPr>
            <a:r>
              <a:rPr lang="en-US" sz="2000" dirty="0" smtClean="0"/>
              <a:t>Public Health works with clients to provide support and trace person’s past contacts. </a:t>
            </a:r>
            <a:r>
              <a:rPr lang="en-US" sz="2000" dirty="0"/>
              <a:t>B</a:t>
            </a:r>
            <a:r>
              <a:rPr lang="en-US" sz="2000" dirty="0" smtClean="0"/>
              <a:t>y </a:t>
            </a:r>
            <a:r>
              <a:rPr lang="en-US" sz="2000" dirty="0"/>
              <a:t>law </a:t>
            </a:r>
            <a:r>
              <a:rPr lang="en-US" sz="2000" dirty="0" smtClean="0"/>
              <a:t>they cannot disclose the client’s </a:t>
            </a:r>
            <a:r>
              <a:rPr lang="en-US" sz="2000" dirty="0"/>
              <a:t>identity. </a:t>
            </a:r>
            <a:endParaRPr lang="en-US" sz="2000" dirty="0" smtClean="0"/>
          </a:p>
          <a:p>
            <a:pPr marL="342900" indent="-342900">
              <a:spcBef>
                <a:spcPts val="1200"/>
              </a:spcBef>
              <a:buClr>
                <a:srgbClr val="4A66AC"/>
              </a:buClr>
              <a:buFont typeface="Wingdings" panose="05000000000000000000" pitchFamily="2" charset="2"/>
              <a:buChar char="v"/>
            </a:pPr>
            <a:r>
              <a:rPr lang="en-US" sz="2000" dirty="0" smtClean="0"/>
              <a:t>Clients </a:t>
            </a:r>
            <a:r>
              <a:rPr lang="en-US" sz="2000" dirty="0"/>
              <a:t>who </a:t>
            </a:r>
            <a:r>
              <a:rPr lang="en-US" sz="2000" dirty="0" smtClean="0"/>
              <a:t>test </a:t>
            </a:r>
            <a:r>
              <a:rPr lang="en-US" sz="2000" dirty="0"/>
              <a:t>anonymously, </a:t>
            </a:r>
            <a:r>
              <a:rPr lang="en-US" sz="2000" dirty="0" smtClean="0"/>
              <a:t>may wish to notify their partners themselves, however they can be connected with Public Health if they wish, for support or assistance.</a:t>
            </a:r>
          </a:p>
        </p:txBody>
      </p:sp>
      <p:sp>
        <p:nvSpPr>
          <p:cNvPr id="6" name="Subtitle 9"/>
          <p:cNvSpPr txBox="1">
            <a:spLocks/>
          </p:cNvSpPr>
          <p:nvPr/>
        </p:nvSpPr>
        <p:spPr>
          <a:xfrm>
            <a:off x="1066799" y="2551968"/>
            <a:ext cx="9920178" cy="7974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b="1" dirty="0" smtClean="0"/>
              <a:t>Partner Notification and Public Health</a:t>
            </a:r>
            <a:endParaRPr lang="en-US" dirty="0" smtClean="0"/>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E7F87B47-126E-4B67-9A5E-3A12176B2C68}"/>
              </a:ext>
            </a:extLst>
          </p:cNvPr>
          <p:cNvSpPr txBox="1"/>
          <p:nvPr/>
        </p:nvSpPr>
        <p:spPr>
          <a:xfrm>
            <a:off x="342844" y="299892"/>
            <a:ext cx="4771416"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Tree>
    <p:extLst>
      <p:ext uri="{BB962C8B-B14F-4D97-AF65-F5344CB8AC3E}">
        <p14:creationId xmlns:p14="http://schemas.microsoft.com/office/powerpoint/2010/main" val="163228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a:t>Next Steps after a </a:t>
            </a:r>
            <a:r>
              <a:rPr lang="en-CA" dirty="0" smtClean="0"/>
              <a:t>Reactive (or Positive) </a:t>
            </a:r>
            <a:r>
              <a:rPr lang="en-CA" dirty="0"/>
              <a:t>Test</a:t>
            </a:r>
          </a:p>
        </p:txBody>
      </p:sp>
      <p:sp>
        <p:nvSpPr>
          <p:cNvPr id="6" name="Subtitle 9"/>
          <p:cNvSpPr txBox="1">
            <a:spLocks/>
          </p:cNvSpPr>
          <p:nvPr/>
        </p:nvSpPr>
        <p:spPr>
          <a:xfrm>
            <a:off x="1066799" y="2477540"/>
            <a:ext cx="9920178" cy="7974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pPr>
            <a:r>
              <a:rPr lang="en-US" b="1" dirty="0" smtClean="0"/>
              <a:t>Talking to Family and Friends</a:t>
            </a:r>
            <a:endParaRPr lang="en-US" dirty="0" smtClean="0"/>
          </a:p>
        </p:txBody>
      </p:sp>
      <p:sp>
        <p:nvSpPr>
          <p:cNvPr id="9"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E7F87B47-126E-4B67-9A5E-3A12176B2C68}"/>
              </a:ext>
            </a:extLst>
          </p:cNvPr>
          <p:cNvSpPr txBox="1"/>
          <p:nvPr/>
        </p:nvSpPr>
        <p:spPr>
          <a:xfrm>
            <a:off x="342844" y="299892"/>
            <a:ext cx="4920272"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
        <p:nvSpPr>
          <p:cNvPr id="8" name="Subtitle 9"/>
          <p:cNvSpPr>
            <a:spLocks noGrp="1"/>
          </p:cNvSpPr>
          <p:nvPr>
            <p:ph type="subTitle" idx="1"/>
          </p:nvPr>
        </p:nvSpPr>
        <p:spPr>
          <a:xfrm>
            <a:off x="1409709" y="3048558"/>
            <a:ext cx="9722580" cy="3915768"/>
          </a:xfrm>
        </p:spPr>
        <p:txBody>
          <a:bodyPr>
            <a:normAutofit lnSpcReduction="10000"/>
          </a:bodyPr>
          <a:lstStyle/>
          <a:p>
            <a:pPr marL="342900" indent="-342900">
              <a:spcBef>
                <a:spcPts val="1200"/>
              </a:spcBef>
              <a:buClr>
                <a:srgbClr val="4A66AC"/>
              </a:buClr>
              <a:buFont typeface="Wingdings" panose="05000000000000000000" pitchFamily="2" charset="2"/>
              <a:buChar char="v"/>
            </a:pPr>
            <a:r>
              <a:rPr lang="en-US" sz="2000" dirty="0"/>
              <a:t>There is no immediate need for clients to tell </a:t>
            </a:r>
            <a:r>
              <a:rPr lang="en-US" sz="2000" dirty="0" smtClean="0"/>
              <a:t>family </a:t>
            </a:r>
            <a:r>
              <a:rPr lang="en-US" sz="2000" dirty="0"/>
              <a:t>members, if </a:t>
            </a:r>
            <a:r>
              <a:rPr lang="en-US" sz="2000" dirty="0" smtClean="0"/>
              <a:t>the client feels </a:t>
            </a:r>
            <a:r>
              <a:rPr lang="en-US" sz="2000" dirty="0"/>
              <a:t>that their family will not be a source of support</a:t>
            </a:r>
            <a:r>
              <a:rPr lang="en-US" sz="2000" dirty="0" smtClean="0"/>
              <a:t>. </a:t>
            </a:r>
          </a:p>
          <a:p>
            <a:pPr marL="342900" indent="-342900">
              <a:spcBef>
                <a:spcPts val="1200"/>
              </a:spcBef>
              <a:buClr>
                <a:srgbClr val="4A66AC"/>
              </a:buClr>
              <a:buFont typeface="Wingdings" panose="05000000000000000000" pitchFamily="2" charset="2"/>
              <a:buChar char="v"/>
            </a:pPr>
            <a:r>
              <a:rPr lang="en-US" sz="2000" dirty="0" smtClean="0"/>
              <a:t>Unless a client is pregnant (or was pregnant since her last test), there is no concern about a child’s health. Reassure the client.</a:t>
            </a:r>
          </a:p>
          <a:p>
            <a:pPr marL="342900" lvl="0" indent="-342900">
              <a:spcBef>
                <a:spcPts val="1200"/>
              </a:spcBef>
              <a:buClr>
                <a:srgbClr val="4A66AC"/>
              </a:buClr>
              <a:buFont typeface="Wingdings" panose="05000000000000000000" pitchFamily="2" charset="2"/>
              <a:buChar char="v"/>
            </a:pPr>
            <a:r>
              <a:rPr lang="en-US" sz="2000" dirty="0" smtClean="0"/>
              <a:t>If clients are distressed about the HIV transmission risk to a partner or spouse, stress that their test is only their test. It does not reveal the status of their partner. However their partners will need to be notified and referred to testing.</a:t>
            </a:r>
          </a:p>
          <a:p>
            <a:pPr marL="342900" lvl="0" indent="-342900">
              <a:spcBef>
                <a:spcPts val="1200"/>
              </a:spcBef>
              <a:buClr>
                <a:srgbClr val="4A66AC"/>
              </a:buClr>
              <a:buFont typeface="Wingdings" panose="05000000000000000000" pitchFamily="2" charset="2"/>
              <a:buChar char="v"/>
            </a:pPr>
            <a:r>
              <a:rPr lang="en-US" sz="2000" dirty="0"/>
              <a:t>If clients are concerned that telling their partner will expose them to anger or violence from a spouse, or jeopardize their well-being, it is appropriate for them to make a plan first. You can connect them immediately to the assaulted women’s helpline or link them to an HIV AIDS Service agency, a public health unit for planning.</a:t>
            </a:r>
          </a:p>
          <a:p>
            <a:pPr lvl="0" algn="ctr">
              <a:spcBef>
                <a:spcPts val="1200"/>
              </a:spcBef>
              <a:buClr>
                <a:srgbClr val="4A66AC"/>
              </a:buClr>
            </a:pPr>
            <a:r>
              <a:rPr lang="en-US" sz="2000" b="1" dirty="0" smtClean="0">
                <a:solidFill>
                  <a:srgbClr val="4A66AC"/>
                </a:solidFill>
              </a:rPr>
              <a:t>Disclosure is a long-term process that they can control. It doesn’t need to be solved today.</a:t>
            </a:r>
          </a:p>
        </p:txBody>
      </p:sp>
    </p:spTree>
    <p:extLst>
      <p:ext uri="{BB962C8B-B14F-4D97-AF65-F5344CB8AC3E}">
        <p14:creationId xmlns:p14="http://schemas.microsoft.com/office/powerpoint/2010/main" val="2183825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Bef>
                <a:spcPts val="1800"/>
              </a:spcBef>
              <a:buClr>
                <a:srgbClr val="4A66AC"/>
              </a:buClr>
            </a:pPr>
            <a:r>
              <a:rPr lang="en-US" dirty="0" smtClean="0"/>
              <a:t>Disclosure</a:t>
            </a:r>
            <a:endParaRPr lang="en-US" dirty="0"/>
          </a:p>
        </p:txBody>
      </p:sp>
      <p:sp>
        <p:nvSpPr>
          <p:cNvPr id="10" name="Subtitle 9"/>
          <p:cNvSpPr>
            <a:spLocks noGrp="1"/>
          </p:cNvSpPr>
          <p:nvPr>
            <p:ph type="subTitle" idx="1"/>
          </p:nvPr>
        </p:nvSpPr>
        <p:spPr>
          <a:xfrm>
            <a:off x="1237406" y="2390275"/>
            <a:ext cx="8301520" cy="4069646"/>
          </a:xfrm>
        </p:spPr>
        <p:txBody>
          <a:bodyPr>
            <a:noAutofit/>
          </a:bodyPr>
          <a:lstStyle/>
          <a:p>
            <a:pPr>
              <a:spcBef>
                <a:spcPts val="1200"/>
              </a:spcBef>
              <a:buClr>
                <a:srgbClr val="4A66AC"/>
              </a:buClr>
            </a:pPr>
            <a:r>
              <a:rPr lang="en-US" sz="2000" dirty="0" smtClean="0"/>
              <a:t>Disclosure means telling people you are HIV-positive.</a:t>
            </a:r>
          </a:p>
          <a:p>
            <a:pPr marL="342900" indent="-342900">
              <a:spcBef>
                <a:spcPts val="1200"/>
              </a:spcBef>
              <a:buClr>
                <a:srgbClr val="4A66AC"/>
              </a:buClr>
              <a:buFont typeface="Wingdings" panose="05000000000000000000" pitchFamily="2" charset="2"/>
              <a:buChar char="v"/>
            </a:pPr>
            <a:r>
              <a:rPr lang="en-US" sz="2000" dirty="0" smtClean="0"/>
              <a:t>Except under specific circumstances with sexual partners, it is not something a person living with HIV is required to do. Advise people to be selective at this early stage.  </a:t>
            </a:r>
          </a:p>
          <a:p>
            <a:pPr marL="342900" indent="-342900">
              <a:spcBef>
                <a:spcPts val="1200"/>
              </a:spcBef>
              <a:buClr>
                <a:srgbClr val="4A66AC"/>
              </a:buClr>
              <a:buFont typeface="Wingdings" panose="05000000000000000000" pitchFamily="2" charset="2"/>
              <a:buChar char="v"/>
            </a:pPr>
            <a:r>
              <a:rPr lang="en-US" sz="2000" dirty="0" smtClean="0"/>
              <a:t>Many people do wish to tell others in order to find support, to help others understand their decisions, and to be honest in their relationships.</a:t>
            </a:r>
          </a:p>
          <a:p>
            <a:pPr marL="342900" indent="-342900">
              <a:spcBef>
                <a:spcPts val="1200"/>
              </a:spcBef>
              <a:buClr>
                <a:srgbClr val="4A66AC"/>
              </a:buClr>
              <a:buFont typeface="Wingdings" panose="05000000000000000000" pitchFamily="2" charset="2"/>
              <a:buChar char="v"/>
            </a:pPr>
            <a:r>
              <a:rPr lang="en-US" sz="2000" dirty="0" smtClean="0"/>
              <a:t>Advise them to plan when and what they need to tell. Rarely will the people they tell need to know the circumstances of their infection.</a:t>
            </a:r>
          </a:p>
          <a:p>
            <a:pPr marL="342900" indent="-342900">
              <a:spcBef>
                <a:spcPts val="1200"/>
              </a:spcBef>
              <a:buClr>
                <a:srgbClr val="4A66AC"/>
              </a:buClr>
              <a:buFont typeface="Wingdings" panose="05000000000000000000" pitchFamily="2" charset="2"/>
              <a:buChar char="v"/>
            </a:pPr>
            <a:r>
              <a:rPr lang="en-US" sz="2000" dirty="0" smtClean="0"/>
              <a:t>If a client is apprehensive about telling people and anticipates challenges, refer them to a local HIV AIDS service organization for support.</a:t>
            </a:r>
          </a:p>
        </p:txBody>
      </p:sp>
      <p:sp>
        <p:nvSpPr>
          <p:cNvPr id="6" name="Subtitle 9"/>
          <p:cNvSpPr txBox="1">
            <a:spLocks/>
          </p:cNvSpPr>
          <p:nvPr/>
        </p:nvSpPr>
        <p:spPr>
          <a:xfrm>
            <a:off x="9647433" y="4190144"/>
            <a:ext cx="2291138" cy="360623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Bef>
                <a:spcPts val="1200"/>
              </a:spcBef>
              <a:buClr>
                <a:srgbClr val="4A66AC"/>
              </a:buClr>
            </a:pPr>
            <a:r>
              <a:rPr lang="en-US" sz="1800" dirty="0" smtClean="0">
                <a:solidFill>
                  <a:srgbClr val="4A66AC"/>
                </a:solidFill>
              </a:rPr>
              <a:t>For gay or bisexual men or trans women it may be helpful to compare the process of disclosure to the process of coming out about their sexuality or gender.</a:t>
            </a:r>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869184" y="1910994"/>
            <a:ext cx="1987193" cy="1987193"/>
          </a:xfrm>
          <a:prstGeom prst="rect">
            <a:avLst/>
          </a:prstGeom>
        </p:spPr>
      </p:pic>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88147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4" y="299892"/>
            <a:ext cx="4888375" cy="400110"/>
          </a:xfrm>
          <a:prstGeom prst="rect">
            <a:avLst/>
          </a:prstGeom>
          <a:noFill/>
        </p:spPr>
        <p:txBody>
          <a:bodyPr wrap="square" rtlCol="0">
            <a:spAutoFit/>
          </a:bodyPr>
          <a:lstStyle/>
          <a:p>
            <a:r>
              <a:rPr lang="en-US" sz="2000" b="1" dirty="0" smtClean="0">
                <a:solidFill>
                  <a:schemeClr val="bg1"/>
                </a:solidFill>
              </a:rPr>
              <a:t>MODULE 3: Delivering Results and Support</a:t>
            </a:r>
            <a:endParaRPr lang="en-US" sz="2000" b="1" dirty="0">
              <a:solidFill>
                <a:schemeClr val="bg1"/>
              </a:solidFill>
            </a:endParaRPr>
          </a:p>
        </p:txBody>
      </p:sp>
    </p:spTree>
    <p:extLst>
      <p:ext uri="{BB962C8B-B14F-4D97-AF65-F5344CB8AC3E}">
        <p14:creationId xmlns:p14="http://schemas.microsoft.com/office/powerpoint/2010/main" val="2929842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12249</TotalTime>
  <Words>1928</Words>
  <Application>Microsoft Office PowerPoint</Application>
  <PresentationFormat>Widescreen</PresentationFormat>
  <Paragraphs>118</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Wingdings</vt:lpstr>
      <vt:lpstr>Office Theme</vt:lpstr>
      <vt:lpstr>Custom Design</vt:lpstr>
      <vt:lpstr>After completing this unit you will be able to:</vt:lpstr>
      <vt:lpstr>When an HIV Test is Reactive (or Positive)</vt:lpstr>
      <vt:lpstr>First Steps after a Reactive (or Positive) Test</vt:lpstr>
      <vt:lpstr>Next Steps after a Reactive (or Positive) Test</vt:lpstr>
      <vt:lpstr>Next Steps after a Reactive (or Positive) Test</vt:lpstr>
      <vt:lpstr>Next Steps after a Reactive POC Test</vt:lpstr>
      <vt:lpstr>Next Steps after a Reactive (or Positive) Test</vt:lpstr>
      <vt:lpstr>Next Steps after a Reactive (or Positive) Test</vt:lpstr>
      <vt:lpstr>Disclosure</vt:lpstr>
      <vt:lpstr>Disclosure, Criminal Law and Public Health</vt:lpstr>
      <vt:lpstr>Disclosure, Criminal Law and Public Health</vt:lpstr>
      <vt:lpstr>When an HIV test is non-reactive</vt:lpstr>
      <vt:lpstr>Self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543</cp:revision>
  <cp:lastPrinted>2018-12-20T17:07:35Z</cp:lastPrinted>
  <dcterms:created xsi:type="dcterms:W3CDTF">2018-11-08T12:57:55Z</dcterms:created>
  <dcterms:modified xsi:type="dcterms:W3CDTF">2019-05-01T19:10:18Z</dcterms:modified>
</cp:coreProperties>
</file>