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2"/>
  </p:notesMasterIdLst>
  <p:handoutMasterIdLst>
    <p:handoutMasterId r:id="rId33"/>
  </p:handoutMasterIdLst>
  <p:sldIdLst>
    <p:sldId id="270" r:id="rId3"/>
    <p:sldId id="329" r:id="rId4"/>
    <p:sldId id="323" r:id="rId5"/>
    <p:sldId id="321" r:id="rId6"/>
    <p:sldId id="299" r:id="rId7"/>
    <p:sldId id="301" r:id="rId8"/>
    <p:sldId id="300" r:id="rId9"/>
    <p:sldId id="305" r:id="rId10"/>
    <p:sldId id="327" r:id="rId11"/>
    <p:sldId id="303" r:id="rId12"/>
    <p:sldId id="304" r:id="rId13"/>
    <p:sldId id="316" r:id="rId14"/>
    <p:sldId id="324" r:id="rId15"/>
    <p:sldId id="307" r:id="rId16"/>
    <p:sldId id="308" r:id="rId17"/>
    <p:sldId id="330" r:id="rId18"/>
    <p:sldId id="310" r:id="rId19"/>
    <p:sldId id="309" r:id="rId20"/>
    <p:sldId id="311" r:id="rId21"/>
    <p:sldId id="314" r:id="rId22"/>
    <p:sldId id="315" r:id="rId23"/>
    <p:sldId id="317" r:id="rId24"/>
    <p:sldId id="328" r:id="rId25"/>
    <p:sldId id="313" r:id="rId26"/>
    <p:sldId id="312" r:id="rId27"/>
    <p:sldId id="325" r:id="rId28"/>
    <p:sldId id="320" r:id="rId29"/>
    <p:sldId id="326" r:id="rId30"/>
    <p:sldId id="319" r:id="rId31"/>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66AC"/>
    <a:srgbClr val="E0EDFC"/>
    <a:srgbClr val="629DD1"/>
    <a:srgbClr val="99CCFF"/>
    <a:srgbClr val="000000"/>
    <a:srgbClr val="6D1524"/>
    <a:srgbClr val="660033"/>
    <a:srgbClr val="70C041"/>
    <a:srgbClr val="EC5D57"/>
    <a:srgbClr val="E794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14" autoAdjust="0"/>
    <p:restoredTop sz="86765" autoAdjust="0"/>
  </p:normalViewPr>
  <p:slideViewPr>
    <p:cSldViewPr snapToGrid="0">
      <p:cViewPr varScale="1">
        <p:scale>
          <a:sx n="91" d="100"/>
          <a:sy n="91" d="100"/>
        </p:scale>
        <p:origin x="126" y="6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spPr>
            <a:solidFill>
              <a:schemeClr val="accent1"/>
            </a:solidFill>
            <a:ln>
              <a:solidFill>
                <a:srgbClr val="0070C0"/>
              </a:solidFill>
            </a:ln>
            <a:effectLst/>
          </c:spPr>
          <c:val>
            <c:numRef>
              <c:f>Sheet1!$A$1:$A$10</c:f>
              <c:numCache>
                <c:formatCode>General</c:formatCode>
                <c:ptCount val="10"/>
                <c:pt idx="0">
                  <c:v>0</c:v>
                </c:pt>
                <c:pt idx="1">
                  <c:v>5</c:v>
                </c:pt>
                <c:pt idx="2">
                  <c:v>8</c:v>
                </c:pt>
                <c:pt idx="3">
                  <c:v>7.5</c:v>
                </c:pt>
                <c:pt idx="4">
                  <c:v>5</c:v>
                </c:pt>
                <c:pt idx="5">
                  <c:v>4</c:v>
                </c:pt>
                <c:pt idx="6">
                  <c:v>4</c:v>
                </c:pt>
                <c:pt idx="7">
                  <c:v>1</c:v>
                </c:pt>
                <c:pt idx="8">
                  <c:v>0.2</c:v>
                </c:pt>
                <c:pt idx="9">
                  <c:v>0.2</c:v>
                </c:pt>
              </c:numCache>
            </c:numRef>
          </c:val>
          <c:extLst>
            <c:ext xmlns:c16="http://schemas.microsoft.com/office/drawing/2014/chart" uri="{C3380CC4-5D6E-409C-BE32-E72D297353CC}">
              <c16:uniqueId val="{00000000-8E7F-4CA1-9A30-3F716D0B47AA}"/>
            </c:ext>
          </c:extLst>
        </c:ser>
        <c:dLbls>
          <c:showLegendKey val="0"/>
          <c:showVal val="0"/>
          <c:showCatName val="0"/>
          <c:showSerName val="0"/>
          <c:showPercent val="0"/>
          <c:showBubbleSize val="0"/>
        </c:dLbls>
        <c:axId val="361111184"/>
        <c:axId val="361107904"/>
      </c:areaChart>
      <c:catAx>
        <c:axId val="361111184"/>
        <c:scaling>
          <c:orientation val="minMax"/>
        </c:scaling>
        <c:delete val="1"/>
        <c:axPos val="b"/>
        <c:majorTickMark val="out"/>
        <c:minorTickMark val="none"/>
        <c:tickLblPos val="nextTo"/>
        <c:crossAx val="361107904"/>
        <c:crosses val="autoZero"/>
        <c:auto val="1"/>
        <c:lblAlgn val="ctr"/>
        <c:lblOffset val="100"/>
        <c:noMultiLvlLbl val="0"/>
      </c:catAx>
      <c:valAx>
        <c:axId val="36110790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361111184"/>
        <c:crosses val="autoZero"/>
        <c:crossBetween val="midCat"/>
      </c:valAx>
      <c:spPr>
        <a:noFill/>
        <a:ln>
          <a:noFill/>
        </a:ln>
        <a:effectLst/>
      </c:spPr>
    </c:plotArea>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1957"/>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5265014" y="0"/>
            <a:ext cx="4029282" cy="351957"/>
          </a:xfrm>
          <a:prstGeom prst="rect">
            <a:avLst/>
          </a:prstGeom>
        </p:spPr>
        <p:txBody>
          <a:bodyPr vert="horz" lIns="91440" tIns="45720" rIns="91440" bIns="45720" rtlCol="0"/>
          <a:lstStyle>
            <a:lvl1pPr algn="r">
              <a:defRPr sz="1200"/>
            </a:lvl1pPr>
          </a:lstStyle>
          <a:p>
            <a:fld id="{E00C7199-D358-4670-8A56-041B269CF419}" type="datetimeFigureOut">
              <a:rPr lang="en-CA" smtClean="0"/>
              <a:t>2019-07-03</a:t>
            </a:fld>
            <a:endParaRPr lang="en-CA" dirty="0"/>
          </a:p>
        </p:txBody>
      </p:sp>
      <p:sp>
        <p:nvSpPr>
          <p:cNvPr id="4" name="Footer Placeholder 3"/>
          <p:cNvSpPr>
            <a:spLocks noGrp="1"/>
          </p:cNvSpPr>
          <p:nvPr>
            <p:ph type="ftr" sz="quarter" idx="2"/>
          </p:nvPr>
        </p:nvSpPr>
        <p:spPr>
          <a:xfrm>
            <a:off x="1" y="6658444"/>
            <a:ext cx="4029282" cy="351957"/>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5265014" y="6658444"/>
            <a:ext cx="4029282" cy="351957"/>
          </a:xfrm>
          <a:prstGeom prst="rect">
            <a:avLst/>
          </a:prstGeom>
        </p:spPr>
        <p:txBody>
          <a:bodyPr vert="horz" lIns="91440" tIns="45720" rIns="91440" bIns="45720" rtlCol="0" anchor="b"/>
          <a:lstStyle>
            <a:lvl1pPr algn="r">
              <a:defRPr sz="1200"/>
            </a:lvl1pPr>
          </a:lstStyle>
          <a:p>
            <a:fld id="{FA20C67C-A065-48F6-8822-442DE805868B}" type="slidenum">
              <a:rPr lang="en-CA" smtClean="0"/>
              <a:t>‹#›</a:t>
            </a:fld>
            <a:endParaRPr lang="en-CA" dirty="0"/>
          </a:p>
        </p:txBody>
      </p:sp>
    </p:spTree>
    <p:extLst>
      <p:ext uri="{BB962C8B-B14F-4D97-AF65-F5344CB8AC3E}">
        <p14:creationId xmlns:p14="http://schemas.microsoft.com/office/powerpoint/2010/main" val="2470372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86DCAE68-4989-488F-8171-AAA970B76E21}" type="datetimeFigureOut">
              <a:rPr lang="en-CA" smtClean="0"/>
              <a:t>2019-07-03</a:t>
            </a:fld>
            <a:endParaRPr lang="en-CA"/>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7BF95C07-2F40-43EE-A2AA-4D9F9EED63F6}" type="slidenum">
              <a:rPr lang="en-CA" smtClean="0"/>
              <a:t>‹#›</a:t>
            </a:fld>
            <a:endParaRPr lang="en-CA"/>
          </a:p>
        </p:txBody>
      </p:sp>
    </p:spTree>
    <p:extLst>
      <p:ext uri="{BB962C8B-B14F-4D97-AF65-F5344CB8AC3E}">
        <p14:creationId xmlns:p14="http://schemas.microsoft.com/office/powerpoint/2010/main" val="240281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the learning objective with</a:t>
            </a:r>
            <a:r>
              <a:rPr lang="en-US" baseline="0" dirty="0" smtClean="0"/>
              <a:t> the trainees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a:t>
            </a:fld>
            <a:endParaRPr lang="en-CA" dirty="0"/>
          </a:p>
        </p:txBody>
      </p:sp>
    </p:spTree>
    <p:extLst>
      <p:ext uri="{BB962C8B-B14F-4D97-AF65-F5344CB8AC3E}">
        <p14:creationId xmlns:p14="http://schemas.microsoft.com/office/powerpoint/2010/main" val="320253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Only priority populations (or people whose partners</a:t>
            </a:r>
            <a:r>
              <a:rPr lang="en-US" baseline="0" dirty="0" smtClean="0"/>
              <a:t> and known HIV-positive/ members of </a:t>
            </a:r>
            <a:r>
              <a:rPr lang="en-US" dirty="0" smtClean="0"/>
              <a:t>priority populations),</a:t>
            </a:r>
            <a:r>
              <a:rPr lang="en-US" baseline="0" dirty="0" smtClean="0"/>
              <a:t> can by definition have high risk exposures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10</a:t>
            </a:fld>
            <a:endParaRPr lang="en-CA"/>
          </a:p>
        </p:txBody>
      </p:sp>
    </p:spTree>
    <p:extLst>
      <p:ext uri="{BB962C8B-B14F-4D97-AF65-F5344CB8AC3E}">
        <p14:creationId xmlns:p14="http://schemas.microsoft.com/office/powerpoint/2010/main" val="290046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the activities that are more likely to lead to high risk exposures, but there are a few other</a:t>
            </a:r>
            <a:r>
              <a:rPr lang="en-US" baseline="0" dirty="0" smtClean="0"/>
              <a:t> possibilities (</a:t>
            </a:r>
            <a:r>
              <a:rPr lang="en-US" baseline="0" dirty="0" err="1" smtClean="0"/>
              <a:t>ie</a:t>
            </a:r>
            <a:r>
              <a:rPr lang="en-US" baseline="0" dirty="0" smtClean="0"/>
              <a:t>. sharing tattoo equipment outside a sterile setting, a blood transfusion in a region where blood may be screened less effectively than in North America). Feel free to add any factors that may be a concern at your site.</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11</a:t>
            </a:fld>
            <a:endParaRPr lang="en-CA"/>
          </a:p>
        </p:txBody>
      </p:sp>
    </p:spTree>
    <p:extLst>
      <p:ext uri="{BB962C8B-B14F-4D97-AF65-F5344CB8AC3E}">
        <p14:creationId xmlns:p14="http://schemas.microsoft.com/office/powerpoint/2010/main" val="35395371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 sure participants</a:t>
            </a:r>
            <a:r>
              <a:rPr lang="en-US" baseline="0" dirty="0" smtClean="0"/>
              <a:t> have accessed their trainee handout for this unit. That is where the details are!</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12</a:t>
            </a:fld>
            <a:endParaRPr lang="en-CA"/>
          </a:p>
        </p:txBody>
      </p:sp>
    </p:spTree>
    <p:extLst>
      <p:ext uri="{BB962C8B-B14F-4D97-AF65-F5344CB8AC3E}">
        <p14:creationId xmlns:p14="http://schemas.microsoft.com/office/powerpoint/2010/main" val="17971958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 sure participants</a:t>
            </a:r>
            <a:r>
              <a:rPr lang="en-US" baseline="0" dirty="0" smtClean="0"/>
              <a:t> have accessed their trainee handout for this unit. That is where the details are!</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13</a:t>
            </a:fld>
            <a:endParaRPr lang="en-CA"/>
          </a:p>
        </p:txBody>
      </p:sp>
    </p:spTree>
    <p:extLst>
      <p:ext uri="{BB962C8B-B14F-4D97-AF65-F5344CB8AC3E}">
        <p14:creationId xmlns:p14="http://schemas.microsoft.com/office/powerpoint/2010/main" val="2310854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PrEP was discussed in the last unit; remind if needed</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14</a:t>
            </a:fld>
            <a:endParaRPr lang="en-CA"/>
          </a:p>
        </p:txBody>
      </p:sp>
    </p:spTree>
    <p:extLst>
      <p:ext uri="{BB962C8B-B14F-4D97-AF65-F5344CB8AC3E}">
        <p14:creationId xmlns:p14="http://schemas.microsoft.com/office/powerpoint/2010/main" val="1017553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important to support the good things people are doing</a:t>
            </a:r>
            <a:r>
              <a:rPr lang="en-US" baseline="0" dirty="0" smtClean="0"/>
              <a:t> to support themselves, and to not be accusatory if people are doing these things only “most of the time.” This is something to be explored in the role plays.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15</a:t>
            </a:fld>
            <a:endParaRPr lang="en-CA"/>
          </a:p>
        </p:txBody>
      </p:sp>
    </p:spTree>
    <p:extLst>
      <p:ext uri="{BB962C8B-B14F-4D97-AF65-F5344CB8AC3E}">
        <p14:creationId xmlns:p14="http://schemas.microsoft.com/office/powerpoint/2010/main" val="18203139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 sure participants</a:t>
            </a:r>
            <a:r>
              <a:rPr lang="en-US" baseline="0" dirty="0" smtClean="0"/>
              <a:t> have accessed their trainee handout for this unit. That is where the details are!</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16</a:t>
            </a:fld>
            <a:endParaRPr lang="en-CA"/>
          </a:p>
        </p:txBody>
      </p:sp>
    </p:spTree>
    <p:extLst>
      <p:ext uri="{BB962C8B-B14F-4D97-AF65-F5344CB8AC3E}">
        <p14:creationId xmlns:p14="http://schemas.microsoft.com/office/powerpoint/2010/main" val="4552704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there are particular issues that commonly</a:t>
            </a:r>
            <a:r>
              <a:rPr lang="en-US" baseline="0" dirty="0" smtClean="0"/>
              <a:t> impact clients at your site, now is time to raise them (e.g. cultural taboos around particular topics for a cultural group)</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17</a:t>
            </a:fld>
            <a:endParaRPr lang="en-CA"/>
          </a:p>
        </p:txBody>
      </p:sp>
    </p:spTree>
    <p:extLst>
      <p:ext uri="{BB962C8B-B14F-4D97-AF65-F5344CB8AC3E}">
        <p14:creationId xmlns:p14="http://schemas.microsoft.com/office/powerpoint/2010/main" val="28860128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 the trainees</a:t>
            </a:r>
            <a:r>
              <a:rPr lang="en-US" baseline="0" dirty="0" smtClean="0"/>
              <a:t> the intake form used at your site and review its content. It is a best practice to not have clients put their name on these intake forms, which ask sensitive questions – although the intake form may be added to a nominal file.</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18</a:t>
            </a:fld>
            <a:endParaRPr lang="en-CA"/>
          </a:p>
        </p:txBody>
      </p:sp>
    </p:spTree>
    <p:extLst>
      <p:ext uri="{BB962C8B-B14F-4D97-AF65-F5344CB8AC3E}">
        <p14:creationId xmlns:p14="http://schemas.microsoft.com/office/powerpoint/2010/main" val="17471950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starting</a:t>
            </a:r>
            <a:r>
              <a:rPr lang="en-US" baseline="0" dirty="0" smtClean="0"/>
              <a:t> questions not the whole conversation. Use the role-play activity to explore issues for clients typically seen at your site.</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19</a:t>
            </a:fld>
            <a:endParaRPr lang="en-CA"/>
          </a:p>
        </p:txBody>
      </p:sp>
    </p:spTree>
    <p:extLst>
      <p:ext uri="{BB962C8B-B14F-4D97-AF65-F5344CB8AC3E}">
        <p14:creationId xmlns:p14="http://schemas.microsoft.com/office/powerpoint/2010/main" val="2335207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the learning objective with</a:t>
            </a:r>
            <a:r>
              <a:rPr lang="en-US" baseline="0" dirty="0" smtClean="0"/>
              <a:t> the trainees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a:t>
            </a:fld>
            <a:endParaRPr lang="en-CA" dirty="0"/>
          </a:p>
        </p:txBody>
      </p:sp>
    </p:spTree>
    <p:extLst>
      <p:ext uri="{BB962C8B-B14F-4D97-AF65-F5344CB8AC3E}">
        <p14:creationId xmlns:p14="http://schemas.microsoft.com/office/powerpoint/2010/main" val="36803090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Tell trainees about</a:t>
            </a:r>
            <a:r>
              <a:rPr lang="en-US" baseline="0" dirty="0" smtClean="0"/>
              <a:t> local service providers and where to find this information.</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20</a:t>
            </a:fld>
            <a:endParaRPr lang="en-CA"/>
          </a:p>
        </p:txBody>
      </p:sp>
    </p:spTree>
    <p:extLst>
      <p:ext uri="{BB962C8B-B14F-4D97-AF65-F5344CB8AC3E}">
        <p14:creationId xmlns:p14="http://schemas.microsoft.com/office/powerpoint/2010/main" val="4910188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a:t>
            </a:r>
            <a:r>
              <a:rPr lang="en-US" baseline="0" dirty="0" smtClean="0"/>
              <a:t> does your site work with the police and local sexual assault services. If procedures are in place tell the trainees!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21</a:t>
            </a:fld>
            <a:endParaRPr lang="en-CA"/>
          </a:p>
        </p:txBody>
      </p:sp>
    </p:spTree>
    <p:extLst>
      <p:ext uri="{BB962C8B-B14F-4D97-AF65-F5344CB8AC3E}">
        <p14:creationId xmlns:p14="http://schemas.microsoft.com/office/powerpoint/2010/main" val="4836319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a:t>
            </a:r>
            <a:r>
              <a:rPr lang="en-US" baseline="0" dirty="0" smtClean="0"/>
              <a:t> to your trainees about harm reduction and also addiction services in your area. They should be able to be a link for clients who use drugs. Particularly, if they are likely to see multiple such clients, it is important to role play about appropriate conversations with these clients.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22</a:t>
            </a:fld>
            <a:endParaRPr lang="en-CA" dirty="0"/>
          </a:p>
        </p:txBody>
      </p:sp>
    </p:spTree>
    <p:extLst>
      <p:ext uri="{BB962C8B-B14F-4D97-AF65-F5344CB8AC3E}">
        <p14:creationId xmlns:p14="http://schemas.microsoft.com/office/powerpoint/2010/main" val="4795470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a:t>
            </a:r>
            <a:r>
              <a:rPr lang="en-US" baseline="0" dirty="0" smtClean="0"/>
              <a:t> trainees where to access information about referral services. This is an increasingly important part of HIV test counselling. If your site does not keep lists of local service providers and their programs you should consider doing so.</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23</a:t>
            </a:fld>
            <a:endParaRPr lang="en-CA" dirty="0"/>
          </a:p>
        </p:txBody>
      </p:sp>
    </p:spTree>
    <p:extLst>
      <p:ext uri="{BB962C8B-B14F-4D97-AF65-F5344CB8AC3E}">
        <p14:creationId xmlns:p14="http://schemas.microsoft.com/office/powerpoint/2010/main" val="1375592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a:t>
            </a:r>
            <a:r>
              <a:rPr lang="en-US" baseline="0" dirty="0" smtClean="0"/>
              <a:t> trainees where to access information about referral services. This is an increasingly important part of HIV test counselling. If your site does not keep lists of local service providers and their programs you should consider doing so.</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24</a:t>
            </a:fld>
            <a:endParaRPr lang="en-CA" dirty="0"/>
          </a:p>
        </p:txBody>
      </p:sp>
    </p:spTree>
    <p:extLst>
      <p:ext uri="{BB962C8B-B14F-4D97-AF65-F5344CB8AC3E}">
        <p14:creationId xmlns:p14="http://schemas.microsoft.com/office/powerpoint/2010/main" val="41096167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recommended schedule will be discussed in detail in the module on the Science and Practice of HIV testing.</a:t>
            </a:r>
            <a:endParaRPr lang="en-CA" dirty="0" smtClean="0"/>
          </a:p>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25</a:t>
            </a:fld>
            <a:endParaRPr lang="en-CA" dirty="0"/>
          </a:p>
        </p:txBody>
      </p:sp>
    </p:spTree>
    <p:extLst>
      <p:ext uri="{BB962C8B-B14F-4D97-AF65-F5344CB8AC3E}">
        <p14:creationId xmlns:p14="http://schemas.microsoft.com/office/powerpoint/2010/main" val="2717557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 about how counselors at your site deals with client</a:t>
            </a:r>
            <a:r>
              <a:rPr lang="en-US" baseline="0" dirty="0" smtClean="0"/>
              <a:t> anxiety and the resources available</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26</a:t>
            </a:fld>
            <a:endParaRPr lang="en-CA" dirty="0"/>
          </a:p>
        </p:txBody>
      </p:sp>
    </p:spTree>
    <p:extLst>
      <p:ext uri="{BB962C8B-B14F-4D97-AF65-F5344CB8AC3E}">
        <p14:creationId xmlns:p14="http://schemas.microsoft.com/office/powerpoint/2010/main" val="34254672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express testing</a:t>
            </a:r>
            <a:r>
              <a:rPr lang="en-US" baseline="0" dirty="0" smtClean="0"/>
              <a:t> services are offered at your site, explain in more detail about your procedures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27</a:t>
            </a:fld>
            <a:endParaRPr lang="en-CA" dirty="0"/>
          </a:p>
        </p:txBody>
      </p:sp>
    </p:spTree>
    <p:extLst>
      <p:ext uri="{BB962C8B-B14F-4D97-AF65-F5344CB8AC3E}">
        <p14:creationId xmlns:p14="http://schemas.microsoft.com/office/powerpoint/2010/main" val="9365504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express testing</a:t>
            </a:r>
            <a:r>
              <a:rPr lang="en-US" baseline="0" dirty="0" smtClean="0"/>
              <a:t> services are offered at your site, explain in more detail about your procedures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28</a:t>
            </a:fld>
            <a:endParaRPr lang="en-CA" dirty="0"/>
          </a:p>
        </p:txBody>
      </p:sp>
    </p:spTree>
    <p:extLst>
      <p:ext uri="{BB962C8B-B14F-4D97-AF65-F5344CB8AC3E}">
        <p14:creationId xmlns:p14="http://schemas.microsoft.com/office/powerpoint/2010/main" val="1162721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Summarize pre-test counselling – invite questions</a:t>
            </a:r>
          </a:p>
          <a:p>
            <a:r>
              <a:rPr lang="en-US" dirty="0" smtClean="0"/>
              <a:t>Note that trainees</a:t>
            </a:r>
            <a:r>
              <a:rPr lang="en-US" baseline="0" dirty="0" smtClean="0"/>
              <a:t> will have opportunities to learn about these skills through shadowing and role playing</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29</a:t>
            </a:fld>
            <a:endParaRPr lang="en-CA" dirty="0"/>
          </a:p>
        </p:txBody>
      </p:sp>
    </p:spTree>
    <p:extLst>
      <p:ext uri="{BB962C8B-B14F-4D97-AF65-F5344CB8AC3E}">
        <p14:creationId xmlns:p14="http://schemas.microsoft.com/office/powerpoint/2010/main" val="852712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you</a:t>
            </a:r>
            <a:r>
              <a:rPr lang="en-US" baseline="0" dirty="0" smtClean="0"/>
              <a:t> will talk about detectable/undetectable in a moment.</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3</a:t>
            </a:fld>
            <a:endParaRPr lang="en-CA" dirty="0"/>
          </a:p>
        </p:txBody>
      </p:sp>
    </p:spTree>
    <p:extLst>
      <p:ext uri="{BB962C8B-B14F-4D97-AF65-F5344CB8AC3E}">
        <p14:creationId xmlns:p14="http://schemas.microsoft.com/office/powerpoint/2010/main" val="2146236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4</a:t>
            </a:fld>
            <a:endParaRPr lang="en-CA" dirty="0"/>
          </a:p>
        </p:txBody>
      </p:sp>
    </p:spTree>
    <p:extLst>
      <p:ext uri="{BB962C8B-B14F-4D97-AF65-F5344CB8AC3E}">
        <p14:creationId xmlns:p14="http://schemas.microsoft.com/office/powerpoint/2010/main" val="1920615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effectLst/>
                <a:latin typeface="+mn-lt"/>
                <a:ea typeface="+mn-ea"/>
                <a:cs typeface="+mn-cs"/>
              </a:rPr>
              <a:t> </a:t>
            </a:r>
            <a:r>
              <a:rPr lang="en-US" dirty="0" smtClean="0"/>
              <a:t>Note that you</a:t>
            </a:r>
            <a:r>
              <a:rPr lang="en-US" baseline="0" dirty="0" smtClean="0"/>
              <a:t> will talk about detectable/undetectable in a moment.</a:t>
            </a:r>
            <a:endParaRPr lang="en-CA" dirty="0" smtClean="0"/>
          </a:p>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5</a:t>
            </a:fld>
            <a:endParaRPr lang="en-CA" dirty="0"/>
          </a:p>
        </p:txBody>
      </p:sp>
    </p:spTree>
    <p:extLst>
      <p:ext uri="{BB962C8B-B14F-4D97-AF65-F5344CB8AC3E}">
        <p14:creationId xmlns:p14="http://schemas.microsoft.com/office/powerpoint/2010/main" val="2904018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Perhaps say something about stigma and the importance of recognizing and</a:t>
            </a:r>
            <a:r>
              <a:rPr lang="en-US" baseline="0" dirty="0" smtClean="0"/>
              <a:t> responding to the high prevalence of HIV in these populations without further stigmatizing them.</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6</a:t>
            </a:fld>
            <a:endParaRPr lang="en-CA" dirty="0"/>
          </a:p>
        </p:txBody>
      </p:sp>
    </p:spTree>
    <p:extLst>
      <p:ext uri="{BB962C8B-B14F-4D97-AF65-F5344CB8AC3E}">
        <p14:creationId xmlns:p14="http://schemas.microsoft.com/office/powerpoint/2010/main" val="2464418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one possible treatment curve for HIV infection. Some people are not able to become undetectable.</a:t>
            </a:r>
            <a:r>
              <a:rPr lang="en-US" baseline="0" dirty="0" smtClean="0"/>
              <a:t> Some delay their treatment or go on or off treatment.</a:t>
            </a:r>
          </a:p>
          <a:p>
            <a:r>
              <a:rPr lang="en-US" baseline="0" dirty="0" smtClean="0"/>
              <a:t>See data from the RAPID study as published by CATIE with regard to the time to undetectable. https://www.catie.ca/en/pc/evidence-briefs/rapid </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7</a:t>
            </a:fld>
            <a:endParaRPr lang="en-CA" dirty="0"/>
          </a:p>
        </p:txBody>
      </p:sp>
    </p:spTree>
    <p:extLst>
      <p:ext uri="{BB962C8B-B14F-4D97-AF65-F5344CB8AC3E}">
        <p14:creationId xmlns:p14="http://schemas.microsoft.com/office/powerpoint/2010/main" val="1287937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U=U is a relatively new understanding. Some</a:t>
            </a:r>
            <a:r>
              <a:rPr lang="en-US" baseline="0" dirty="0" smtClean="0"/>
              <a:t> clients and some of their partners may not understand it, so it is good to reiterate with clients as appropriate. It is equally important to stress that undetectable is not a permanent status, it is dependent on people continuing successful treatment.</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8</a:t>
            </a:fld>
            <a:endParaRPr lang="en-CA"/>
          </a:p>
        </p:txBody>
      </p:sp>
    </p:spTree>
    <p:extLst>
      <p:ext uri="{BB962C8B-B14F-4D97-AF65-F5344CB8AC3E}">
        <p14:creationId xmlns:p14="http://schemas.microsoft.com/office/powerpoint/2010/main" val="733806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U=U is a relatively new understanding. Some</a:t>
            </a:r>
            <a:r>
              <a:rPr lang="en-US" baseline="0" dirty="0" smtClean="0"/>
              <a:t> clients and some of their partners may not understand it, so it is good to reiterate with clients as appropriate. It is equally important to stress that undetectable is not a permanent status, it is dependent on people continuing successful treatment.</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9</a:t>
            </a:fld>
            <a:endParaRPr lang="en-CA"/>
          </a:p>
        </p:txBody>
      </p:sp>
    </p:spTree>
    <p:extLst>
      <p:ext uri="{BB962C8B-B14F-4D97-AF65-F5344CB8AC3E}">
        <p14:creationId xmlns:p14="http://schemas.microsoft.com/office/powerpoint/2010/main" val="3088790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4A03A-3E22-46AE-9FBB-365DEB5BDAFB}"/>
              </a:ext>
            </a:extLst>
          </p:cNvPr>
          <p:cNvSpPr>
            <a:spLocks noGrp="1"/>
          </p:cNvSpPr>
          <p:nvPr>
            <p:ph type="ctrTitle"/>
          </p:nvPr>
        </p:nvSpPr>
        <p:spPr>
          <a:xfrm>
            <a:off x="914400" y="883213"/>
            <a:ext cx="7413674" cy="1029994"/>
          </a:xfrm>
        </p:spPr>
        <p:txBody>
          <a:bodyPr anchor="b">
            <a:normAutofit/>
          </a:bodyPr>
          <a:lstStyle>
            <a:lvl1pPr algn="l">
              <a:defRPr sz="4800"/>
            </a:lvl1pPr>
          </a:lstStyle>
          <a:p>
            <a:r>
              <a:rPr lang="en-US" dirty="0"/>
              <a:t>Click to edit Master title style</a:t>
            </a:r>
          </a:p>
        </p:txBody>
      </p:sp>
      <p:sp>
        <p:nvSpPr>
          <p:cNvPr id="3" name="Subtitle 2">
            <a:extLst>
              <a:ext uri="{FF2B5EF4-FFF2-40B4-BE49-F238E27FC236}">
                <a16:creationId xmlns:a16="http://schemas.microsoft.com/office/drawing/2014/main" id="{6C02B063-1127-4A03-8466-05E6F6359421}"/>
              </a:ext>
            </a:extLst>
          </p:cNvPr>
          <p:cNvSpPr>
            <a:spLocks noGrp="1"/>
          </p:cNvSpPr>
          <p:nvPr>
            <p:ph type="subTitle" idx="1"/>
          </p:nvPr>
        </p:nvSpPr>
        <p:spPr>
          <a:xfrm>
            <a:off x="914400" y="239956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Slide Number Placeholder 5">
            <a:extLst>
              <a:ext uri="{FF2B5EF4-FFF2-40B4-BE49-F238E27FC236}">
                <a16:creationId xmlns:a16="http://schemas.microsoft.com/office/drawing/2014/main" id="{42E1F206-CD0A-4FBE-9080-31FDD460F302}"/>
              </a:ext>
            </a:extLst>
          </p:cNvPr>
          <p:cNvSpPr>
            <a:spLocks noGrp="1"/>
          </p:cNvSpPr>
          <p:nvPr>
            <p:ph type="sldNum" sz="quarter" idx="12"/>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481029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6E007-E3E9-44BF-9315-6BFEACE997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D34246-2D11-414F-8533-CB752261F3F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458DA8-7A0F-4243-9C18-F0BEE5B866AF}"/>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5" name="Footer Placeholder 4">
            <a:extLst>
              <a:ext uri="{FF2B5EF4-FFF2-40B4-BE49-F238E27FC236}">
                <a16:creationId xmlns:a16="http://schemas.microsoft.com/office/drawing/2014/main" id="{DD586CBF-D714-4ED8-AEB8-3AE0BBABFCE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2CCF5AC3-562C-4F53-AEAD-82866667D0E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438653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1DBBC0-368B-4409-B55C-A231B0D80F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54C708-BCA3-475F-BD7F-8B2185D9A8F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C9-F095-4BFB-8CFB-56F1BAF837DA}"/>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5" name="Footer Placeholder 4">
            <a:extLst>
              <a:ext uri="{FF2B5EF4-FFF2-40B4-BE49-F238E27FC236}">
                <a16:creationId xmlns:a16="http://schemas.microsoft.com/office/drawing/2014/main" id="{F48B6ACA-C34A-48CF-A958-2572BE52BE0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53826EC-ACAF-4E98-B6C9-45833529F84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290238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344C9-E53A-477C-BC04-A52DC81A9F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EE7B56-2F63-49DD-9420-4FF1561D1C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942992-DC22-4235-A3F3-E37893247C7E}"/>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5" name="Footer Placeholder 4">
            <a:extLst>
              <a:ext uri="{FF2B5EF4-FFF2-40B4-BE49-F238E27FC236}">
                <a16:creationId xmlns:a16="http://schemas.microsoft.com/office/drawing/2014/main" id="{63353440-6D79-4051-86FC-DC036FA4C65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A2667D-DCBD-4D7E-A987-9222C7DF5204}"/>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006920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93983-3F4A-4288-B8D5-B05FCDF3DA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22ACD6-A600-4F95-B588-9A7FD7DDF44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9EB168-4F39-44A0-AFA6-2D6080C156D1}"/>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5" name="Footer Placeholder 4">
            <a:extLst>
              <a:ext uri="{FF2B5EF4-FFF2-40B4-BE49-F238E27FC236}">
                <a16:creationId xmlns:a16="http://schemas.microsoft.com/office/drawing/2014/main" id="{535CD87F-CB56-4E6F-8062-ED88BEBF17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44AEF78-777C-45E3-8A41-55C3456A3DB8}"/>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449706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3AB0B-F0B5-4EA6-A65E-7F7AF7D98D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34EC96-D816-4415-9F5A-CE89331C38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895E0EB-8AB2-4842-AC00-3F40AC64687F}"/>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5" name="Footer Placeholder 4">
            <a:extLst>
              <a:ext uri="{FF2B5EF4-FFF2-40B4-BE49-F238E27FC236}">
                <a16:creationId xmlns:a16="http://schemas.microsoft.com/office/drawing/2014/main" id="{9171592F-800F-4A6B-BDFB-9638454E22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B695667-C8EA-489C-995F-D0260765C1CC}"/>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1001725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DE52E-EB2D-4954-BF10-A27F7DC651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BC3778-506E-4B5A-AD86-EC817D91D7D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228277-78E4-4ED9-B902-12788E1BA9C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D75BAF-E9E4-49D1-81DA-1B19D5710066}"/>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6" name="Footer Placeholder 5">
            <a:extLst>
              <a:ext uri="{FF2B5EF4-FFF2-40B4-BE49-F238E27FC236}">
                <a16:creationId xmlns:a16="http://schemas.microsoft.com/office/drawing/2014/main" id="{6CA10D88-6934-4176-85CD-04C0912A458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406552E-B673-4584-B989-A7A462C9271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191033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ABE81-610A-4F69-95CE-EF54D83125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3C0F4C-44B1-43DF-BE0D-8ED0279E68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785E3B0-DBD1-4A40-85E4-E8692F2B51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AF8A6E-472E-45D9-8A8A-315DC81FE6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9FF0179-DDBA-4A4B-BD92-660E958637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DB03E9-E7F0-43CE-B008-610EA652C55B}"/>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8" name="Footer Placeholder 7">
            <a:extLst>
              <a:ext uri="{FF2B5EF4-FFF2-40B4-BE49-F238E27FC236}">
                <a16:creationId xmlns:a16="http://schemas.microsoft.com/office/drawing/2014/main" id="{BAA5DF28-1F97-4C21-BFC5-A344C4F59CB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226070F-0620-4A06-A5F1-AF3D9A122061}"/>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984959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F290C-D613-4F3B-A9A9-527CA4AAAF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0404EE-8C33-4E49-9D6F-CBF74A8EAB67}"/>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4" name="Footer Placeholder 3">
            <a:extLst>
              <a:ext uri="{FF2B5EF4-FFF2-40B4-BE49-F238E27FC236}">
                <a16:creationId xmlns:a16="http://schemas.microsoft.com/office/drawing/2014/main" id="{087D9BE8-EB85-4597-A9E9-17F2425ECB5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B8AD6D1-E7BE-4829-9656-5BB980CC1366}"/>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7979546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33CEE7-1828-42BF-9E87-BC90565736B3}"/>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3" name="Footer Placeholder 2">
            <a:extLst>
              <a:ext uri="{FF2B5EF4-FFF2-40B4-BE49-F238E27FC236}">
                <a16:creationId xmlns:a16="http://schemas.microsoft.com/office/drawing/2014/main" id="{CE548FB8-599C-4398-84E0-E2185A5BFA9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0BA1960-6D46-44C3-B637-0FA2C379D908}"/>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8598374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4A89-4053-4690-B0E4-594D953B15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6DDDDB-1649-440D-9018-DF86FDD633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BC2D36-EF2F-4B79-84D1-348E37D56F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EEFEBD-F8B2-449A-A3D0-C7FBB4E8B7E9}"/>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6" name="Footer Placeholder 5">
            <a:extLst>
              <a:ext uri="{FF2B5EF4-FFF2-40B4-BE49-F238E27FC236}">
                <a16:creationId xmlns:a16="http://schemas.microsoft.com/office/drawing/2014/main" id="{D80FC237-2892-4971-8707-2F10479F659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4B8E59-7C30-413E-9DB7-88BD415E3C1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3357967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5146C-EA56-433D-B55F-968E52B700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9ED3EA-093E-4BD7-90FE-007AA82000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E59EE7-1BB1-45BF-9C1A-0399A52D740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5" name="Footer Placeholder 4">
            <a:extLst>
              <a:ext uri="{FF2B5EF4-FFF2-40B4-BE49-F238E27FC236}">
                <a16:creationId xmlns:a16="http://schemas.microsoft.com/office/drawing/2014/main" id="{38131F90-38D2-4369-B233-69B8A3498F9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562AFC96-CB65-451E-8A65-7EDCB454C754}"/>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15911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DAD5B-A520-4680-954C-07E4254CD5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8D990F-40C9-4598-AB1B-DECEC7E69E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44088EA-FE13-45CA-AA82-DA6C2908A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26A230-673C-44A2-BC0E-DE6982697DCD}"/>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6" name="Footer Placeholder 5">
            <a:extLst>
              <a:ext uri="{FF2B5EF4-FFF2-40B4-BE49-F238E27FC236}">
                <a16:creationId xmlns:a16="http://schemas.microsoft.com/office/drawing/2014/main" id="{D3E29900-DD73-4120-B25E-89A65A06BDC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6BFFB32-4F67-4A5E-9CE0-7A567C2B11E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9359873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9306F-8CFD-490E-BAF7-995E3F82DA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7F0E7C-D10E-4E5B-A3F9-C582E41F78D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83A819-8B2A-4232-96AB-02D5AAC8AA76}"/>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5" name="Footer Placeholder 4">
            <a:extLst>
              <a:ext uri="{FF2B5EF4-FFF2-40B4-BE49-F238E27FC236}">
                <a16:creationId xmlns:a16="http://schemas.microsoft.com/office/drawing/2014/main" id="{54AA0272-3281-437C-A541-D27E3E476A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7C23EB0-A0D7-4410-ADC4-2645A3CD8C7D}"/>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856047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13022A-93EC-4A5C-8C47-C60DA579D07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D42E5A-DBA9-4543-9542-518B674B9E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697204-2B39-4888-92D4-34C38BDEFBEC}"/>
              </a:ext>
            </a:extLst>
          </p:cNvPr>
          <p:cNvSpPr>
            <a:spLocks noGrp="1"/>
          </p:cNvSpPr>
          <p:nvPr>
            <p:ph type="dt" sz="half" idx="10"/>
          </p:nvPr>
        </p:nvSpPr>
        <p:spPr/>
        <p:txBody>
          <a:bodyPr/>
          <a:lstStyle/>
          <a:p>
            <a:fld id="{44E35D53-4F16-4ACE-8382-73FFCA8BCEED}" type="datetimeFigureOut">
              <a:rPr lang="en-US" smtClean="0"/>
              <a:t>7/3/2019</a:t>
            </a:fld>
            <a:endParaRPr lang="en-US" dirty="0"/>
          </a:p>
        </p:txBody>
      </p:sp>
      <p:sp>
        <p:nvSpPr>
          <p:cNvPr id="5" name="Footer Placeholder 4">
            <a:extLst>
              <a:ext uri="{FF2B5EF4-FFF2-40B4-BE49-F238E27FC236}">
                <a16:creationId xmlns:a16="http://schemas.microsoft.com/office/drawing/2014/main" id="{2F616917-0029-4A54-BE47-59AF96FC53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0BE1690-1CF6-41FC-AAF2-BAF2644CD2C0}"/>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65116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8D5CF-6155-4C0A-B383-C06015F646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AC92C9-AB7D-429B-8EDB-5776A8C36C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A6D54CB-07BE-4DB3-BE36-70114B508559}"/>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5" name="Footer Placeholder 4">
            <a:extLst>
              <a:ext uri="{FF2B5EF4-FFF2-40B4-BE49-F238E27FC236}">
                <a16:creationId xmlns:a16="http://schemas.microsoft.com/office/drawing/2014/main" id="{7DB14F3D-1A5C-44F4-B089-3AB0A252086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70569B6-C3CC-46B4-B672-0D45BBB6711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7491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72D38-AFDA-4046-A3FB-96D73299AC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2A1E93-8639-4E4E-AEC9-5AFA0E21F8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DE66EA-7626-4214-8CB8-460988C7429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8584A8-ACEC-4FFB-961C-9985505938B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6" name="Footer Placeholder 5">
            <a:extLst>
              <a:ext uri="{FF2B5EF4-FFF2-40B4-BE49-F238E27FC236}">
                <a16:creationId xmlns:a16="http://schemas.microsoft.com/office/drawing/2014/main" id="{45CC2722-95A1-488E-AB4F-8323C8944998}"/>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2F17789F-7F9A-46B0-A6B1-6F9B8B6C423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833303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53AD4-F378-4401-A225-D8E0057D09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6F4DAE-37B9-4471-9A83-E7446CB2E8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77DE149-951F-4F24-8BFD-BF3F4A4C98B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672CB1-7E95-4915-8990-249D5F8E37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046976D-E27F-4F3C-AFD6-F69F51E2B4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CB133B-7186-4D93-B0FB-894112844BCC}"/>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8" name="Footer Placeholder 7">
            <a:extLst>
              <a:ext uri="{FF2B5EF4-FFF2-40B4-BE49-F238E27FC236}">
                <a16:creationId xmlns:a16="http://schemas.microsoft.com/office/drawing/2014/main" id="{1A6D8D1D-AA51-4654-83A9-BA1E636DDEE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AFE4DE83-CE8D-4986-A625-E30E734E1BFD}"/>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438856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DA7AC-8A67-404A-A286-9530B4327D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E61078-F34D-46F0-AD35-8DA3953FA36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4" name="Footer Placeholder 3">
            <a:extLst>
              <a:ext uri="{FF2B5EF4-FFF2-40B4-BE49-F238E27FC236}">
                <a16:creationId xmlns:a16="http://schemas.microsoft.com/office/drawing/2014/main" id="{C561E696-0807-42ED-BE1B-8A2C7237D45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0588F6DC-F1C0-4C42-92E5-55188E57FA6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9686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85FF88-F5C6-4613-878E-670C3788EA46}"/>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3" name="Footer Placeholder 2">
            <a:extLst>
              <a:ext uri="{FF2B5EF4-FFF2-40B4-BE49-F238E27FC236}">
                <a16:creationId xmlns:a16="http://schemas.microsoft.com/office/drawing/2014/main" id="{1C7983DA-899D-4A58-946E-0E7FCF3ED2F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7E4C254-68D3-4877-837D-F245A790384E}"/>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1062957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7811-8363-4F01-941B-60D3DFA22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1B290E-AA4B-4FBA-9BEB-D9D985C670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5AAC57-3F05-4772-A6FC-E6EA18CFBE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3AA493-FE62-41F5-A6D3-28CABA5E398B}"/>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6" name="Footer Placeholder 5">
            <a:extLst>
              <a:ext uri="{FF2B5EF4-FFF2-40B4-BE49-F238E27FC236}">
                <a16:creationId xmlns:a16="http://schemas.microsoft.com/office/drawing/2014/main" id="{77FA7F15-87D1-4E01-BCBD-ACAD99B592B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E102DBB0-9FA6-44ED-8235-903281B79AB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114902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B338E-B560-43AD-B90C-1DED398E4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B0D2D3-83F7-47B6-93BC-33999248B2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FE62009-5F19-4574-AABD-8B4943316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ABEDB0-D348-4B5B-BFC7-01AACA98F2D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7/3/2019</a:t>
            </a:fld>
            <a:endParaRPr lang="en-US" dirty="0"/>
          </a:p>
        </p:txBody>
      </p:sp>
      <p:sp>
        <p:nvSpPr>
          <p:cNvPr id="6" name="Footer Placeholder 5">
            <a:extLst>
              <a:ext uri="{FF2B5EF4-FFF2-40B4-BE49-F238E27FC236}">
                <a16:creationId xmlns:a16="http://schemas.microsoft.com/office/drawing/2014/main" id="{E9720053-CB67-457F-A6D3-B97BE0BC7D4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8A549017-E711-42E5-9488-C8C95EF97D2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29036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000">
              <a:schemeClr val="accent1">
                <a:lumMod val="5000"/>
                <a:lumOff val="95000"/>
              </a:schemeClr>
            </a:gs>
            <a:gs pos="88000">
              <a:schemeClr val="accent1">
                <a:lumMod val="45000"/>
                <a:lumOff val="55000"/>
              </a:schemeClr>
            </a:gs>
            <a:gs pos="100000">
              <a:schemeClr val="accent1">
                <a:lumMod val="45000"/>
                <a:lumOff val="55000"/>
              </a:schemeClr>
            </a:gs>
            <a:gs pos="100000">
              <a:schemeClr val="accent1">
                <a:lumMod val="30000"/>
                <a:lumOff val="70000"/>
              </a:schemeClr>
            </a:gs>
          </a:gsLst>
          <a:lin ang="189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3F648-457D-42F6-9B07-D030D124D2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F9ED09-A6B2-4B78-8450-F048CC057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BB0A726D-4BF8-4BD4-8CD3-DD02CC327700}"/>
              </a:ext>
            </a:extLst>
          </p:cNvPr>
          <p:cNvSpPr txBox="1">
            <a:spLocks/>
          </p:cNvSpPr>
          <p:nvPr userDrawn="1"/>
        </p:nvSpPr>
        <p:spPr>
          <a:xfrm>
            <a:off x="6897568" y="111686"/>
            <a:ext cx="7315200" cy="365125"/>
          </a:xfrm>
          <a:prstGeom prst="rect">
            <a:avLst/>
          </a:prstGeom>
        </p:spPr>
        <p:txBody>
          <a:bodyPr/>
          <a:lstStyle>
            <a:defPPr>
              <a:defRPr lang="en-US"/>
            </a:defPPr>
            <a:lvl1pPr marL="0" algn="l" defTabSz="914400" rtl="0" eaLnBrk="1" latinLnBrk="0" hangingPunct="1">
              <a:defRPr sz="24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HIV Rapid POC Training </a:t>
            </a:r>
            <a:r>
              <a:rPr lang="en-US" dirty="0"/>
              <a:t>Program</a:t>
            </a:r>
          </a:p>
        </p:txBody>
      </p:sp>
      <p:pic>
        <p:nvPicPr>
          <p:cNvPr id="8" name="Picture 7">
            <a:extLst>
              <a:ext uri="{FF2B5EF4-FFF2-40B4-BE49-F238E27FC236}">
                <a16:creationId xmlns:a16="http://schemas.microsoft.com/office/drawing/2014/main" id="{1B3D5A57-209D-43E2-A8DE-D6BA60AF4C6D}"/>
              </a:ext>
            </a:extLst>
          </p:cNvPr>
          <p:cNvPicPr>
            <a:picLocks noChangeAspect="1"/>
          </p:cNvPicPr>
          <p:nvPr userDrawn="1"/>
        </p:nvPicPr>
        <p:blipFill>
          <a:blip r:embed="rId13" cstate="hqprint">
            <a:extLst>
              <a:ext uri="{28A0092B-C50C-407E-A947-70E740481C1C}">
                <a14:useLocalDpi xmlns:a14="http://schemas.microsoft.com/office/drawing/2010/main" val="0"/>
              </a:ext>
            </a:extLst>
          </a:blip>
          <a:stretch>
            <a:fillRect/>
          </a:stretch>
        </p:blipFill>
        <p:spPr>
          <a:xfrm>
            <a:off x="11183817" y="99537"/>
            <a:ext cx="737381" cy="737381"/>
          </a:xfrm>
          <a:prstGeom prst="rect">
            <a:avLst/>
          </a:prstGeom>
        </p:spPr>
      </p:pic>
      <p:sp>
        <p:nvSpPr>
          <p:cNvPr id="9" name="Slide Number Placeholder 5">
            <a:extLst>
              <a:ext uri="{FF2B5EF4-FFF2-40B4-BE49-F238E27FC236}">
                <a16:creationId xmlns:a16="http://schemas.microsoft.com/office/drawing/2014/main" id="{2E8C6C0B-4AD0-4A2C-894E-705EECAE1761}"/>
              </a:ext>
            </a:extLst>
          </p:cNvPr>
          <p:cNvSpPr>
            <a:spLocks noGrp="1"/>
          </p:cNvSpPr>
          <p:nvPr>
            <p:ph type="sldNum" sz="quarter" idx="4"/>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956105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6AB31-6799-49C8-ADE4-7C3E67E8B6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237DC3-BA90-41B2-88B2-EF6EB10569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759F0B-1EBC-4D26-9958-A4405FA2E1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35D53-4F16-4ACE-8382-73FFCA8BCEED}" type="datetimeFigureOut">
              <a:rPr lang="en-US" smtClean="0"/>
              <a:t>7/3/2019</a:t>
            </a:fld>
            <a:endParaRPr lang="en-US" dirty="0"/>
          </a:p>
        </p:txBody>
      </p:sp>
      <p:sp>
        <p:nvSpPr>
          <p:cNvPr id="5" name="Footer Placeholder 4">
            <a:extLst>
              <a:ext uri="{FF2B5EF4-FFF2-40B4-BE49-F238E27FC236}">
                <a16:creationId xmlns:a16="http://schemas.microsoft.com/office/drawing/2014/main" id="{1BA7053D-A32D-4B47-9A99-B7536F88CA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2058D69-2407-4ABE-93AC-4CA10A82E7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605F0-248A-4479-A9E8-D44541D8653D}" type="slidenum">
              <a:rPr lang="en-US" smtClean="0"/>
              <a:t>‹#›</a:t>
            </a:fld>
            <a:endParaRPr lang="en-US" dirty="0"/>
          </a:p>
        </p:txBody>
      </p:sp>
    </p:spTree>
    <p:extLst>
      <p:ext uri="{BB962C8B-B14F-4D97-AF65-F5344CB8AC3E}">
        <p14:creationId xmlns:p14="http://schemas.microsoft.com/office/powerpoint/2010/main" val="994303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en-CA" dirty="0"/>
              <a:t>After completing this unit you will be able to :</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14400" y="2788920"/>
            <a:ext cx="10223500" cy="3945522"/>
          </a:xfrm>
        </p:spPr>
        <p:txBody>
          <a:bodyPr>
            <a:normAutofit/>
          </a:bodyPr>
          <a:lstStyle/>
          <a:p>
            <a:pPr marL="342900" lvl="0" indent="-342900">
              <a:lnSpc>
                <a:spcPct val="100000"/>
              </a:lnSpc>
              <a:spcBef>
                <a:spcPts val="1200"/>
              </a:spcBef>
              <a:buClr>
                <a:srgbClr val="4A66AC"/>
              </a:buClr>
              <a:buSzPct val="110000"/>
              <a:buFont typeface="Wingdings" panose="05000000000000000000" pitchFamily="2" charset="2"/>
              <a:buChar char="v"/>
            </a:pPr>
            <a:r>
              <a:rPr lang="en-CA" dirty="0"/>
              <a:t>Understand the balance of partners, practices and protections, when </a:t>
            </a:r>
            <a:r>
              <a:rPr lang="en-CA" dirty="0" smtClean="0"/>
              <a:t>assessing </a:t>
            </a:r>
            <a:r>
              <a:rPr lang="en-CA" dirty="0"/>
              <a:t>HIV </a:t>
            </a:r>
            <a:r>
              <a:rPr lang="en-CA" dirty="0" smtClean="0"/>
              <a:t>risk</a:t>
            </a:r>
          </a:p>
          <a:p>
            <a:pPr marL="342900" lvl="0" indent="-342900">
              <a:lnSpc>
                <a:spcPct val="100000"/>
              </a:lnSpc>
              <a:spcBef>
                <a:spcPts val="1200"/>
              </a:spcBef>
              <a:buClr>
                <a:srgbClr val="4A66AC"/>
              </a:buClr>
              <a:buSzPct val="110000"/>
              <a:buFont typeface="Wingdings" panose="05000000000000000000" pitchFamily="2" charset="2"/>
              <a:buChar char="v"/>
            </a:pPr>
            <a:r>
              <a:rPr lang="en-CA" dirty="0" smtClean="0"/>
              <a:t>Ask clients about </a:t>
            </a:r>
            <a:r>
              <a:rPr lang="en-CA" dirty="0"/>
              <a:t>their reasons for testing and their risk behaviours in a respectful way</a:t>
            </a:r>
          </a:p>
          <a:p>
            <a:pPr marL="342900" lvl="0" indent="-342900">
              <a:lnSpc>
                <a:spcPct val="100000"/>
              </a:lnSpc>
              <a:spcBef>
                <a:spcPts val="1200"/>
              </a:spcBef>
              <a:buClr>
                <a:srgbClr val="4A66AC"/>
              </a:buClr>
              <a:buSzPct val="110000"/>
              <a:buFont typeface="Wingdings" panose="05000000000000000000" pitchFamily="2" charset="2"/>
              <a:buChar char="v"/>
            </a:pPr>
            <a:r>
              <a:rPr lang="en-CA" dirty="0"/>
              <a:t>Adapt counselling to the needs of the individual </a:t>
            </a:r>
            <a:r>
              <a:rPr lang="en-CA" dirty="0" smtClean="0"/>
              <a:t>testing</a:t>
            </a:r>
          </a:p>
          <a:p>
            <a:pPr marL="342900" lvl="0" indent="-342900">
              <a:lnSpc>
                <a:spcPct val="100000"/>
              </a:lnSpc>
              <a:spcBef>
                <a:spcPts val="1200"/>
              </a:spcBef>
              <a:buClr>
                <a:srgbClr val="4A66AC"/>
              </a:buClr>
              <a:buSzPct val="110000"/>
              <a:buFont typeface="Wingdings" panose="05000000000000000000" pitchFamily="2" charset="2"/>
              <a:buChar char="v"/>
            </a:pPr>
            <a:r>
              <a:rPr lang="en-CA" dirty="0" smtClean="0"/>
              <a:t>Outline </a:t>
            </a:r>
            <a:r>
              <a:rPr lang="en-CA" dirty="0"/>
              <a:t>Ontario’s guidelines about appropriate frequency of </a:t>
            </a:r>
            <a:r>
              <a:rPr lang="en-CA" dirty="0" smtClean="0"/>
              <a:t>HIV testing</a:t>
            </a:r>
            <a:endParaRPr lang="en-CA"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a:t>
            </a:r>
            <a:r>
              <a:rPr lang="en-US" sz="2000" b="1" dirty="0" smtClean="0">
                <a:solidFill>
                  <a:schemeClr val="bg1"/>
                </a:solidFill>
              </a:rPr>
              <a:t>Assessing HIV Risk</a:t>
            </a:r>
            <a:endParaRPr lang="en-US" sz="2000" b="1" dirty="0">
              <a:solidFill>
                <a:schemeClr val="bg1"/>
              </a:solidFill>
            </a:endParaRPr>
          </a:p>
        </p:txBody>
      </p:sp>
    </p:spTree>
    <p:extLst>
      <p:ext uri="{BB962C8B-B14F-4D97-AF65-F5344CB8AC3E}">
        <p14:creationId xmlns:p14="http://schemas.microsoft.com/office/powerpoint/2010/main" val="3788207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Partners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827" y="2432186"/>
            <a:ext cx="7617160" cy="3384720"/>
          </a:xfrm>
        </p:spPr>
        <p:txBody>
          <a:bodyPr>
            <a:noAutofit/>
          </a:bodyPr>
          <a:lstStyle/>
          <a:p>
            <a:pPr>
              <a:lnSpc>
                <a:spcPct val="100000"/>
              </a:lnSpc>
              <a:spcBef>
                <a:spcPts val="800"/>
              </a:spcBef>
              <a:spcAft>
                <a:spcPts val="1800"/>
              </a:spcAft>
              <a:buClr>
                <a:srgbClr val="4A66AC"/>
              </a:buClr>
            </a:pPr>
            <a:r>
              <a:rPr lang="en-US" sz="2200" b="1" dirty="0" smtClean="0"/>
              <a:t>In Summary:</a:t>
            </a:r>
            <a:endParaRPr lang="en-US" sz="2200" b="1" dirty="0"/>
          </a:p>
          <a:p>
            <a:pPr>
              <a:lnSpc>
                <a:spcPct val="100000"/>
              </a:lnSpc>
              <a:spcBef>
                <a:spcPts val="800"/>
              </a:spcBef>
              <a:buClr>
                <a:srgbClr val="4A66AC"/>
              </a:buClr>
            </a:pPr>
            <a:r>
              <a:rPr lang="en-US" sz="2200" dirty="0" smtClean="0"/>
              <a:t>An HIV exposure may be high-risk if:</a:t>
            </a:r>
          </a:p>
          <a:p>
            <a:pPr marL="342900" lvl="0" indent="-342900">
              <a:lnSpc>
                <a:spcPct val="100000"/>
              </a:lnSpc>
              <a:buClr>
                <a:srgbClr val="4A66AC"/>
              </a:buClr>
              <a:buFont typeface="Wingdings" panose="05000000000000000000" pitchFamily="2" charset="2"/>
              <a:buChar char="v"/>
            </a:pPr>
            <a:r>
              <a:rPr lang="en-US" sz="2200" dirty="0" smtClean="0"/>
              <a:t>A client’s partner(s) are HIV positive, and the client can not be sure that their viral load is undetectable</a:t>
            </a:r>
            <a:endParaRPr lang="en-CA" sz="2200" dirty="0" smtClean="0"/>
          </a:p>
          <a:p>
            <a:pPr marL="342900" lvl="0" indent="-342900">
              <a:lnSpc>
                <a:spcPct val="100000"/>
              </a:lnSpc>
              <a:buClr>
                <a:srgbClr val="4A66AC"/>
              </a:buClr>
              <a:buFont typeface="Wingdings" panose="05000000000000000000" pitchFamily="2" charset="2"/>
              <a:buChar char="v"/>
            </a:pPr>
            <a:r>
              <a:rPr lang="en-CA" sz="2200" dirty="0" smtClean="0"/>
              <a:t>The client and/or their sexual partners are members of one of Ontario’s priority populations and the client has one or more partners whose HIV status they don’t know</a:t>
            </a:r>
            <a:endParaRPr lang="en-CA" sz="2200" dirty="0"/>
          </a:p>
          <a:p>
            <a:pPr lvl="0">
              <a:lnSpc>
                <a:spcPct val="100000"/>
              </a:lnSpc>
              <a:spcBef>
                <a:spcPts val="1800"/>
              </a:spcBef>
              <a:buClr>
                <a:srgbClr val="4A66AC"/>
              </a:buClr>
            </a:pPr>
            <a:endParaRPr lang="en-US" sz="2200" dirty="0"/>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grpSp>
        <p:nvGrpSpPr>
          <p:cNvPr id="11" name="Group 10"/>
          <p:cNvGrpSpPr/>
          <p:nvPr/>
        </p:nvGrpSpPr>
        <p:grpSpPr>
          <a:xfrm>
            <a:off x="8388477" y="2659965"/>
            <a:ext cx="4061477" cy="1944426"/>
            <a:chOff x="395183" y="759246"/>
            <a:chExt cx="4061477" cy="1944426"/>
          </a:xfrm>
        </p:grpSpPr>
        <p:pic>
          <p:nvPicPr>
            <p:cNvPr id="12" name="Picture 11"/>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47452" y="759246"/>
              <a:ext cx="2663496" cy="1653196"/>
            </a:xfrm>
            <a:prstGeom prst="rect">
              <a:avLst/>
            </a:prstGeom>
          </p:spPr>
        </p:pic>
        <p:sp>
          <p:nvSpPr>
            <p:cNvPr id="13" name="TextBox 12"/>
            <p:cNvSpPr txBox="1"/>
            <p:nvPr/>
          </p:nvSpPr>
          <p:spPr>
            <a:xfrm>
              <a:off x="1646909" y="2334340"/>
              <a:ext cx="1288974" cy="369332"/>
            </a:xfrm>
            <a:prstGeom prst="rect">
              <a:avLst/>
            </a:prstGeom>
            <a:noFill/>
          </p:spPr>
          <p:txBody>
            <a:bodyPr wrap="square" rtlCol="0">
              <a:spAutoFit/>
            </a:bodyPr>
            <a:lstStyle/>
            <a:p>
              <a:pPr algn="ctr"/>
              <a:r>
                <a:rPr lang="en-US" b="1" dirty="0" smtClean="0">
                  <a:solidFill>
                    <a:srgbClr val="4A66AC"/>
                  </a:solidFill>
                </a:rPr>
                <a:t>Protections</a:t>
              </a:r>
            </a:p>
          </p:txBody>
        </p:sp>
        <p:sp>
          <p:nvSpPr>
            <p:cNvPr id="14" name="TextBox 13"/>
            <p:cNvSpPr txBox="1"/>
            <p:nvPr/>
          </p:nvSpPr>
          <p:spPr>
            <a:xfrm>
              <a:off x="395183" y="985373"/>
              <a:ext cx="2019759" cy="369332"/>
            </a:xfrm>
            <a:prstGeom prst="rect">
              <a:avLst/>
            </a:prstGeom>
            <a:noFill/>
          </p:spPr>
          <p:txBody>
            <a:bodyPr wrap="square" rtlCol="0">
              <a:spAutoFit/>
            </a:bodyPr>
            <a:lstStyle/>
            <a:p>
              <a:pPr algn="ctr"/>
              <a:r>
                <a:rPr lang="en-US" b="1" dirty="0" smtClean="0">
                  <a:solidFill>
                    <a:srgbClr val="4A66AC"/>
                  </a:solidFill>
                </a:rPr>
                <a:t>Partners</a:t>
              </a:r>
              <a:endParaRPr lang="en-CA" dirty="0">
                <a:solidFill>
                  <a:srgbClr val="4A66AC"/>
                </a:solidFill>
              </a:endParaRPr>
            </a:p>
          </p:txBody>
        </p:sp>
        <p:sp>
          <p:nvSpPr>
            <p:cNvPr id="15" name="TextBox 14"/>
            <p:cNvSpPr txBox="1"/>
            <p:nvPr/>
          </p:nvSpPr>
          <p:spPr>
            <a:xfrm>
              <a:off x="1840154" y="1060543"/>
              <a:ext cx="2616506" cy="369332"/>
            </a:xfrm>
            <a:prstGeom prst="rect">
              <a:avLst/>
            </a:prstGeom>
            <a:noFill/>
          </p:spPr>
          <p:txBody>
            <a:bodyPr wrap="square" rtlCol="0">
              <a:spAutoFit/>
            </a:bodyPr>
            <a:lstStyle/>
            <a:p>
              <a:pPr lvl="0" algn="ctr"/>
              <a:r>
                <a:rPr lang="en-US" b="1" dirty="0" smtClean="0">
                  <a:solidFill>
                    <a:srgbClr val="4A66AC"/>
                  </a:solidFill>
                </a:rPr>
                <a:t>Practices</a:t>
              </a:r>
              <a:endParaRPr lang="en-CA" dirty="0">
                <a:solidFill>
                  <a:srgbClr val="4A66AC"/>
                </a:solidFill>
              </a:endParaRPr>
            </a:p>
          </p:txBody>
        </p:sp>
      </p:grpSp>
      <p:sp>
        <p:nvSpPr>
          <p:cNvPr id="7" name="TextBox 6"/>
          <p:cNvSpPr txBox="1"/>
          <p:nvPr/>
        </p:nvSpPr>
        <p:spPr>
          <a:xfrm>
            <a:off x="9092629" y="4715838"/>
            <a:ext cx="2763748" cy="1569660"/>
          </a:xfrm>
          <a:prstGeom prst="rect">
            <a:avLst/>
          </a:prstGeom>
          <a:noFill/>
        </p:spPr>
        <p:txBody>
          <a:bodyPr wrap="square" rtlCol="0">
            <a:spAutoFit/>
          </a:bodyPr>
          <a:lstStyle/>
          <a:p>
            <a:pPr algn="ctr"/>
            <a:r>
              <a:rPr lang="en-US" sz="1600" b="1" dirty="0" smtClean="0">
                <a:solidFill>
                  <a:srgbClr val="4A66AC"/>
                </a:solidFill>
              </a:rPr>
              <a:t>Remember: assessing risk is a balance. The status of a client’s partners only matters if they are engaged in high risk practices or there are gaps in their protections.</a:t>
            </a:r>
            <a:endParaRPr lang="en-CA" sz="1600" b="1" dirty="0">
              <a:solidFill>
                <a:srgbClr val="4A66AC"/>
              </a:solidFill>
            </a:endParaRPr>
          </a:p>
        </p:txBody>
      </p:sp>
    </p:spTree>
    <p:extLst>
      <p:ext uri="{BB962C8B-B14F-4D97-AF65-F5344CB8AC3E}">
        <p14:creationId xmlns:p14="http://schemas.microsoft.com/office/powerpoint/2010/main" val="13603797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Practices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825" y="2432186"/>
            <a:ext cx="10295127" cy="3384720"/>
          </a:xfrm>
        </p:spPr>
        <p:txBody>
          <a:bodyPr>
            <a:noAutofit/>
          </a:bodyPr>
          <a:lstStyle/>
          <a:p>
            <a:pPr>
              <a:lnSpc>
                <a:spcPct val="100000"/>
              </a:lnSpc>
              <a:spcBef>
                <a:spcPts val="800"/>
              </a:spcBef>
              <a:buClr>
                <a:srgbClr val="4A66AC"/>
              </a:buClr>
            </a:pPr>
            <a:r>
              <a:rPr lang="en-US" sz="2200" dirty="0" smtClean="0"/>
              <a:t>Whether or not a person has had a high risk exposure also depends on their practices. There is never any risk in touching, hugging, sharing food or mutual masturbation with an HIV-positive person, regardless of the amount of virus in their body.</a:t>
            </a:r>
          </a:p>
          <a:p>
            <a:pPr lvl="0">
              <a:lnSpc>
                <a:spcPct val="100000"/>
              </a:lnSpc>
              <a:spcBef>
                <a:spcPts val="1800"/>
              </a:spcBef>
              <a:buClr>
                <a:srgbClr val="4A66AC"/>
              </a:buClr>
            </a:pPr>
            <a:r>
              <a:rPr lang="en-US" sz="2200" dirty="0" smtClean="0"/>
              <a:t>The following activities are high risk, if a person’s partner(s) were HIV positive with a detectable viral load and no precautions were taken to avoid sharing body fluids:</a:t>
            </a:r>
          </a:p>
          <a:p>
            <a:pPr marL="800100" lvl="1" indent="-342900" algn="l">
              <a:lnSpc>
                <a:spcPct val="100000"/>
              </a:lnSpc>
              <a:spcBef>
                <a:spcPts val="1200"/>
              </a:spcBef>
              <a:buClr>
                <a:srgbClr val="4A66AC"/>
              </a:buClr>
              <a:buFont typeface="Wingdings" panose="05000000000000000000" pitchFamily="2" charset="2"/>
              <a:buChar char="v"/>
            </a:pPr>
            <a:r>
              <a:rPr lang="en-US" sz="2200" dirty="0" smtClean="0"/>
              <a:t>Anal sex - both receptive and </a:t>
            </a:r>
            <a:r>
              <a:rPr lang="en-US" sz="2200" dirty="0" err="1" smtClean="0"/>
              <a:t>insertive</a:t>
            </a:r>
            <a:r>
              <a:rPr lang="en-US" sz="2200" dirty="0" smtClean="0"/>
              <a:t> sex</a:t>
            </a:r>
          </a:p>
          <a:p>
            <a:pPr marL="800100" lvl="1" indent="-342900" algn="l">
              <a:lnSpc>
                <a:spcPct val="100000"/>
              </a:lnSpc>
              <a:spcBef>
                <a:spcPts val="1200"/>
              </a:spcBef>
              <a:buClr>
                <a:srgbClr val="4A66AC"/>
              </a:buClr>
              <a:buFont typeface="Wingdings" panose="05000000000000000000" pitchFamily="2" charset="2"/>
              <a:buChar char="v"/>
            </a:pPr>
            <a:r>
              <a:rPr lang="en-US" sz="2200" dirty="0" smtClean="0"/>
              <a:t>Vaginal sex </a:t>
            </a:r>
            <a:r>
              <a:rPr lang="en-US" sz="2200" dirty="0"/>
              <a:t>- both receptive </a:t>
            </a:r>
            <a:r>
              <a:rPr lang="en-US" sz="2200" dirty="0" smtClean="0"/>
              <a:t>and </a:t>
            </a:r>
            <a:r>
              <a:rPr lang="en-US" sz="2200" dirty="0" err="1"/>
              <a:t>insertive</a:t>
            </a:r>
            <a:r>
              <a:rPr lang="en-US" sz="2200" dirty="0"/>
              <a:t> </a:t>
            </a:r>
            <a:r>
              <a:rPr lang="en-US" sz="2200" dirty="0" smtClean="0"/>
              <a:t>sex</a:t>
            </a:r>
          </a:p>
          <a:p>
            <a:pPr marL="800100" lvl="1" indent="-342900" algn="l">
              <a:lnSpc>
                <a:spcPct val="100000"/>
              </a:lnSpc>
              <a:spcBef>
                <a:spcPts val="1200"/>
              </a:spcBef>
              <a:buClr>
                <a:srgbClr val="4A66AC"/>
              </a:buClr>
              <a:buFont typeface="Wingdings" panose="05000000000000000000" pitchFamily="2" charset="2"/>
              <a:buChar char="v"/>
            </a:pPr>
            <a:r>
              <a:rPr lang="en-US" sz="2200" dirty="0" smtClean="0"/>
              <a:t>Sharing needles, or other equipment to inject or inhale drugs </a:t>
            </a:r>
          </a:p>
          <a:p>
            <a:pPr marL="800100" lvl="1" indent="-342900" algn="l">
              <a:lnSpc>
                <a:spcPct val="100000"/>
              </a:lnSpc>
              <a:spcBef>
                <a:spcPts val="1200"/>
              </a:spcBef>
              <a:buClr>
                <a:srgbClr val="4A66AC"/>
              </a:buClr>
              <a:buFont typeface="Wingdings" panose="05000000000000000000" pitchFamily="2" charset="2"/>
              <a:buChar char="v"/>
            </a:pPr>
            <a:r>
              <a:rPr lang="en-US" sz="2200" dirty="0" smtClean="0"/>
              <a:t>Sharing sex toys inserted into both bodies without washing in between and no condom use</a:t>
            </a:r>
            <a:endParaRPr lang="en-US" sz="2200" dirty="0"/>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Tree>
    <p:extLst>
      <p:ext uri="{BB962C8B-B14F-4D97-AF65-F5344CB8AC3E}">
        <p14:creationId xmlns:p14="http://schemas.microsoft.com/office/powerpoint/2010/main" val="38296255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Practices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825" y="2432186"/>
            <a:ext cx="10295127" cy="3384720"/>
          </a:xfrm>
        </p:spPr>
        <p:txBody>
          <a:bodyPr>
            <a:noAutofit/>
          </a:bodyPr>
          <a:lstStyle/>
          <a:p>
            <a:pPr>
              <a:lnSpc>
                <a:spcPct val="100000"/>
              </a:lnSpc>
              <a:spcBef>
                <a:spcPts val="800"/>
              </a:spcBef>
              <a:buClr>
                <a:srgbClr val="4A66AC"/>
              </a:buClr>
            </a:pPr>
            <a:r>
              <a:rPr lang="en-US" sz="2200" dirty="0" smtClean="0"/>
              <a:t>All high risk practices are not equal, here are some estimates of the risk associated with each act with a detectable HIV-positive partner:</a:t>
            </a:r>
          </a:p>
          <a:p>
            <a:pPr>
              <a:lnSpc>
                <a:spcPct val="100000"/>
              </a:lnSpc>
              <a:spcBef>
                <a:spcPts val="800"/>
              </a:spcBef>
              <a:buClr>
                <a:srgbClr val="4A66AC"/>
              </a:buClr>
            </a:pPr>
            <a:endParaRPr lang="en-US" sz="2200" dirty="0"/>
          </a:p>
        </p:txBody>
      </p:sp>
      <p:graphicFrame>
        <p:nvGraphicFramePr>
          <p:cNvPr id="4" name="Table 3"/>
          <p:cNvGraphicFramePr>
            <a:graphicFrameLocks noGrp="1"/>
          </p:cNvGraphicFramePr>
          <p:nvPr>
            <p:extLst>
              <p:ext uri="{D42A27DB-BD31-4B8C-83A1-F6EECF244321}">
                <p14:modId xmlns:p14="http://schemas.microsoft.com/office/powerpoint/2010/main" val="2841385497"/>
              </p:ext>
            </p:extLst>
          </p:nvPr>
        </p:nvGraphicFramePr>
        <p:xfrm>
          <a:off x="876095" y="3363716"/>
          <a:ext cx="8648049" cy="2612596"/>
        </p:xfrm>
        <a:graphic>
          <a:graphicData uri="http://schemas.openxmlformats.org/drawingml/2006/table">
            <a:tbl>
              <a:tblPr firstRow="1" bandRow="1">
                <a:tableStyleId>{5C22544A-7EE6-4342-B048-85BDC9FD1C3A}</a:tableStyleId>
              </a:tblPr>
              <a:tblGrid>
                <a:gridCol w="5812381">
                  <a:extLst>
                    <a:ext uri="{9D8B030D-6E8A-4147-A177-3AD203B41FA5}">
                      <a16:colId xmlns:a16="http://schemas.microsoft.com/office/drawing/2014/main" val="2055250432"/>
                    </a:ext>
                  </a:extLst>
                </a:gridCol>
                <a:gridCol w="2835668">
                  <a:extLst>
                    <a:ext uri="{9D8B030D-6E8A-4147-A177-3AD203B41FA5}">
                      <a16:colId xmlns:a16="http://schemas.microsoft.com/office/drawing/2014/main" val="1085429951"/>
                    </a:ext>
                  </a:extLst>
                </a:gridCol>
              </a:tblGrid>
              <a:tr h="600419">
                <a:tc>
                  <a:txBody>
                    <a:bodyPr/>
                    <a:lstStyle/>
                    <a:p>
                      <a:r>
                        <a:rPr lang="en-US" dirty="0" smtClean="0"/>
                        <a:t>Act</a:t>
                      </a:r>
                      <a:endParaRPr lang="en-CA" dirty="0"/>
                    </a:p>
                  </a:txBody>
                  <a:tcPr/>
                </a:tc>
                <a:tc>
                  <a:txBody>
                    <a:bodyPr/>
                    <a:lstStyle/>
                    <a:p>
                      <a:r>
                        <a:rPr lang="en-US" dirty="0" smtClean="0"/>
                        <a:t>Likely</a:t>
                      </a:r>
                      <a:r>
                        <a:rPr lang="en-US" baseline="0" dirty="0" smtClean="0"/>
                        <a:t> Rate of Transmission per Act</a:t>
                      </a:r>
                      <a:endParaRPr lang="en-CA" dirty="0"/>
                    </a:p>
                  </a:txBody>
                  <a:tcPr/>
                </a:tc>
                <a:extLst>
                  <a:ext uri="{0D108BD9-81ED-4DB2-BD59-A6C34878D82A}">
                    <a16:rowId xmlns:a16="http://schemas.microsoft.com/office/drawing/2014/main" val="4252925229"/>
                  </a:ext>
                </a:extLst>
              </a:tr>
              <a:tr h="343096">
                <a:tc>
                  <a:txBody>
                    <a:bodyPr/>
                    <a:lstStyle/>
                    <a:p>
                      <a:r>
                        <a:rPr lang="en-US" dirty="0" smtClean="0"/>
                        <a:t>Receptive Anal Sex (some</a:t>
                      </a:r>
                      <a:r>
                        <a:rPr lang="en-US" baseline="0" dirty="0" smtClean="0"/>
                        <a:t>one penetrated the client</a:t>
                      </a:r>
                      <a:r>
                        <a:rPr lang="en-US" dirty="0" smtClean="0"/>
                        <a:t>)</a:t>
                      </a:r>
                      <a:endParaRPr lang="en-CA" dirty="0"/>
                    </a:p>
                  </a:txBody>
                  <a:tcPr/>
                </a:tc>
                <a:tc>
                  <a:txBody>
                    <a:bodyPr/>
                    <a:lstStyle/>
                    <a:p>
                      <a:r>
                        <a:rPr lang="en-US" dirty="0" smtClean="0"/>
                        <a:t>1 transmission /</a:t>
                      </a:r>
                      <a:r>
                        <a:rPr lang="en-US" baseline="0" dirty="0" smtClean="0"/>
                        <a:t> 71 acts</a:t>
                      </a:r>
                      <a:endParaRPr lang="en-CA" dirty="0"/>
                    </a:p>
                  </a:txBody>
                  <a:tcPr/>
                </a:tc>
                <a:extLst>
                  <a:ext uri="{0D108BD9-81ED-4DB2-BD59-A6C34878D82A}">
                    <a16:rowId xmlns:a16="http://schemas.microsoft.com/office/drawing/2014/main" val="186043478"/>
                  </a:ext>
                </a:extLst>
              </a:tr>
              <a:tr h="343096">
                <a:tc>
                  <a:txBody>
                    <a:bodyPr/>
                    <a:lstStyle/>
                    <a:p>
                      <a:r>
                        <a:rPr lang="en-US" dirty="0" smtClean="0"/>
                        <a:t>Injecting</a:t>
                      </a:r>
                      <a:r>
                        <a:rPr lang="en-US" baseline="0" dirty="0" smtClean="0"/>
                        <a:t> drugs with a shared needle</a:t>
                      </a:r>
                      <a:endParaRPr lang="en-C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 transmission /</a:t>
                      </a:r>
                      <a:r>
                        <a:rPr lang="en-US" baseline="0" dirty="0" smtClean="0"/>
                        <a:t> 159 acts</a:t>
                      </a:r>
                      <a:endParaRPr lang="en-CA" dirty="0" smtClean="0"/>
                    </a:p>
                  </a:txBody>
                  <a:tcPr/>
                </a:tc>
                <a:extLst>
                  <a:ext uri="{0D108BD9-81ED-4DB2-BD59-A6C34878D82A}">
                    <a16:rowId xmlns:a16="http://schemas.microsoft.com/office/drawing/2014/main" val="118715811"/>
                  </a:ext>
                </a:extLst>
              </a:tr>
              <a:tr h="343096">
                <a:tc>
                  <a:txBody>
                    <a:bodyPr/>
                    <a:lstStyle/>
                    <a:p>
                      <a:r>
                        <a:rPr lang="en-US" dirty="0" err="1" smtClean="0"/>
                        <a:t>Insertive</a:t>
                      </a:r>
                      <a:r>
                        <a:rPr lang="en-US" dirty="0" smtClean="0"/>
                        <a:t> Anal Sex (the client penetrated someone else)</a:t>
                      </a:r>
                      <a:endParaRPr lang="en-CA"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 transmission /</a:t>
                      </a:r>
                      <a:r>
                        <a:rPr lang="en-US" baseline="0" dirty="0" smtClean="0"/>
                        <a:t> 909 acts</a:t>
                      </a:r>
                      <a:endParaRPr lang="en-CA" dirty="0" smtClean="0"/>
                    </a:p>
                  </a:txBody>
                  <a:tcPr/>
                </a:tc>
                <a:extLst>
                  <a:ext uri="{0D108BD9-81ED-4DB2-BD59-A6C34878D82A}">
                    <a16:rowId xmlns:a16="http://schemas.microsoft.com/office/drawing/2014/main" val="2268229813"/>
                  </a:ext>
                </a:extLst>
              </a:tr>
              <a:tr h="343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Receptive Vaginal Sex  (some</a:t>
                      </a:r>
                      <a:r>
                        <a:rPr lang="en-US" baseline="0" dirty="0" smtClean="0"/>
                        <a:t>one penetrated the client</a:t>
                      </a:r>
                      <a:r>
                        <a:rPr lang="en-US" dirty="0" smtClean="0"/>
                        <a:t>)</a:t>
                      </a:r>
                      <a:endParaRPr lang="en-CA"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 transmission /</a:t>
                      </a:r>
                      <a:r>
                        <a:rPr lang="en-US" baseline="0" dirty="0" smtClean="0"/>
                        <a:t> 1250 acts</a:t>
                      </a:r>
                      <a:endParaRPr lang="en-CA" dirty="0" smtClean="0"/>
                    </a:p>
                  </a:txBody>
                  <a:tcPr/>
                </a:tc>
                <a:extLst>
                  <a:ext uri="{0D108BD9-81ED-4DB2-BD59-A6C34878D82A}">
                    <a16:rowId xmlns:a16="http://schemas.microsoft.com/office/drawing/2014/main" val="2185841069"/>
                  </a:ext>
                </a:extLst>
              </a:tr>
              <a:tr h="5094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Insertive</a:t>
                      </a:r>
                      <a:r>
                        <a:rPr lang="en-US" dirty="0" smtClean="0"/>
                        <a:t> Vaginal Sex (the client penetrated someone else)</a:t>
                      </a:r>
                      <a:endParaRPr lang="en-CA"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 transmission /</a:t>
                      </a:r>
                      <a:r>
                        <a:rPr lang="en-US" baseline="0" dirty="0" smtClean="0"/>
                        <a:t> 2500 acts</a:t>
                      </a:r>
                      <a:endParaRPr lang="en-CA" dirty="0" smtClean="0"/>
                    </a:p>
                  </a:txBody>
                  <a:tcPr/>
                </a:tc>
                <a:extLst>
                  <a:ext uri="{0D108BD9-81ED-4DB2-BD59-A6C34878D82A}">
                    <a16:rowId xmlns:a16="http://schemas.microsoft.com/office/drawing/2014/main" val="915339302"/>
                  </a:ext>
                </a:extLst>
              </a:tr>
            </a:tbl>
          </a:graphicData>
        </a:graphic>
      </p:graphicFrame>
      <p:sp>
        <p:nvSpPr>
          <p:cNvPr id="5" name="TextBox 4"/>
          <p:cNvSpPr txBox="1"/>
          <p:nvPr/>
        </p:nvSpPr>
        <p:spPr>
          <a:xfrm>
            <a:off x="9603342" y="3238194"/>
            <a:ext cx="2368627" cy="2246769"/>
          </a:xfrm>
          <a:prstGeom prst="rect">
            <a:avLst/>
          </a:prstGeom>
          <a:noFill/>
        </p:spPr>
        <p:txBody>
          <a:bodyPr wrap="square" rtlCol="0">
            <a:spAutoFit/>
          </a:bodyPr>
          <a:lstStyle/>
          <a:p>
            <a:r>
              <a:rPr lang="en-US" sz="2000" b="1" dirty="0" smtClean="0">
                <a:solidFill>
                  <a:srgbClr val="4A66AC"/>
                </a:solidFill>
              </a:rPr>
              <a:t>These risks are often lower than people expect, however even a single one of these acts will sometimes result in an HIV infection</a:t>
            </a:r>
            <a:endParaRPr lang="en-CA" sz="2000" b="1" dirty="0">
              <a:solidFill>
                <a:srgbClr val="4A66AC"/>
              </a:solidFill>
            </a:endParaRPr>
          </a:p>
        </p:txBody>
      </p:sp>
      <p:sp>
        <p:nvSpPr>
          <p:cNvPr id="6" name="TextBox 5"/>
          <p:cNvSpPr txBox="1"/>
          <p:nvPr/>
        </p:nvSpPr>
        <p:spPr>
          <a:xfrm>
            <a:off x="780959" y="6078105"/>
            <a:ext cx="10787742" cy="646331"/>
          </a:xfrm>
          <a:prstGeom prst="rect">
            <a:avLst/>
          </a:prstGeom>
          <a:noFill/>
        </p:spPr>
        <p:txBody>
          <a:bodyPr wrap="square" rtlCol="0">
            <a:spAutoFit/>
          </a:bodyPr>
          <a:lstStyle/>
          <a:p>
            <a:r>
              <a:rPr lang="en-US" dirty="0"/>
              <a:t>Check your participant’s handout for detailed resources about the relative risk of different activities including the source of this table!</a:t>
            </a:r>
            <a:endParaRPr lang="en-CA" dirty="0"/>
          </a:p>
        </p:txBody>
      </p:sp>
      <p:sp>
        <p:nvSpPr>
          <p:cNvPr id="9"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Tree>
    <p:extLst>
      <p:ext uri="{BB962C8B-B14F-4D97-AF65-F5344CB8AC3E}">
        <p14:creationId xmlns:p14="http://schemas.microsoft.com/office/powerpoint/2010/main" val="22768368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Practices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826" y="2432186"/>
            <a:ext cx="7052082" cy="2508782"/>
          </a:xfrm>
        </p:spPr>
        <p:txBody>
          <a:bodyPr>
            <a:noAutofit/>
          </a:bodyPr>
          <a:lstStyle/>
          <a:p>
            <a:pPr>
              <a:lnSpc>
                <a:spcPct val="100000"/>
              </a:lnSpc>
              <a:spcBef>
                <a:spcPts val="1800"/>
              </a:spcBef>
              <a:buClr>
                <a:srgbClr val="4A66AC"/>
              </a:buClr>
            </a:pPr>
            <a:r>
              <a:rPr lang="en-US" sz="2200" b="1" dirty="0" smtClean="0"/>
              <a:t>In summary:</a:t>
            </a:r>
          </a:p>
          <a:p>
            <a:pPr marL="342900" indent="-342900">
              <a:lnSpc>
                <a:spcPct val="100000"/>
              </a:lnSpc>
              <a:spcBef>
                <a:spcPts val="1800"/>
              </a:spcBef>
              <a:buClr>
                <a:srgbClr val="4A66AC"/>
              </a:buClr>
              <a:buFont typeface="Wingdings" panose="05000000000000000000" pitchFamily="2" charset="2"/>
              <a:buChar char="v"/>
            </a:pPr>
            <a:r>
              <a:rPr lang="en-US" dirty="0" smtClean="0"/>
              <a:t>Focus on </a:t>
            </a:r>
            <a:r>
              <a:rPr lang="en-US" u="sng" dirty="0" smtClean="0"/>
              <a:t>how</a:t>
            </a:r>
            <a:r>
              <a:rPr lang="en-US" dirty="0" smtClean="0"/>
              <a:t> the person has sex when discussing practices</a:t>
            </a:r>
            <a:endParaRPr lang="en-US" b="1" dirty="0" smtClean="0"/>
          </a:p>
          <a:p>
            <a:pPr marL="342900" lvl="1" indent="-342900" algn="l">
              <a:lnSpc>
                <a:spcPct val="100000"/>
              </a:lnSpc>
              <a:spcBef>
                <a:spcPts val="1800"/>
              </a:spcBef>
              <a:buClr>
                <a:srgbClr val="4A66AC"/>
              </a:buClr>
              <a:buFont typeface="Wingdings" panose="05000000000000000000" pitchFamily="2" charset="2"/>
              <a:buChar char="v"/>
            </a:pPr>
            <a:r>
              <a:rPr lang="en-US" sz="2400" dirty="0" smtClean="0"/>
              <a:t>Only activities </a:t>
            </a:r>
            <a:r>
              <a:rPr lang="en-US" sz="2400" dirty="0"/>
              <a:t>that exchanged blood, semen, rectal fluid, vaginal fluid or breast </a:t>
            </a:r>
            <a:r>
              <a:rPr lang="en-US" sz="2400" dirty="0" smtClean="0"/>
              <a:t>milk can transmit HIV</a:t>
            </a:r>
            <a:endParaRPr lang="en-US" sz="2200" b="1" dirty="0" smtClean="0"/>
          </a:p>
          <a:p>
            <a:pPr>
              <a:lnSpc>
                <a:spcPct val="100000"/>
              </a:lnSpc>
              <a:spcBef>
                <a:spcPts val="800"/>
              </a:spcBef>
              <a:buClr>
                <a:srgbClr val="4A66AC"/>
              </a:buClr>
            </a:pPr>
            <a:endParaRPr lang="en-US" sz="2200" b="1" dirty="0"/>
          </a:p>
        </p:txBody>
      </p:sp>
      <p:sp>
        <p:nvSpPr>
          <p:cNvPr id="9"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grpSp>
        <p:nvGrpSpPr>
          <p:cNvPr id="7" name="Group 6"/>
          <p:cNvGrpSpPr/>
          <p:nvPr/>
        </p:nvGrpSpPr>
        <p:grpSpPr>
          <a:xfrm>
            <a:off x="8022430" y="1979242"/>
            <a:ext cx="4061477" cy="1944426"/>
            <a:chOff x="395183" y="759246"/>
            <a:chExt cx="4061477" cy="1944426"/>
          </a:xfrm>
        </p:grpSpPr>
        <p:pic>
          <p:nvPicPr>
            <p:cNvPr id="8" name="Picture 7"/>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47452" y="759246"/>
              <a:ext cx="2663496" cy="1653196"/>
            </a:xfrm>
            <a:prstGeom prst="rect">
              <a:avLst/>
            </a:prstGeom>
          </p:spPr>
        </p:pic>
        <p:sp>
          <p:nvSpPr>
            <p:cNvPr id="11" name="TextBox 10"/>
            <p:cNvSpPr txBox="1"/>
            <p:nvPr/>
          </p:nvSpPr>
          <p:spPr>
            <a:xfrm>
              <a:off x="1646909" y="2334340"/>
              <a:ext cx="1288974" cy="369332"/>
            </a:xfrm>
            <a:prstGeom prst="rect">
              <a:avLst/>
            </a:prstGeom>
            <a:noFill/>
          </p:spPr>
          <p:txBody>
            <a:bodyPr wrap="square" rtlCol="0">
              <a:spAutoFit/>
            </a:bodyPr>
            <a:lstStyle/>
            <a:p>
              <a:pPr algn="ctr"/>
              <a:r>
                <a:rPr lang="en-US" b="1" dirty="0" smtClean="0">
                  <a:solidFill>
                    <a:srgbClr val="4A66AC"/>
                  </a:solidFill>
                </a:rPr>
                <a:t>Protections</a:t>
              </a:r>
            </a:p>
          </p:txBody>
        </p:sp>
        <p:sp>
          <p:nvSpPr>
            <p:cNvPr id="12" name="TextBox 11"/>
            <p:cNvSpPr txBox="1"/>
            <p:nvPr/>
          </p:nvSpPr>
          <p:spPr>
            <a:xfrm>
              <a:off x="395183" y="985373"/>
              <a:ext cx="2019759" cy="369332"/>
            </a:xfrm>
            <a:prstGeom prst="rect">
              <a:avLst/>
            </a:prstGeom>
            <a:noFill/>
          </p:spPr>
          <p:txBody>
            <a:bodyPr wrap="square" rtlCol="0">
              <a:spAutoFit/>
            </a:bodyPr>
            <a:lstStyle/>
            <a:p>
              <a:pPr algn="ctr"/>
              <a:r>
                <a:rPr lang="en-US" b="1" dirty="0" smtClean="0">
                  <a:solidFill>
                    <a:srgbClr val="4A66AC"/>
                  </a:solidFill>
                </a:rPr>
                <a:t>Partners</a:t>
              </a:r>
              <a:endParaRPr lang="en-CA" dirty="0">
                <a:solidFill>
                  <a:srgbClr val="4A66AC"/>
                </a:solidFill>
              </a:endParaRPr>
            </a:p>
          </p:txBody>
        </p:sp>
        <p:sp>
          <p:nvSpPr>
            <p:cNvPr id="13" name="TextBox 12"/>
            <p:cNvSpPr txBox="1"/>
            <p:nvPr/>
          </p:nvSpPr>
          <p:spPr>
            <a:xfrm>
              <a:off x="1840154" y="1060543"/>
              <a:ext cx="2616506" cy="369332"/>
            </a:xfrm>
            <a:prstGeom prst="rect">
              <a:avLst/>
            </a:prstGeom>
            <a:noFill/>
          </p:spPr>
          <p:txBody>
            <a:bodyPr wrap="square" rtlCol="0">
              <a:spAutoFit/>
            </a:bodyPr>
            <a:lstStyle/>
            <a:p>
              <a:pPr lvl="0" algn="ctr"/>
              <a:r>
                <a:rPr lang="en-US" b="1" dirty="0" smtClean="0">
                  <a:solidFill>
                    <a:srgbClr val="4A66AC"/>
                  </a:solidFill>
                </a:rPr>
                <a:t>Practices</a:t>
              </a:r>
              <a:endParaRPr lang="en-CA" dirty="0">
                <a:solidFill>
                  <a:srgbClr val="4A66AC"/>
                </a:solidFill>
              </a:endParaRPr>
            </a:p>
          </p:txBody>
        </p:sp>
      </p:grpSp>
      <p:sp>
        <p:nvSpPr>
          <p:cNvPr id="14" name="TextBox 13"/>
          <p:cNvSpPr txBox="1"/>
          <p:nvPr/>
        </p:nvSpPr>
        <p:spPr>
          <a:xfrm>
            <a:off x="8325294" y="4029740"/>
            <a:ext cx="3418068" cy="2031325"/>
          </a:xfrm>
          <a:prstGeom prst="rect">
            <a:avLst/>
          </a:prstGeom>
          <a:noFill/>
        </p:spPr>
        <p:txBody>
          <a:bodyPr wrap="square" rtlCol="0">
            <a:spAutoFit/>
          </a:bodyPr>
          <a:lstStyle/>
          <a:p>
            <a:pPr algn="ctr"/>
            <a:r>
              <a:rPr lang="en-US" b="1" dirty="0" smtClean="0">
                <a:solidFill>
                  <a:srgbClr val="4A66AC"/>
                </a:solidFill>
              </a:rPr>
              <a:t>Remember: High risk practices</a:t>
            </a:r>
            <a:r>
              <a:rPr lang="en-US" dirty="0" smtClean="0">
                <a:solidFill>
                  <a:srgbClr val="4A66AC"/>
                </a:solidFill>
              </a:rPr>
              <a:t>, such as anal sex, can only be </a:t>
            </a:r>
            <a:r>
              <a:rPr lang="en-US" b="1" dirty="0" smtClean="0">
                <a:solidFill>
                  <a:srgbClr val="4A66AC"/>
                </a:solidFill>
              </a:rPr>
              <a:t>high-risk exposures</a:t>
            </a:r>
            <a:r>
              <a:rPr lang="en-US" dirty="0" smtClean="0">
                <a:solidFill>
                  <a:srgbClr val="4A66AC"/>
                </a:solidFill>
              </a:rPr>
              <a:t>, if a client’s partner is potentially HIV-positive and detectable, and if there are potentially gaps in the client’s prevention strategies. </a:t>
            </a:r>
            <a:endParaRPr lang="en-CA" dirty="0">
              <a:solidFill>
                <a:srgbClr val="4A66AC"/>
              </a:solidFill>
            </a:endParaRPr>
          </a:p>
        </p:txBody>
      </p:sp>
    </p:spTree>
    <p:extLst>
      <p:ext uri="{BB962C8B-B14F-4D97-AF65-F5344CB8AC3E}">
        <p14:creationId xmlns:p14="http://schemas.microsoft.com/office/powerpoint/2010/main" val="41288856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Protections</a:t>
            </a:r>
            <a:endParaRPr lang="en-CA" dirty="0"/>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42926" y="2542354"/>
            <a:ext cx="10941531" cy="3384720"/>
          </a:xfrm>
        </p:spPr>
        <p:txBody>
          <a:bodyPr>
            <a:noAutofit/>
          </a:bodyPr>
          <a:lstStyle/>
          <a:p>
            <a:pPr lvl="0">
              <a:lnSpc>
                <a:spcPct val="100000"/>
              </a:lnSpc>
              <a:spcBef>
                <a:spcPts val="800"/>
              </a:spcBef>
              <a:buClr>
                <a:srgbClr val="4A66AC"/>
              </a:buClr>
            </a:pPr>
            <a:r>
              <a:rPr lang="en-US" sz="2200" dirty="0" smtClean="0"/>
              <a:t>HIV infection can be prevented by avoiding contact with the </a:t>
            </a:r>
            <a:r>
              <a:rPr lang="en-US" dirty="0" smtClean="0"/>
              <a:t>blood</a:t>
            </a:r>
            <a:r>
              <a:rPr lang="en-US" dirty="0"/>
              <a:t>, semen (including pre-cum), </a:t>
            </a:r>
            <a:r>
              <a:rPr lang="en-US" dirty="0" smtClean="0"/>
              <a:t>rectal </a:t>
            </a:r>
            <a:r>
              <a:rPr lang="en-US" dirty="0"/>
              <a:t>fluid, vaginal fluid and breast </a:t>
            </a:r>
            <a:r>
              <a:rPr lang="en-US" dirty="0" smtClean="0"/>
              <a:t>milk of anyone who might be infected. </a:t>
            </a:r>
          </a:p>
          <a:p>
            <a:pPr lvl="0">
              <a:lnSpc>
                <a:spcPct val="100000"/>
              </a:lnSpc>
              <a:spcBef>
                <a:spcPts val="1800"/>
              </a:spcBef>
              <a:buClr>
                <a:srgbClr val="4A66AC"/>
              </a:buClr>
            </a:pPr>
            <a:r>
              <a:rPr lang="en-US" b="1" i="1" dirty="0" smtClean="0">
                <a:solidFill>
                  <a:srgbClr val="4A66AC"/>
                </a:solidFill>
              </a:rPr>
              <a:t>Protective Strategies:</a:t>
            </a:r>
            <a:endParaRPr lang="en-US" b="1" i="1" dirty="0">
              <a:solidFill>
                <a:srgbClr val="4A66AC"/>
              </a:solidFill>
            </a:endParaRPr>
          </a:p>
          <a:p>
            <a:pPr marL="342900" indent="-342900">
              <a:lnSpc>
                <a:spcPct val="100000"/>
              </a:lnSpc>
              <a:spcBef>
                <a:spcPts val="800"/>
              </a:spcBef>
              <a:buClr>
                <a:srgbClr val="4A66AC"/>
              </a:buClr>
              <a:buFont typeface="Wingdings" panose="05000000000000000000" pitchFamily="2" charset="2"/>
              <a:buChar char="v"/>
            </a:pPr>
            <a:r>
              <a:rPr lang="en-US" sz="2200" b="1" dirty="0" smtClean="0"/>
              <a:t> Abstinence/Low Risk Sex </a:t>
            </a:r>
            <a:r>
              <a:rPr lang="en-US" sz="2200" dirty="0" smtClean="0"/>
              <a:t>– avoiding activities that exchange these fluids by only engaging in no-risk or low-risk activities such as oral sex or mutual masturbation</a:t>
            </a:r>
          </a:p>
          <a:p>
            <a:pPr marL="342900" indent="-342900">
              <a:lnSpc>
                <a:spcPct val="100000"/>
              </a:lnSpc>
              <a:spcBef>
                <a:spcPts val="800"/>
              </a:spcBef>
              <a:buClr>
                <a:srgbClr val="4A66AC"/>
              </a:buClr>
              <a:buFont typeface="Wingdings" panose="05000000000000000000" pitchFamily="2" charset="2"/>
              <a:buChar char="v"/>
            </a:pPr>
            <a:r>
              <a:rPr lang="en-US" sz="2200" b="1" dirty="0" smtClean="0"/>
              <a:t>Harm Reduction </a:t>
            </a:r>
            <a:r>
              <a:rPr lang="en-US" sz="2200" dirty="0" smtClean="0"/>
              <a:t>– using clean disposable products to inject or inhale drugs: to avoid HIV infection needles, cookers, water and filters, as well as pipes and stems, must not be shared</a:t>
            </a:r>
          </a:p>
          <a:p>
            <a:pPr marL="342900" indent="-342900">
              <a:lnSpc>
                <a:spcPct val="100000"/>
              </a:lnSpc>
              <a:spcBef>
                <a:spcPts val="800"/>
              </a:spcBef>
              <a:buClr>
                <a:srgbClr val="4A66AC"/>
              </a:buClr>
              <a:buFont typeface="Wingdings" panose="05000000000000000000" pitchFamily="2" charset="2"/>
              <a:buChar char="v"/>
            </a:pPr>
            <a:r>
              <a:rPr lang="en-US" sz="2200" b="1" dirty="0" smtClean="0"/>
              <a:t>Condoms</a:t>
            </a:r>
            <a:r>
              <a:rPr lang="en-US" sz="2200" dirty="0" smtClean="0"/>
              <a:t> – using condoms every time there is penetrative sex</a:t>
            </a:r>
          </a:p>
          <a:p>
            <a:pPr marL="342900" indent="-342900">
              <a:lnSpc>
                <a:spcPct val="100000"/>
              </a:lnSpc>
              <a:spcBef>
                <a:spcPts val="800"/>
              </a:spcBef>
              <a:buClr>
                <a:srgbClr val="4A66AC"/>
              </a:buClr>
              <a:buFont typeface="Wingdings" panose="05000000000000000000" pitchFamily="2" charset="2"/>
              <a:buChar char="v"/>
            </a:pPr>
            <a:r>
              <a:rPr lang="en-US" sz="2200" b="1" dirty="0" smtClean="0"/>
              <a:t>PrEP (Pre-Exposure Prophylaxis) </a:t>
            </a:r>
            <a:r>
              <a:rPr lang="en-US" sz="2200" dirty="0" smtClean="0"/>
              <a:t>– taking antiviral drugs regularly to prevent infection</a:t>
            </a:r>
          </a:p>
          <a:p>
            <a:pPr>
              <a:lnSpc>
                <a:spcPct val="100000"/>
              </a:lnSpc>
              <a:spcBef>
                <a:spcPts val="800"/>
              </a:spcBef>
              <a:buClr>
                <a:srgbClr val="4A66AC"/>
              </a:buClr>
            </a:pPr>
            <a:endParaRPr lang="en-US" sz="2200" dirty="0"/>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Tree>
    <p:extLst>
      <p:ext uri="{BB962C8B-B14F-4D97-AF65-F5344CB8AC3E}">
        <p14:creationId xmlns:p14="http://schemas.microsoft.com/office/powerpoint/2010/main" val="8792804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Gaps in Protection</a:t>
            </a:r>
            <a:endParaRPr lang="en-CA" dirty="0"/>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42927" y="2542354"/>
            <a:ext cx="10828516" cy="3384720"/>
          </a:xfrm>
        </p:spPr>
        <p:txBody>
          <a:bodyPr>
            <a:noAutofit/>
          </a:bodyPr>
          <a:lstStyle/>
          <a:p>
            <a:pPr lvl="0">
              <a:lnSpc>
                <a:spcPct val="100000"/>
              </a:lnSpc>
              <a:spcBef>
                <a:spcPts val="1800"/>
              </a:spcBef>
              <a:buClr>
                <a:srgbClr val="4A66AC"/>
              </a:buClr>
            </a:pPr>
            <a:r>
              <a:rPr lang="en-US" b="1" i="1" dirty="0" smtClean="0">
                <a:solidFill>
                  <a:srgbClr val="4A66AC"/>
                </a:solidFill>
              </a:rPr>
              <a:t>Possible Strategies:</a:t>
            </a:r>
            <a:endParaRPr lang="en-US" b="1" i="1" dirty="0">
              <a:solidFill>
                <a:srgbClr val="4A66AC"/>
              </a:solidFill>
            </a:endParaRPr>
          </a:p>
          <a:p>
            <a:pPr marL="342900" indent="-342900">
              <a:lnSpc>
                <a:spcPct val="100000"/>
              </a:lnSpc>
              <a:spcBef>
                <a:spcPts val="800"/>
              </a:spcBef>
              <a:buClr>
                <a:srgbClr val="4A66AC"/>
              </a:buClr>
              <a:buFont typeface="Wingdings" panose="05000000000000000000" pitchFamily="2" charset="2"/>
              <a:buChar char="v"/>
            </a:pPr>
            <a:r>
              <a:rPr lang="en-US" sz="2200" b="1" dirty="0" smtClean="0"/>
              <a:t> Abstinence/Low Risk Sex </a:t>
            </a:r>
            <a:endParaRPr lang="en-US" sz="2200" dirty="0"/>
          </a:p>
          <a:p>
            <a:pPr marL="342900" indent="-342900">
              <a:lnSpc>
                <a:spcPct val="100000"/>
              </a:lnSpc>
              <a:spcBef>
                <a:spcPts val="800"/>
              </a:spcBef>
              <a:buClr>
                <a:srgbClr val="4A66AC"/>
              </a:buClr>
              <a:buFont typeface="Wingdings" panose="05000000000000000000" pitchFamily="2" charset="2"/>
              <a:buChar char="v"/>
            </a:pPr>
            <a:r>
              <a:rPr lang="en-US" sz="2200" b="1" dirty="0" smtClean="0"/>
              <a:t>Harm Reduction </a:t>
            </a:r>
          </a:p>
          <a:p>
            <a:pPr marL="342900" indent="-342900">
              <a:lnSpc>
                <a:spcPct val="100000"/>
              </a:lnSpc>
              <a:spcBef>
                <a:spcPts val="800"/>
              </a:spcBef>
              <a:buClr>
                <a:srgbClr val="4A66AC"/>
              </a:buClr>
              <a:buFont typeface="Wingdings" panose="05000000000000000000" pitchFamily="2" charset="2"/>
              <a:buChar char="v"/>
            </a:pPr>
            <a:r>
              <a:rPr lang="en-US" sz="2200" b="1" dirty="0" smtClean="0"/>
              <a:t>Condoms</a:t>
            </a:r>
            <a:r>
              <a:rPr lang="en-US" sz="2200" dirty="0" smtClean="0"/>
              <a:t> </a:t>
            </a:r>
          </a:p>
          <a:p>
            <a:pPr marL="342900" indent="-342900">
              <a:lnSpc>
                <a:spcPct val="100000"/>
              </a:lnSpc>
              <a:spcBef>
                <a:spcPts val="800"/>
              </a:spcBef>
              <a:buClr>
                <a:srgbClr val="4A66AC"/>
              </a:buClr>
              <a:buFont typeface="Wingdings" panose="05000000000000000000" pitchFamily="2" charset="2"/>
              <a:buChar char="v"/>
            </a:pPr>
            <a:r>
              <a:rPr lang="en-US" sz="2200" b="1" dirty="0" smtClean="0"/>
              <a:t>PrEP (Pre-Exposure Prophylaxis)</a:t>
            </a:r>
          </a:p>
          <a:p>
            <a:pPr marL="342900" indent="-342900">
              <a:lnSpc>
                <a:spcPct val="100000"/>
              </a:lnSpc>
              <a:spcBef>
                <a:spcPts val="800"/>
              </a:spcBef>
              <a:buClr>
                <a:srgbClr val="4A66AC"/>
              </a:buClr>
              <a:buFont typeface="Wingdings" panose="05000000000000000000" pitchFamily="2" charset="2"/>
              <a:buChar char="v"/>
            </a:pPr>
            <a:endParaRPr lang="en-US" sz="1000" b="1" dirty="0"/>
          </a:p>
          <a:p>
            <a:pPr>
              <a:lnSpc>
                <a:spcPct val="100000"/>
              </a:lnSpc>
              <a:spcBef>
                <a:spcPts val="800"/>
              </a:spcBef>
              <a:buClr>
                <a:srgbClr val="4A66AC"/>
              </a:buClr>
            </a:pPr>
            <a:r>
              <a:rPr lang="en-US" sz="2200" b="1" dirty="0" smtClean="0">
                <a:solidFill>
                  <a:srgbClr val="4A66AC"/>
                </a:solidFill>
              </a:rPr>
              <a:t>Help clients think about gaps when assessing risk. </a:t>
            </a:r>
            <a:r>
              <a:rPr lang="en-US" sz="2200" dirty="0" smtClean="0"/>
              <a:t>Has a client ever had a condom slip off or had a partner stealth</a:t>
            </a:r>
            <a:r>
              <a:rPr lang="en-US" sz="2200" b="1" dirty="0">
                <a:solidFill>
                  <a:srgbClr val="4A66AC"/>
                </a:solidFill>
              </a:rPr>
              <a:t>*</a:t>
            </a:r>
            <a:r>
              <a:rPr lang="en-US" sz="2200" dirty="0" smtClean="0"/>
              <a:t> them? Did they ever wait to put the condom on? Do they ever miss one of their PrEP pills? Might they have forgotten about sharing a needle when they were high? </a:t>
            </a:r>
          </a:p>
          <a:p>
            <a:pPr>
              <a:lnSpc>
                <a:spcPct val="100000"/>
              </a:lnSpc>
              <a:spcBef>
                <a:spcPts val="800"/>
              </a:spcBef>
              <a:buClr>
                <a:srgbClr val="4A66AC"/>
              </a:buClr>
            </a:pPr>
            <a:r>
              <a:rPr lang="en-US" sz="1800" b="1" dirty="0" smtClean="0">
                <a:solidFill>
                  <a:srgbClr val="4A66AC"/>
                </a:solidFill>
              </a:rPr>
              <a:t>*</a:t>
            </a:r>
            <a:r>
              <a:rPr lang="en-US" sz="1800" dirty="0" smtClean="0"/>
              <a:t> </a:t>
            </a:r>
            <a:r>
              <a:rPr lang="en-US" sz="1800" dirty="0" err="1" smtClean="0"/>
              <a:t>Stealthing</a:t>
            </a:r>
            <a:r>
              <a:rPr lang="en-US" sz="1800" dirty="0" smtClean="0"/>
              <a:t> = a partner covertly removed the condom, when only condom-protected sex has been agreed to.</a:t>
            </a:r>
            <a:endParaRPr lang="en-US" sz="1800" dirty="0"/>
          </a:p>
        </p:txBody>
      </p:sp>
      <p:sp>
        <p:nvSpPr>
          <p:cNvPr id="4" name="TextBox 3"/>
          <p:cNvSpPr txBox="1"/>
          <p:nvPr/>
        </p:nvSpPr>
        <p:spPr>
          <a:xfrm>
            <a:off x="6205251" y="2575652"/>
            <a:ext cx="5155892" cy="1908215"/>
          </a:xfrm>
          <a:prstGeom prst="rect">
            <a:avLst/>
          </a:prstGeom>
          <a:noFill/>
          <a:ln>
            <a:solidFill>
              <a:srgbClr val="4A66AC"/>
            </a:solidFill>
          </a:ln>
        </p:spPr>
        <p:txBody>
          <a:bodyPr wrap="square" rtlCol="0">
            <a:spAutoFit/>
          </a:bodyPr>
          <a:lstStyle/>
          <a:p>
            <a:pPr algn="ctr">
              <a:spcAft>
                <a:spcPts val="1200"/>
              </a:spcAft>
            </a:pPr>
            <a:r>
              <a:rPr lang="en-US" sz="2800" b="1" dirty="0" smtClean="0">
                <a:solidFill>
                  <a:srgbClr val="4A66AC"/>
                </a:solidFill>
              </a:rPr>
              <a:t>Each of these strategies work!</a:t>
            </a:r>
            <a:r>
              <a:rPr lang="en-US" sz="2800" dirty="0" smtClean="0"/>
              <a:t> </a:t>
            </a:r>
          </a:p>
          <a:p>
            <a:pPr algn="ctr"/>
            <a:r>
              <a:rPr lang="en-US" sz="2000" dirty="0" smtClean="0"/>
              <a:t>When talking with clients it is important that you acknowledge the positive things clients may be doing to protect their health. However sometimes gaps occur.</a:t>
            </a:r>
            <a:endParaRPr lang="en-CA" sz="2000" dirty="0"/>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Tree>
    <p:extLst>
      <p:ext uri="{BB962C8B-B14F-4D97-AF65-F5344CB8AC3E}">
        <p14:creationId xmlns:p14="http://schemas.microsoft.com/office/powerpoint/2010/main" val="4915860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Protections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826" y="2432186"/>
            <a:ext cx="7052082" cy="2508782"/>
          </a:xfrm>
        </p:spPr>
        <p:txBody>
          <a:bodyPr>
            <a:noAutofit/>
          </a:bodyPr>
          <a:lstStyle/>
          <a:p>
            <a:pPr>
              <a:lnSpc>
                <a:spcPct val="100000"/>
              </a:lnSpc>
              <a:spcBef>
                <a:spcPts val="1800"/>
              </a:spcBef>
              <a:buClr>
                <a:srgbClr val="4A66AC"/>
              </a:buClr>
            </a:pPr>
            <a:r>
              <a:rPr lang="en-US" sz="2200" b="1" dirty="0" smtClean="0"/>
              <a:t>In summary:</a:t>
            </a:r>
          </a:p>
          <a:p>
            <a:pPr marL="342900" indent="-342900">
              <a:lnSpc>
                <a:spcPct val="100000"/>
              </a:lnSpc>
              <a:spcBef>
                <a:spcPts val="1800"/>
              </a:spcBef>
              <a:buClr>
                <a:srgbClr val="4A66AC"/>
              </a:buClr>
              <a:buFont typeface="Wingdings" panose="05000000000000000000" pitchFamily="2" charset="2"/>
              <a:buChar char="v"/>
            </a:pPr>
            <a:r>
              <a:rPr lang="en-US" dirty="0" smtClean="0"/>
              <a:t>People can protect themselves against HIV infection: condoms, PrEP and limiting their sexual practices to low-risk exposures work, as does harm reduction around drug use </a:t>
            </a:r>
          </a:p>
          <a:p>
            <a:pPr>
              <a:lnSpc>
                <a:spcPct val="100000"/>
              </a:lnSpc>
              <a:spcBef>
                <a:spcPts val="1800"/>
              </a:spcBef>
              <a:buClr>
                <a:srgbClr val="4A66AC"/>
              </a:buClr>
            </a:pPr>
            <a:r>
              <a:rPr lang="en-US" sz="3200" b="1" dirty="0" smtClean="0">
                <a:solidFill>
                  <a:srgbClr val="4A66AC"/>
                </a:solidFill>
              </a:rPr>
              <a:t>…. </a:t>
            </a:r>
            <a:r>
              <a:rPr lang="en-US" dirty="0" smtClean="0"/>
              <a:t>however gaps can occur in any of these prevention strategies. Some gaps to ask about are included in your handout.</a:t>
            </a:r>
            <a:endParaRPr lang="en-US" b="1" dirty="0" smtClean="0"/>
          </a:p>
          <a:p>
            <a:pPr>
              <a:lnSpc>
                <a:spcPct val="100000"/>
              </a:lnSpc>
              <a:spcBef>
                <a:spcPts val="800"/>
              </a:spcBef>
              <a:buClr>
                <a:srgbClr val="4A66AC"/>
              </a:buClr>
            </a:pPr>
            <a:endParaRPr lang="en-US" sz="2200" b="1" dirty="0"/>
          </a:p>
        </p:txBody>
      </p:sp>
      <p:sp>
        <p:nvSpPr>
          <p:cNvPr id="9"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grpSp>
        <p:nvGrpSpPr>
          <p:cNvPr id="7" name="Group 6"/>
          <p:cNvGrpSpPr/>
          <p:nvPr/>
        </p:nvGrpSpPr>
        <p:grpSpPr>
          <a:xfrm>
            <a:off x="8213816" y="2362014"/>
            <a:ext cx="4061477" cy="1944426"/>
            <a:chOff x="395183" y="759246"/>
            <a:chExt cx="4061477" cy="1944426"/>
          </a:xfrm>
        </p:grpSpPr>
        <p:pic>
          <p:nvPicPr>
            <p:cNvPr id="8" name="Picture 7"/>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47452" y="759246"/>
              <a:ext cx="2663496" cy="1653196"/>
            </a:xfrm>
            <a:prstGeom prst="rect">
              <a:avLst/>
            </a:prstGeom>
          </p:spPr>
        </p:pic>
        <p:sp>
          <p:nvSpPr>
            <p:cNvPr id="11" name="TextBox 10"/>
            <p:cNvSpPr txBox="1"/>
            <p:nvPr/>
          </p:nvSpPr>
          <p:spPr>
            <a:xfrm>
              <a:off x="1646909" y="2334340"/>
              <a:ext cx="1288974" cy="369332"/>
            </a:xfrm>
            <a:prstGeom prst="rect">
              <a:avLst/>
            </a:prstGeom>
            <a:noFill/>
          </p:spPr>
          <p:txBody>
            <a:bodyPr wrap="square" rtlCol="0">
              <a:spAutoFit/>
            </a:bodyPr>
            <a:lstStyle/>
            <a:p>
              <a:pPr algn="ctr"/>
              <a:r>
                <a:rPr lang="en-US" b="1" dirty="0" smtClean="0">
                  <a:solidFill>
                    <a:srgbClr val="4A66AC"/>
                  </a:solidFill>
                </a:rPr>
                <a:t>Protections</a:t>
              </a:r>
            </a:p>
          </p:txBody>
        </p:sp>
        <p:sp>
          <p:nvSpPr>
            <p:cNvPr id="12" name="TextBox 11"/>
            <p:cNvSpPr txBox="1"/>
            <p:nvPr/>
          </p:nvSpPr>
          <p:spPr>
            <a:xfrm>
              <a:off x="395183" y="985373"/>
              <a:ext cx="2019759" cy="369332"/>
            </a:xfrm>
            <a:prstGeom prst="rect">
              <a:avLst/>
            </a:prstGeom>
            <a:noFill/>
          </p:spPr>
          <p:txBody>
            <a:bodyPr wrap="square" rtlCol="0">
              <a:spAutoFit/>
            </a:bodyPr>
            <a:lstStyle/>
            <a:p>
              <a:pPr algn="ctr"/>
              <a:r>
                <a:rPr lang="en-US" b="1" dirty="0" smtClean="0">
                  <a:solidFill>
                    <a:srgbClr val="4A66AC"/>
                  </a:solidFill>
                </a:rPr>
                <a:t>Partners</a:t>
              </a:r>
              <a:endParaRPr lang="en-CA" dirty="0">
                <a:solidFill>
                  <a:srgbClr val="4A66AC"/>
                </a:solidFill>
              </a:endParaRPr>
            </a:p>
          </p:txBody>
        </p:sp>
        <p:sp>
          <p:nvSpPr>
            <p:cNvPr id="13" name="TextBox 12"/>
            <p:cNvSpPr txBox="1"/>
            <p:nvPr/>
          </p:nvSpPr>
          <p:spPr>
            <a:xfrm>
              <a:off x="1840154" y="1060543"/>
              <a:ext cx="2616506" cy="369332"/>
            </a:xfrm>
            <a:prstGeom prst="rect">
              <a:avLst/>
            </a:prstGeom>
            <a:noFill/>
          </p:spPr>
          <p:txBody>
            <a:bodyPr wrap="square" rtlCol="0">
              <a:spAutoFit/>
            </a:bodyPr>
            <a:lstStyle/>
            <a:p>
              <a:pPr lvl="0" algn="ctr"/>
              <a:r>
                <a:rPr lang="en-US" b="1" dirty="0" smtClean="0">
                  <a:solidFill>
                    <a:srgbClr val="4A66AC"/>
                  </a:solidFill>
                </a:rPr>
                <a:t>Practices</a:t>
              </a:r>
              <a:endParaRPr lang="en-CA" dirty="0">
                <a:solidFill>
                  <a:srgbClr val="4A66AC"/>
                </a:solidFill>
              </a:endParaRPr>
            </a:p>
          </p:txBody>
        </p:sp>
      </p:grpSp>
      <p:sp>
        <p:nvSpPr>
          <p:cNvPr id="14" name="TextBox 13"/>
          <p:cNvSpPr txBox="1"/>
          <p:nvPr/>
        </p:nvSpPr>
        <p:spPr>
          <a:xfrm>
            <a:off x="8389088" y="4489806"/>
            <a:ext cx="3689498" cy="2308324"/>
          </a:xfrm>
          <a:prstGeom prst="rect">
            <a:avLst/>
          </a:prstGeom>
          <a:noFill/>
        </p:spPr>
        <p:txBody>
          <a:bodyPr wrap="square" rtlCol="0">
            <a:spAutoFit/>
          </a:bodyPr>
          <a:lstStyle/>
          <a:p>
            <a:pPr algn="ctr"/>
            <a:r>
              <a:rPr lang="en-US" b="1" dirty="0" smtClean="0">
                <a:solidFill>
                  <a:srgbClr val="4A66AC"/>
                </a:solidFill>
              </a:rPr>
              <a:t>Remember: A broken condom or other protection gap </a:t>
            </a:r>
            <a:r>
              <a:rPr lang="en-US" dirty="0" smtClean="0">
                <a:solidFill>
                  <a:srgbClr val="4A66AC"/>
                </a:solidFill>
              </a:rPr>
              <a:t>can only lead to a high-risk exposure when</a:t>
            </a:r>
            <a:r>
              <a:rPr lang="en-US" b="1" dirty="0" smtClean="0">
                <a:solidFill>
                  <a:srgbClr val="4A66AC"/>
                </a:solidFill>
              </a:rPr>
              <a:t> </a:t>
            </a:r>
            <a:r>
              <a:rPr lang="en-US" dirty="0" smtClean="0">
                <a:solidFill>
                  <a:srgbClr val="4A66AC"/>
                </a:solidFill>
              </a:rPr>
              <a:t>a client’s partner is potentially HIV-positive and detectable, and when their practices together may expose your client to blood, semen, rectal fluid, vaginal fluid or breast milk. </a:t>
            </a:r>
            <a:endParaRPr lang="en-CA" dirty="0">
              <a:solidFill>
                <a:srgbClr val="4A66AC"/>
              </a:solidFill>
            </a:endParaRPr>
          </a:p>
        </p:txBody>
      </p:sp>
    </p:spTree>
    <p:extLst>
      <p:ext uri="{BB962C8B-B14F-4D97-AF65-F5344CB8AC3E}">
        <p14:creationId xmlns:p14="http://schemas.microsoft.com/office/powerpoint/2010/main" val="2062820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en-US" dirty="0" smtClean="0"/>
              <a:t>Conversations about Risk – General Approach</a:t>
            </a:r>
            <a:endParaRPr lang="en-CA" dirty="0"/>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55626" y="2542354"/>
            <a:ext cx="10194292" cy="3384720"/>
          </a:xfrm>
        </p:spPr>
        <p:txBody>
          <a:bodyPr>
            <a:noAutofit/>
          </a:bodyPr>
          <a:lstStyle/>
          <a:p>
            <a:pPr marL="342900" indent="-342900">
              <a:lnSpc>
                <a:spcPct val="100000"/>
              </a:lnSpc>
              <a:buClr>
                <a:srgbClr val="4A66AC"/>
              </a:buClr>
              <a:buFont typeface="Wingdings" panose="05000000000000000000" pitchFamily="2" charset="2"/>
              <a:buChar char="v"/>
            </a:pPr>
            <a:r>
              <a:rPr lang="en-US" sz="2200" dirty="0" smtClean="0"/>
              <a:t>Follow the client’s lead. Start with why they came for HIV testing.</a:t>
            </a:r>
          </a:p>
          <a:p>
            <a:pPr marL="342900" indent="-342900">
              <a:lnSpc>
                <a:spcPct val="100000"/>
              </a:lnSpc>
              <a:buClr>
                <a:srgbClr val="4A66AC"/>
              </a:buClr>
              <a:buFont typeface="Wingdings" panose="05000000000000000000" pitchFamily="2" charset="2"/>
              <a:buChar char="v"/>
            </a:pPr>
            <a:r>
              <a:rPr lang="en-US" sz="2200" b="1" dirty="0" smtClean="0"/>
              <a:t>Try mirroring the client’s language. </a:t>
            </a:r>
            <a:r>
              <a:rPr lang="en-US" sz="2200" dirty="0" smtClean="0"/>
              <a:t>Be aware of the words that they are comfortable using to describe their sexual activities and relationships; try to use similar language. </a:t>
            </a:r>
          </a:p>
          <a:p>
            <a:pPr marL="342900" indent="-342900">
              <a:lnSpc>
                <a:spcPct val="100000"/>
              </a:lnSpc>
              <a:buClr>
                <a:srgbClr val="4A66AC"/>
              </a:buClr>
              <a:buFont typeface="Wingdings" panose="05000000000000000000" pitchFamily="2" charset="2"/>
              <a:buChar char="v"/>
            </a:pPr>
            <a:r>
              <a:rPr lang="en-US" sz="2200" dirty="0" smtClean="0"/>
              <a:t> Ask questions and present information in a </a:t>
            </a:r>
            <a:r>
              <a:rPr lang="en-US" sz="2200" dirty="0"/>
              <a:t>relaxed, non-judgmental </a:t>
            </a:r>
            <a:r>
              <a:rPr lang="en-US" sz="2200" dirty="0" smtClean="0"/>
              <a:t>way, which suggests that others can and do disclose to you (e.g. </a:t>
            </a:r>
            <a:r>
              <a:rPr lang="en-US" sz="2200" i="1" dirty="0" smtClean="0"/>
              <a:t>Other guys have told me</a:t>
            </a:r>
            <a:r>
              <a:rPr lang="en-US" sz="2200" dirty="0" smtClean="0"/>
              <a:t>..) Keep your language as simple as possible. </a:t>
            </a:r>
          </a:p>
          <a:p>
            <a:pPr marL="342900" indent="-342900">
              <a:lnSpc>
                <a:spcPct val="100000"/>
              </a:lnSpc>
              <a:buClr>
                <a:srgbClr val="4A66AC"/>
              </a:buClr>
              <a:buFont typeface="Wingdings" panose="05000000000000000000" pitchFamily="2" charset="2"/>
              <a:buChar char="v"/>
            </a:pPr>
            <a:r>
              <a:rPr lang="en-US" sz="2200" dirty="0" smtClean="0"/>
              <a:t>Be supportive of client’s strategies for reducing their risks, even when suggesting additional precautions.</a:t>
            </a:r>
          </a:p>
          <a:p>
            <a:pPr marL="342900" indent="-342900">
              <a:lnSpc>
                <a:spcPct val="100000"/>
              </a:lnSpc>
              <a:buClr>
                <a:srgbClr val="4A66AC"/>
              </a:buClr>
              <a:buFont typeface="Wingdings" panose="05000000000000000000" pitchFamily="2" charset="2"/>
              <a:buChar char="v"/>
            </a:pPr>
            <a:r>
              <a:rPr lang="en-US" sz="2200" dirty="0" smtClean="0"/>
              <a:t>Don’t make assumptions; people can have more than one risk factor!</a:t>
            </a:r>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Tree>
    <p:extLst>
      <p:ext uri="{BB962C8B-B14F-4D97-AF65-F5344CB8AC3E}">
        <p14:creationId xmlns:p14="http://schemas.microsoft.com/office/powerpoint/2010/main" val="17378914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Intake Forms</a:t>
            </a:r>
            <a:endParaRPr lang="en-CA" dirty="0"/>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42927" y="2542354"/>
            <a:ext cx="8758273" cy="3384720"/>
          </a:xfrm>
        </p:spPr>
        <p:txBody>
          <a:bodyPr>
            <a:noAutofit/>
          </a:bodyPr>
          <a:lstStyle/>
          <a:p>
            <a:pPr>
              <a:lnSpc>
                <a:spcPct val="100000"/>
              </a:lnSpc>
              <a:spcBef>
                <a:spcPts val="800"/>
              </a:spcBef>
              <a:buClr>
                <a:srgbClr val="4A66AC"/>
              </a:buClr>
            </a:pPr>
            <a:r>
              <a:rPr lang="en-US" sz="2200" dirty="0" smtClean="0"/>
              <a:t>Many clinics have an intake form for people coming forward for HIV and other testing (a model intake form is available for download on the HIV Testing site, if needed)</a:t>
            </a:r>
          </a:p>
          <a:p>
            <a:pPr marL="342900" indent="-342900">
              <a:lnSpc>
                <a:spcPct val="100000"/>
              </a:lnSpc>
              <a:spcBef>
                <a:spcPts val="800"/>
              </a:spcBef>
              <a:buClr>
                <a:srgbClr val="4A66AC"/>
              </a:buClr>
              <a:buFont typeface="Wingdings" panose="05000000000000000000" pitchFamily="2" charset="2"/>
              <a:buChar char="v"/>
            </a:pPr>
            <a:r>
              <a:rPr lang="en-US" sz="2200" dirty="0" smtClean="0"/>
              <a:t>An intake form can provide some information for you to get started on your conversation, help you identify members of priority populations and learn about a client’s past/current use of services (testing/PrEP/PEP)</a:t>
            </a:r>
          </a:p>
          <a:p>
            <a:pPr marL="342900" indent="-342900">
              <a:lnSpc>
                <a:spcPct val="100000"/>
              </a:lnSpc>
              <a:spcBef>
                <a:spcPts val="800"/>
              </a:spcBef>
              <a:buClr>
                <a:srgbClr val="4A66AC"/>
              </a:buClr>
              <a:buFont typeface="Wingdings" panose="05000000000000000000" pitchFamily="2" charset="2"/>
              <a:buChar char="v"/>
            </a:pPr>
            <a:r>
              <a:rPr lang="en-US" sz="2200" dirty="0" smtClean="0"/>
              <a:t>Some intake forms have checkboxes to help you record what you talk about</a:t>
            </a:r>
          </a:p>
          <a:p>
            <a:pPr marL="342900" indent="-342900">
              <a:lnSpc>
                <a:spcPct val="100000"/>
              </a:lnSpc>
              <a:spcBef>
                <a:spcPts val="800"/>
              </a:spcBef>
              <a:buClr>
                <a:srgbClr val="4A66AC"/>
              </a:buClr>
              <a:buFont typeface="Wingdings" panose="05000000000000000000" pitchFamily="2" charset="2"/>
              <a:buChar char="v"/>
            </a:pPr>
            <a:r>
              <a:rPr lang="en-US" sz="2200" dirty="0" smtClean="0"/>
              <a:t>An intake form can also help you complete some of the basic demographic information required by the laboratory requisition forms</a:t>
            </a:r>
          </a:p>
          <a:p>
            <a:pPr>
              <a:lnSpc>
                <a:spcPct val="100000"/>
              </a:lnSpc>
              <a:spcBef>
                <a:spcPts val="800"/>
              </a:spcBef>
              <a:buClr>
                <a:srgbClr val="4A66AC"/>
              </a:buClr>
            </a:pPr>
            <a:endParaRPr lang="en-US" sz="2200" dirty="0" smtClean="0"/>
          </a:p>
          <a:p>
            <a:pPr marL="342900" indent="-342900">
              <a:lnSpc>
                <a:spcPct val="100000"/>
              </a:lnSpc>
              <a:spcBef>
                <a:spcPts val="800"/>
              </a:spcBef>
              <a:buClr>
                <a:srgbClr val="4A66AC"/>
              </a:buClr>
              <a:buFont typeface="Wingdings" panose="05000000000000000000" pitchFamily="2" charset="2"/>
              <a:buChar char="v"/>
            </a:pPr>
            <a:endParaRPr lang="en-US" sz="2200" dirty="0" smtClean="0"/>
          </a:p>
          <a:p>
            <a:pPr marL="342900" indent="-342900">
              <a:lnSpc>
                <a:spcPct val="100000"/>
              </a:lnSpc>
              <a:spcBef>
                <a:spcPts val="800"/>
              </a:spcBef>
              <a:buClr>
                <a:srgbClr val="4A66AC"/>
              </a:buClr>
              <a:buFont typeface="Wingdings" panose="05000000000000000000" pitchFamily="2" charset="2"/>
              <a:buChar char="v"/>
            </a:pPr>
            <a:endParaRPr lang="en-US" sz="2200" dirty="0" smtClean="0"/>
          </a:p>
          <a:p>
            <a:pPr marL="342900" indent="-342900">
              <a:lnSpc>
                <a:spcPct val="100000"/>
              </a:lnSpc>
              <a:spcBef>
                <a:spcPts val="800"/>
              </a:spcBef>
              <a:buClr>
                <a:srgbClr val="4A66AC"/>
              </a:buClr>
              <a:buFont typeface="Wingdings" panose="05000000000000000000" pitchFamily="2" charset="2"/>
              <a:buChar char="v"/>
            </a:pPr>
            <a:endParaRPr lang="en-US" sz="2200" dirty="0"/>
          </a:p>
        </p:txBody>
      </p:sp>
      <p:pic>
        <p:nvPicPr>
          <p:cNvPr id="3" name="Picture 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170541" y="1613042"/>
            <a:ext cx="3302285" cy="3302285"/>
          </a:xfrm>
          <a:prstGeom prst="rect">
            <a:avLst/>
          </a:prstGeom>
        </p:spPr>
      </p:pic>
      <p:sp>
        <p:nvSpPr>
          <p:cNvPr id="4" name="TextBox 3"/>
          <p:cNvSpPr txBox="1"/>
          <p:nvPr/>
        </p:nvSpPr>
        <p:spPr>
          <a:xfrm>
            <a:off x="9760449" y="4602822"/>
            <a:ext cx="1993187" cy="923330"/>
          </a:xfrm>
          <a:prstGeom prst="rect">
            <a:avLst/>
          </a:prstGeom>
          <a:noFill/>
        </p:spPr>
        <p:txBody>
          <a:bodyPr wrap="square" rtlCol="0">
            <a:spAutoFit/>
          </a:bodyPr>
          <a:lstStyle/>
          <a:p>
            <a:pPr algn="ctr"/>
            <a:r>
              <a:rPr lang="en-US" b="1" dirty="0" smtClean="0">
                <a:solidFill>
                  <a:srgbClr val="4A66AC"/>
                </a:solidFill>
              </a:rPr>
              <a:t>Get familiar with the intake form used at your site</a:t>
            </a:r>
            <a:endParaRPr lang="en-CA" b="1" dirty="0">
              <a:solidFill>
                <a:srgbClr val="4A66AC"/>
              </a:solidFill>
            </a:endParaRPr>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Tree>
    <p:extLst>
      <p:ext uri="{BB962C8B-B14F-4D97-AF65-F5344CB8AC3E}">
        <p14:creationId xmlns:p14="http://schemas.microsoft.com/office/powerpoint/2010/main" val="2396870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fontScale="90000"/>
          </a:bodyPr>
          <a:lstStyle/>
          <a:p>
            <a:pPr>
              <a:spcAft>
                <a:spcPts val="1800"/>
              </a:spcAft>
              <a:buClr>
                <a:srgbClr val="4A66AC"/>
              </a:buClr>
            </a:pPr>
            <a:r>
              <a:rPr lang="en-US" dirty="0" smtClean="0"/>
              <a:t>Starting the Conversation – Possible Questions</a:t>
            </a:r>
            <a:endParaRPr lang="en-CA" dirty="0"/>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42927" y="2542354"/>
            <a:ext cx="8023671" cy="3384720"/>
          </a:xfrm>
        </p:spPr>
        <p:txBody>
          <a:bodyPr>
            <a:noAutofit/>
          </a:bodyPr>
          <a:lstStyle/>
          <a:p>
            <a:pPr>
              <a:lnSpc>
                <a:spcPct val="100000"/>
              </a:lnSpc>
              <a:spcBef>
                <a:spcPts val="800"/>
              </a:spcBef>
              <a:buClr>
                <a:srgbClr val="4A66AC"/>
              </a:buClr>
            </a:pPr>
            <a:r>
              <a:rPr lang="en-US" sz="2200" b="1" dirty="0" smtClean="0">
                <a:solidFill>
                  <a:srgbClr val="4A66AC"/>
                </a:solidFill>
              </a:rPr>
              <a:t>The Starting Point</a:t>
            </a:r>
          </a:p>
          <a:p>
            <a:pPr algn="ctr">
              <a:lnSpc>
                <a:spcPct val="100000"/>
              </a:lnSpc>
              <a:spcBef>
                <a:spcPts val="600"/>
              </a:spcBef>
              <a:buClr>
                <a:srgbClr val="4A66AC"/>
              </a:buClr>
            </a:pPr>
            <a:r>
              <a:rPr lang="en-US" sz="2000" b="1" i="1" dirty="0" smtClean="0"/>
              <a:t>Thanks for coming in. What made you come in today? Did something happen that worries you?</a:t>
            </a:r>
            <a:endParaRPr lang="en-US" sz="2000" dirty="0" smtClean="0"/>
          </a:p>
          <a:p>
            <a:pPr>
              <a:lnSpc>
                <a:spcPct val="100000"/>
              </a:lnSpc>
              <a:spcBef>
                <a:spcPts val="1800"/>
              </a:spcBef>
              <a:buClr>
                <a:srgbClr val="4A66AC"/>
              </a:buClr>
            </a:pPr>
            <a:r>
              <a:rPr lang="en-US" sz="2000" dirty="0" smtClean="0"/>
              <a:t>The checklist (included in your last handout) suggests questions around partners, practices and protections – and how to go more in-depth around issues like:</a:t>
            </a:r>
          </a:p>
          <a:p>
            <a:pPr marL="342900" indent="-342900">
              <a:lnSpc>
                <a:spcPct val="100000"/>
              </a:lnSpc>
              <a:spcBef>
                <a:spcPts val="600"/>
              </a:spcBef>
              <a:buClr>
                <a:srgbClr val="4A66AC"/>
              </a:buClr>
              <a:buFont typeface="Wingdings" panose="05000000000000000000" pitchFamily="2" charset="2"/>
              <a:buChar char="v"/>
            </a:pPr>
            <a:r>
              <a:rPr lang="en-US" sz="2000" dirty="0"/>
              <a:t>HIV-positive </a:t>
            </a:r>
            <a:r>
              <a:rPr lang="en-US" sz="2000" dirty="0" smtClean="0"/>
              <a:t>partners</a:t>
            </a:r>
          </a:p>
          <a:p>
            <a:pPr marL="342900" indent="-342900">
              <a:lnSpc>
                <a:spcPct val="100000"/>
              </a:lnSpc>
              <a:spcBef>
                <a:spcPts val="600"/>
              </a:spcBef>
              <a:buClr>
                <a:srgbClr val="4A66AC"/>
              </a:buClr>
              <a:buFont typeface="Wingdings" panose="05000000000000000000" pitchFamily="2" charset="2"/>
              <a:buChar char="v"/>
            </a:pPr>
            <a:r>
              <a:rPr lang="en-US" sz="2000" dirty="0" smtClean="0"/>
              <a:t>Sexual risks</a:t>
            </a:r>
          </a:p>
          <a:p>
            <a:pPr marL="342900" indent="-342900">
              <a:lnSpc>
                <a:spcPct val="100000"/>
              </a:lnSpc>
              <a:spcBef>
                <a:spcPts val="600"/>
              </a:spcBef>
              <a:buClr>
                <a:srgbClr val="4A66AC"/>
              </a:buClr>
              <a:buFont typeface="Wingdings" panose="05000000000000000000" pitchFamily="2" charset="2"/>
              <a:buChar char="v"/>
            </a:pPr>
            <a:r>
              <a:rPr lang="en-US" sz="2000" dirty="0" smtClean="0"/>
              <a:t>Drug use</a:t>
            </a:r>
          </a:p>
          <a:p>
            <a:pPr>
              <a:lnSpc>
                <a:spcPct val="100000"/>
              </a:lnSpc>
              <a:spcBef>
                <a:spcPts val="800"/>
              </a:spcBef>
              <a:buClr>
                <a:srgbClr val="4A66AC"/>
              </a:buClr>
            </a:pPr>
            <a:endParaRPr lang="en-US" sz="2200" dirty="0" smtClean="0"/>
          </a:p>
          <a:p>
            <a:pPr>
              <a:lnSpc>
                <a:spcPct val="100000"/>
              </a:lnSpc>
              <a:spcBef>
                <a:spcPts val="800"/>
              </a:spcBef>
              <a:buClr>
                <a:srgbClr val="4A66AC"/>
              </a:buClr>
            </a:pPr>
            <a:endParaRPr lang="en-US" sz="2200" dirty="0" smtClean="0"/>
          </a:p>
          <a:p>
            <a:pPr>
              <a:lnSpc>
                <a:spcPct val="100000"/>
              </a:lnSpc>
              <a:spcBef>
                <a:spcPts val="800"/>
              </a:spcBef>
              <a:buClr>
                <a:srgbClr val="4A66AC"/>
              </a:buClr>
            </a:pPr>
            <a:endParaRPr lang="en-US" sz="2200" dirty="0"/>
          </a:p>
        </p:txBody>
      </p:sp>
      <p:sp>
        <p:nvSpPr>
          <p:cNvPr id="3" name="TextBox 2"/>
          <p:cNvSpPr txBox="1"/>
          <p:nvPr/>
        </p:nvSpPr>
        <p:spPr>
          <a:xfrm>
            <a:off x="9257015" y="3879691"/>
            <a:ext cx="2788511" cy="2462213"/>
          </a:xfrm>
          <a:prstGeom prst="rect">
            <a:avLst/>
          </a:prstGeom>
          <a:noFill/>
        </p:spPr>
        <p:txBody>
          <a:bodyPr wrap="square" rtlCol="0">
            <a:spAutoFit/>
          </a:bodyPr>
          <a:lstStyle/>
          <a:p>
            <a:pPr algn="ctr"/>
            <a:endParaRPr lang="en-US" b="1" dirty="0">
              <a:solidFill>
                <a:srgbClr val="4A66AC"/>
              </a:solidFill>
            </a:endParaRPr>
          </a:p>
          <a:p>
            <a:pPr algn="ctr">
              <a:spcAft>
                <a:spcPts val="1200"/>
              </a:spcAft>
            </a:pPr>
            <a:r>
              <a:rPr lang="en-US" b="1" dirty="0" smtClean="0">
                <a:solidFill>
                  <a:srgbClr val="4A66AC"/>
                </a:solidFill>
              </a:rPr>
              <a:t>Role-playing possible conversations and shadowing your colleagues are the best ways to learn.</a:t>
            </a:r>
          </a:p>
          <a:p>
            <a:pPr algn="ctr"/>
            <a:r>
              <a:rPr lang="en-US" b="1" dirty="0" smtClean="0">
                <a:solidFill>
                  <a:srgbClr val="4A66AC"/>
                </a:solidFill>
              </a:rPr>
              <a:t>Look in your handout for some frequently used phrases</a:t>
            </a:r>
            <a:r>
              <a:rPr lang="en-CA" b="1" dirty="0" smtClean="0">
                <a:solidFill>
                  <a:srgbClr val="4A66AC"/>
                </a:solidFill>
              </a:rPr>
              <a:t>!</a:t>
            </a:r>
            <a:endParaRPr lang="en-US" b="1" dirty="0" smtClean="0">
              <a:solidFill>
                <a:srgbClr val="4A66AC"/>
              </a:solidFill>
            </a:endParaRPr>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
        <p:nvSpPr>
          <p:cNvPr id="5" name="TextBox 4"/>
          <p:cNvSpPr txBox="1"/>
          <p:nvPr/>
        </p:nvSpPr>
        <p:spPr>
          <a:xfrm>
            <a:off x="4572000" y="4962418"/>
            <a:ext cx="3585681" cy="810478"/>
          </a:xfrm>
          <a:prstGeom prst="rect">
            <a:avLst/>
          </a:prstGeom>
          <a:noFill/>
        </p:spPr>
        <p:txBody>
          <a:bodyPr wrap="square" rtlCol="0">
            <a:spAutoFit/>
          </a:bodyPr>
          <a:lstStyle/>
          <a:p>
            <a:pPr marL="342900" indent="-342900">
              <a:lnSpc>
                <a:spcPct val="100000"/>
              </a:lnSpc>
              <a:spcBef>
                <a:spcPts val="800"/>
              </a:spcBef>
              <a:buClr>
                <a:srgbClr val="4A66AC"/>
              </a:buClr>
              <a:buFont typeface="Wingdings" panose="05000000000000000000" pitchFamily="2" charset="2"/>
              <a:buChar char="v"/>
            </a:pPr>
            <a:r>
              <a:rPr lang="en-US" sz="2000" dirty="0" smtClean="0"/>
              <a:t>Condom Use and PrEP</a:t>
            </a:r>
          </a:p>
          <a:p>
            <a:pPr marL="342900" indent="-342900">
              <a:lnSpc>
                <a:spcPct val="100000"/>
              </a:lnSpc>
              <a:spcBef>
                <a:spcPts val="600"/>
              </a:spcBef>
              <a:buClr>
                <a:srgbClr val="4A66AC"/>
              </a:buClr>
              <a:buFont typeface="Wingdings" panose="05000000000000000000" pitchFamily="2" charset="2"/>
              <a:buChar char="v"/>
            </a:pPr>
            <a:r>
              <a:rPr lang="en-US" sz="2000" dirty="0" smtClean="0"/>
              <a:t>Window period testing</a:t>
            </a:r>
            <a:endParaRPr lang="en-US" sz="2000" dirty="0"/>
          </a:p>
        </p:txBody>
      </p:sp>
      <p:sp>
        <p:nvSpPr>
          <p:cNvPr id="7" name="TextBox 6"/>
          <p:cNvSpPr txBox="1"/>
          <p:nvPr/>
        </p:nvSpPr>
        <p:spPr>
          <a:xfrm>
            <a:off x="780835" y="6082300"/>
            <a:ext cx="8794679" cy="646331"/>
          </a:xfrm>
          <a:prstGeom prst="rect">
            <a:avLst/>
          </a:prstGeom>
          <a:noFill/>
        </p:spPr>
        <p:txBody>
          <a:bodyPr wrap="square" rtlCol="0">
            <a:spAutoFit/>
          </a:bodyPr>
          <a:lstStyle/>
          <a:p>
            <a:r>
              <a:rPr lang="en-US" b="1" dirty="0" smtClean="0">
                <a:solidFill>
                  <a:srgbClr val="4A66AC"/>
                </a:solidFill>
              </a:rPr>
              <a:t>The checklist is a resource to help you cover all the material, but counselling is a conversation. Let the client’s needs guide the flow of your conversation. </a:t>
            </a:r>
            <a:endParaRPr lang="en-CA" b="1" dirty="0">
              <a:solidFill>
                <a:srgbClr val="4A66AC"/>
              </a:solidFill>
            </a:endParaRPr>
          </a:p>
        </p:txBody>
      </p:sp>
      <p:pic>
        <p:nvPicPr>
          <p:cNvPr id="11" name="Picture 10"/>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663701" y="2332233"/>
            <a:ext cx="1812533" cy="1812533"/>
          </a:xfrm>
          <a:prstGeom prst="rect">
            <a:avLst/>
          </a:prstGeom>
        </p:spPr>
      </p:pic>
      <p:sp>
        <p:nvSpPr>
          <p:cNvPr id="12" name="Rectangle 11"/>
          <p:cNvSpPr/>
          <p:nvPr/>
        </p:nvSpPr>
        <p:spPr>
          <a:xfrm>
            <a:off x="729465" y="2393880"/>
            <a:ext cx="8373438" cy="130481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136229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667820" y="1324598"/>
            <a:ext cx="11835830" cy="1029994"/>
          </a:xfrm>
        </p:spPr>
        <p:txBody>
          <a:bodyPr>
            <a:normAutofit fontScale="90000"/>
          </a:bodyPr>
          <a:lstStyle/>
          <a:p>
            <a:pPr lvl="0">
              <a:lnSpc>
                <a:spcPct val="100000"/>
              </a:lnSpc>
              <a:spcBef>
                <a:spcPts val="1200"/>
              </a:spcBef>
              <a:buClr>
                <a:srgbClr val="4A66AC"/>
              </a:buClr>
              <a:buSzPct val="110000"/>
            </a:pPr>
            <a:r>
              <a:rPr lang="en-US" dirty="0"/>
              <a:t>This module focuses on the second </a:t>
            </a:r>
            <a:r>
              <a:rPr lang="en-US" dirty="0" smtClean="0"/>
              <a:t>stage </a:t>
            </a:r>
            <a:r>
              <a:rPr lang="en-US" dirty="0"/>
              <a:t>of </a:t>
            </a:r>
            <a:r>
              <a:rPr lang="en-US" dirty="0" smtClean="0"/>
              <a:t>testing:</a:t>
            </a:r>
            <a:endParaRPr lang="en-US"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24674" y="2706726"/>
            <a:ext cx="10223500" cy="3945522"/>
          </a:xfrm>
        </p:spPr>
        <p:txBody>
          <a:bodyPr>
            <a:normAutofit/>
          </a:bodyPr>
          <a:lstStyle/>
          <a:p>
            <a:pPr marL="914400" lvl="1" indent="-457200" algn="l">
              <a:lnSpc>
                <a:spcPct val="110000"/>
              </a:lnSpc>
              <a:spcBef>
                <a:spcPts val="1200"/>
              </a:spcBef>
              <a:buClr>
                <a:srgbClr val="4A66AC"/>
              </a:buClr>
              <a:buFont typeface="+mj-lt"/>
              <a:buAutoNum type="arabicParenR"/>
            </a:pPr>
            <a:r>
              <a:rPr lang="en-US" sz="2200" dirty="0" smtClean="0"/>
              <a:t>Introducing </a:t>
            </a:r>
            <a:r>
              <a:rPr lang="en-US" sz="2200" dirty="0"/>
              <a:t>the testing conversation</a:t>
            </a:r>
          </a:p>
          <a:p>
            <a:pPr marL="914400" lvl="1" indent="-457200" algn="l">
              <a:lnSpc>
                <a:spcPct val="110000"/>
              </a:lnSpc>
              <a:spcBef>
                <a:spcPts val="1200"/>
              </a:spcBef>
              <a:buClr>
                <a:srgbClr val="4A66AC"/>
              </a:buClr>
              <a:buFont typeface="+mj-lt"/>
              <a:buAutoNum type="arabicParenR"/>
            </a:pPr>
            <a:r>
              <a:rPr lang="en-US" sz="2200" b="1" dirty="0">
                <a:solidFill>
                  <a:srgbClr val="4A66AC"/>
                </a:solidFill>
              </a:rPr>
              <a:t>Assessing risk and the client’s service needs</a:t>
            </a:r>
          </a:p>
          <a:p>
            <a:pPr marL="914400" lvl="1" indent="-457200" algn="l">
              <a:lnSpc>
                <a:spcPct val="110000"/>
              </a:lnSpc>
              <a:spcBef>
                <a:spcPts val="1200"/>
              </a:spcBef>
              <a:buClr>
                <a:srgbClr val="4A66AC"/>
              </a:buClr>
              <a:buFont typeface="+mj-lt"/>
              <a:buAutoNum type="arabicParenR"/>
            </a:pPr>
            <a:r>
              <a:rPr lang="en-US" sz="2200" dirty="0"/>
              <a:t>Explaining the test and obtaining consent</a:t>
            </a:r>
          </a:p>
          <a:p>
            <a:pPr marL="914400" lvl="1" indent="-457200" algn="l">
              <a:lnSpc>
                <a:spcPct val="110000"/>
              </a:lnSpc>
              <a:spcBef>
                <a:spcPts val="1200"/>
              </a:spcBef>
              <a:buClr>
                <a:srgbClr val="4A66AC"/>
              </a:buClr>
              <a:buFont typeface="+mj-lt"/>
              <a:buAutoNum type="arabicParenR"/>
            </a:pPr>
            <a:r>
              <a:rPr lang="en-US" sz="2200" dirty="0"/>
              <a:t>Performing the test </a:t>
            </a:r>
          </a:p>
          <a:p>
            <a:pPr marL="914400" lvl="1" indent="-457200" algn="l">
              <a:lnSpc>
                <a:spcPct val="110000"/>
              </a:lnSpc>
              <a:spcBef>
                <a:spcPts val="1200"/>
              </a:spcBef>
              <a:buClr>
                <a:srgbClr val="4A66AC"/>
              </a:buClr>
              <a:buFont typeface="+mj-lt"/>
              <a:buAutoNum type="arabicParenR"/>
            </a:pPr>
            <a:r>
              <a:rPr lang="en-US" sz="2200" dirty="0"/>
              <a:t>Providing follow-up support around the test results and referral to services</a:t>
            </a:r>
          </a:p>
          <a:p>
            <a:pPr lvl="0">
              <a:lnSpc>
                <a:spcPct val="100000"/>
              </a:lnSpc>
              <a:spcBef>
                <a:spcPts val="1200"/>
              </a:spcBef>
              <a:buClr>
                <a:srgbClr val="4A66AC"/>
              </a:buClr>
              <a:buSzPct val="110000"/>
            </a:pPr>
            <a:endParaRPr lang="en-CA"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Assessing HIV Risk</a:t>
            </a:r>
          </a:p>
        </p:txBody>
      </p:sp>
      <p:cxnSp>
        <p:nvCxnSpPr>
          <p:cNvPr id="5" name="Straight Arrow Connector 4"/>
          <p:cNvCxnSpPr/>
          <p:nvPr/>
        </p:nvCxnSpPr>
        <p:spPr>
          <a:xfrm flipH="1">
            <a:off x="7150816" y="3441843"/>
            <a:ext cx="945220" cy="3082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54804" y="5445303"/>
            <a:ext cx="10983075" cy="400110"/>
          </a:xfrm>
          <a:prstGeom prst="rect">
            <a:avLst/>
          </a:prstGeom>
          <a:noFill/>
        </p:spPr>
        <p:txBody>
          <a:bodyPr wrap="square" rtlCol="0">
            <a:spAutoFit/>
          </a:bodyPr>
          <a:lstStyle/>
          <a:p>
            <a:r>
              <a:rPr lang="en-US" sz="2000" dirty="0" smtClean="0"/>
              <a:t>As for all testing discussions, your approach should be</a:t>
            </a:r>
          </a:p>
        </p:txBody>
      </p:sp>
      <p:sp>
        <p:nvSpPr>
          <p:cNvPr id="13" name="Rectangle 12"/>
          <p:cNvSpPr/>
          <p:nvPr/>
        </p:nvSpPr>
        <p:spPr>
          <a:xfrm rot="287810">
            <a:off x="5854579" y="5435028"/>
            <a:ext cx="1793825" cy="3534310"/>
          </a:xfrm>
          <a:prstGeom prst="rect">
            <a:avLst/>
          </a:prstGeom>
          <a:noFill/>
        </p:spPr>
        <p:txBody>
          <a:bodyPr wrap="none" lIns="91440" tIns="45720" rIns="91440" bIns="45720">
            <a:prstTxWarp prst="textArchUp">
              <a:avLst>
                <a:gd name="adj" fmla="val 6493991"/>
              </a:avLst>
            </a:prstTxWarp>
            <a:spAutoFit/>
          </a:bodyPr>
          <a:lstStyle/>
          <a:p>
            <a:pPr algn="ctr"/>
            <a:r>
              <a:rPr lang="en-US" sz="2800" b="1" cap="none" spc="0" dirty="0" smtClean="0">
                <a:ln w="0"/>
                <a:solidFill>
                  <a:schemeClr val="accent1"/>
                </a:solidFill>
                <a:effectLst>
                  <a:outerShdw blurRad="38100" dist="25400" dir="5400000" algn="ctr" rotWithShape="0">
                    <a:srgbClr val="6E747A">
                      <a:alpha val="43000"/>
                    </a:srgbClr>
                  </a:outerShdw>
                </a:effectLst>
              </a:rPr>
              <a:t>ARCCH</a:t>
            </a:r>
            <a:endParaRPr lang="en-US" sz="2800" b="1" cap="none" spc="0" dirty="0">
              <a:ln w="0"/>
              <a:solidFill>
                <a:schemeClr val="accent1"/>
              </a:solidFill>
              <a:effectLst>
                <a:outerShdw blurRad="38100" dist="25400" dir="5400000" algn="ctr" rotWithShape="0">
                  <a:srgbClr val="6E747A">
                    <a:alpha val="43000"/>
                  </a:srgbClr>
                </a:outerShdw>
              </a:effectLst>
            </a:endParaRPr>
          </a:p>
        </p:txBody>
      </p:sp>
      <p:sp>
        <p:nvSpPr>
          <p:cNvPr id="9" name="TextBox 8"/>
          <p:cNvSpPr txBox="1"/>
          <p:nvPr/>
        </p:nvSpPr>
        <p:spPr>
          <a:xfrm>
            <a:off x="1191803" y="5845995"/>
            <a:ext cx="10448818" cy="707886"/>
          </a:xfrm>
          <a:prstGeom prst="rect">
            <a:avLst/>
          </a:prstGeom>
          <a:noFill/>
        </p:spPr>
        <p:txBody>
          <a:bodyPr wrap="square" rtlCol="0">
            <a:spAutoFit/>
          </a:bodyPr>
          <a:lstStyle/>
          <a:p>
            <a:r>
              <a:rPr lang="en-US" dirty="0"/>
              <a:t> </a:t>
            </a:r>
            <a:r>
              <a:rPr lang="en-US" sz="2000" b="1" dirty="0">
                <a:solidFill>
                  <a:srgbClr val="4A66AC"/>
                </a:solidFill>
              </a:rPr>
              <a:t>A</a:t>
            </a:r>
            <a:r>
              <a:rPr lang="en-US" dirty="0"/>
              <a:t>dapted to client needs, </a:t>
            </a:r>
            <a:r>
              <a:rPr lang="en-US" sz="2000" b="1" dirty="0">
                <a:solidFill>
                  <a:srgbClr val="4A66AC"/>
                </a:solidFill>
              </a:rPr>
              <a:t>R</a:t>
            </a:r>
            <a:r>
              <a:rPr lang="en-US" dirty="0"/>
              <a:t>espectful and </a:t>
            </a:r>
            <a:r>
              <a:rPr lang="en-US" dirty="0" err="1" smtClean="0"/>
              <a:t>non-judgemental</a:t>
            </a:r>
            <a:r>
              <a:rPr lang="en-US" dirty="0" smtClean="0"/>
              <a:t>, </a:t>
            </a:r>
            <a:r>
              <a:rPr lang="en-US" sz="2000" b="1" dirty="0">
                <a:solidFill>
                  <a:srgbClr val="4A66AC"/>
                </a:solidFill>
              </a:rPr>
              <a:t>C</a:t>
            </a:r>
            <a:r>
              <a:rPr lang="en-US" dirty="0"/>
              <a:t>onfidential, </a:t>
            </a:r>
            <a:r>
              <a:rPr lang="en-US" sz="2000" b="1" dirty="0">
                <a:solidFill>
                  <a:srgbClr val="4A66AC"/>
                </a:solidFill>
              </a:rPr>
              <a:t>C</a:t>
            </a:r>
            <a:r>
              <a:rPr lang="en-US" dirty="0"/>
              <a:t>onsenting and part of linking          the client to a continuum of </a:t>
            </a:r>
            <a:r>
              <a:rPr lang="en-US" sz="2000" b="1" dirty="0">
                <a:solidFill>
                  <a:srgbClr val="4A66AC"/>
                </a:solidFill>
              </a:rPr>
              <a:t>H</a:t>
            </a:r>
            <a:r>
              <a:rPr lang="en-US" dirty="0"/>
              <a:t>igh-quality services </a:t>
            </a:r>
            <a:endParaRPr lang="en-CA" dirty="0"/>
          </a:p>
        </p:txBody>
      </p:sp>
    </p:spTree>
    <p:extLst>
      <p:ext uri="{BB962C8B-B14F-4D97-AF65-F5344CB8AC3E}">
        <p14:creationId xmlns:p14="http://schemas.microsoft.com/office/powerpoint/2010/main" val="39761793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Risk and Violence</a:t>
            </a:r>
            <a:endParaRPr lang="en-CA" dirty="0"/>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42926" y="2542354"/>
            <a:ext cx="9081909" cy="3384720"/>
          </a:xfrm>
        </p:spPr>
        <p:txBody>
          <a:bodyPr>
            <a:noAutofit/>
          </a:bodyPr>
          <a:lstStyle/>
          <a:p>
            <a:pPr marL="342900" indent="-342900">
              <a:lnSpc>
                <a:spcPct val="100000"/>
              </a:lnSpc>
              <a:spcBef>
                <a:spcPts val="800"/>
              </a:spcBef>
              <a:spcAft>
                <a:spcPts val="600"/>
              </a:spcAft>
              <a:buClr>
                <a:srgbClr val="4A66AC"/>
              </a:buClr>
              <a:buFont typeface="Wingdings" panose="05000000000000000000" pitchFamily="2" charset="2"/>
              <a:buChar char="v"/>
            </a:pPr>
            <a:r>
              <a:rPr lang="en-US" sz="2000" dirty="0" smtClean="0"/>
              <a:t>Violence and abuse can make it more difficult for a person to reduce their risks and may be revealed during the course of your risk assessment.</a:t>
            </a:r>
          </a:p>
          <a:p>
            <a:pPr marL="342900" indent="-342900">
              <a:lnSpc>
                <a:spcPct val="100000"/>
              </a:lnSpc>
              <a:spcBef>
                <a:spcPts val="800"/>
              </a:spcBef>
              <a:spcAft>
                <a:spcPts val="600"/>
              </a:spcAft>
              <a:buClr>
                <a:srgbClr val="4A66AC"/>
              </a:buClr>
              <a:buFont typeface="Wingdings" panose="05000000000000000000" pitchFamily="2" charset="2"/>
              <a:buChar char="v"/>
            </a:pPr>
            <a:r>
              <a:rPr lang="en-US" sz="2000" b="1" dirty="0" smtClean="0"/>
              <a:t>Remember: </a:t>
            </a:r>
            <a:r>
              <a:rPr lang="en-US" sz="2000" dirty="0" smtClean="0"/>
              <a:t>exposure to HIV may have occurred in the context of trauma. For example, someone sexually assaulted in a conflict zone, may not view this as sex, and may not be able/willing to talk about the details of the exposure.</a:t>
            </a:r>
          </a:p>
          <a:p>
            <a:pPr marL="342900" indent="-342900">
              <a:lnSpc>
                <a:spcPct val="100000"/>
              </a:lnSpc>
              <a:spcBef>
                <a:spcPts val="800"/>
              </a:spcBef>
              <a:spcAft>
                <a:spcPts val="600"/>
              </a:spcAft>
              <a:buClr>
                <a:srgbClr val="4A66AC"/>
              </a:buClr>
              <a:buFont typeface="Wingdings" panose="05000000000000000000" pitchFamily="2" charset="2"/>
              <a:buChar char="v"/>
            </a:pPr>
            <a:r>
              <a:rPr lang="en-US" sz="2000" dirty="0" smtClean="0"/>
              <a:t> If a client reveals abuse or violence acknowledge how difficult this experience must have been, and your support (</a:t>
            </a:r>
            <a:r>
              <a:rPr lang="en-US" sz="2000" i="1" dirty="0" smtClean="0"/>
              <a:t>I’m sorry that happened to you</a:t>
            </a:r>
            <a:r>
              <a:rPr lang="en-US" sz="2000" dirty="0" smtClean="0"/>
              <a:t>).</a:t>
            </a:r>
          </a:p>
          <a:p>
            <a:pPr marL="342900" indent="-342900">
              <a:lnSpc>
                <a:spcPct val="100000"/>
              </a:lnSpc>
              <a:spcBef>
                <a:spcPts val="800"/>
              </a:spcBef>
              <a:spcAft>
                <a:spcPts val="600"/>
              </a:spcAft>
              <a:buClr>
                <a:srgbClr val="4A66AC"/>
              </a:buClr>
              <a:buFont typeface="Wingdings" panose="05000000000000000000" pitchFamily="2" charset="2"/>
              <a:buChar char="v"/>
            </a:pPr>
            <a:r>
              <a:rPr lang="en-US" sz="2000" dirty="0" smtClean="0"/>
              <a:t>Offer resources. Know the services in your area, and offer to connect clients to support around leaving an abusive partner or dealing with an assault.</a:t>
            </a:r>
          </a:p>
          <a:p>
            <a:pPr marL="342900" indent="-342900">
              <a:lnSpc>
                <a:spcPct val="100000"/>
              </a:lnSpc>
              <a:spcBef>
                <a:spcPts val="800"/>
              </a:spcBef>
              <a:spcAft>
                <a:spcPts val="600"/>
              </a:spcAft>
              <a:buClr>
                <a:srgbClr val="4A66AC"/>
              </a:buClr>
              <a:buFont typeface="Wingdings" panose="05000000000000000000" pitchFamily="2" charset="2"/>
              <a:buChar char="v"/>
            </a:pPr>
            <a:r>
              <a:rPr lang="en-US" sz="2000" dirty="0" smtClean="0"/>
              <a:t>Whenever possible, help the client make contact with needed resources. Offer to call the recommended service provider and set up an appointment.</a:t>
            </a:r>
          </a:p>
          <a:p>
            <a:pPr>
              <a:lnSpc>
                <a:spcPct val="100000"/>
              </a:lnSpc>
              <a:spcBef>
                <a:spcPts val="800"/>
              </a:spcBef>
              <a:buClr>
                <a:srgbClr val="4A66AC"/>
              </a:buClr>
            </a:pPr>
            <a:endParaRPr lang="en-US" sz="2200" dirty="0" smtClean="0"/>
          </a:p>
          <a:p>
            <a:pPr>
              <a:lnSpc>
                <a:spcPct val="100000"/>
              </a:lnSpc>
              <a:spcBef>
                <a:spcPts val="800"/>
              </a:spcBef>
              <a:buClr>
                <a:srgbClr val="4A66AC"/>
              </a:buClr>
            </a:pPr>
            <a:endParaRPr lang="en-US" sz="2200" dirty="0"/>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
        <p:nvSpPr>
          <p:cNvPr id="3" name="TextBox 2"/>
          <p:cNvSpPr txBox="1"/>
          <p:nvPr/>
        </p:nvSpPr>
        <p:spPr>
          <a:xfrm>
            <a:off x="10026316" y="3064042"/>
            <a:ext cx="1700463" cy="2554545"/>
          </a:xfrm>
          <a:prstGeom prst="rect">
            <a:avLst/>
          </a:prstGeom>
          <a:noFill/>
        </p:spPr>
        <p:txBody>
          <a:bodyPr wrap="square" rtlCol="0">
            <a:spAutoFit/>
          </a:bodyPr>
          <a:lstStyle/>
          <a:p>
            <a:pPr algn="ctr"/>
            <a:r>
              <a:rPr lang="en-US" sz="2000" b="1" dirty="0" smtClean="0">
                <a:solidFill>
                  <a:srgbClr val="4A66AC"/>
                </a:solidFill>
              </a:rPr>
              <a:t>Learn about and practice trauma aware care.</a:t>
            </a:r>
          </a:p>
          <a:p>
            <a:pPr algn="ctr"/>
            <a:r>
              <a:rPr lang="en-US" sz="2000" b="1" dirty="0" smtClean="0">
                <a:solidFill>
                  <a:srgbClr val="4A66AC"/>
                </a:solidFill>
              </a:rPr>
              <a:t>Any client could have a history of trauma. </a:t>
            </a:r>
            <a:endParaRPr lang="en-CA" sz="2000" b="1" dirty="0">
              <a:solidFill>
                <a:srgbClr val="4A66AC"/>
              </a:solidFill>
            </a:endParaRPr>
          </a:p>
        </p:txBody>
      </p:sp>
    </p:spTree>
    <p:extLst>
      <p:ext uri="{BB962C8B-B14F-4D97-AF65-F5344CB8AC3E}">
        <p14:creationId xmlns:p14="http://schemas.microsoft.com/office/powerpoint/2010/main" val="34053045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Testing after a Sexual Assault</a:t>
            </a:r>
            <a:endParaRPr lang="en-CA" dirty="0"/>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42926" y="2542354"/>
            <a:ext cx="10448373" cy="3384720"/>
          </a:xfrm>
        </p:spPr>
        <p:txBody>
          <a:bodyPr>
            <a:noAutofit/>
          </a:bodyPr>
          <a:lstStyle/>
          <a:p>
            <a:pPr marL="342900" indent="-342900">
              <a:lnSpc>
                <a:spcPct val="100000"/>
              </a:lnSpc>
              <a:spcBef>
                <a:spcPts val="800"/>
              </a:spcBef>
              <a:buClr>
                <a:srgbClr val="4A66AC"/>
              </a:buClr>
              <a:buFont typeface="Wingdings" panose="05000000000000000000" pitchFamily="2" charset="2"/>
              <a:buChar char="v"/>
            </a:pPr>
            <a:r>
              <a:rPr lang="en-US" sz="2200" dirty="0" smtClean="0"/>
              <a:t>HIV testing is appropriate.</a:t>
            </a:r>
          </a:p>
          <a:p>
            <a:pPr marL="342900" indent="-342900">
              <a:lnSpc>
                <a:spcPct val="100000"/>
              </a:lnSpc>
              <a:spcBef>
                <a:spcPts val="800"/>
              </a:spcBef>
              <a:buClr>
                <a:srgbClr val="4A66AC"/>
              </a:buClr>
              <a:buFont typeface="Wingdings" panose="05000000000000000000" pitchFamily="2" charset="2"/>
              <a:buChar char="v"/>
            </a:pPr>
            <a:r>
              <a:rPr lang="en-US" sz="2200" dirty="0"/>
              <a:t>D</a:t>
            </a:r>
            <a:r>
              <a:rPr lang="en-US" sz="2200" dirty="0" smtClean="0"/>
              <a:t>on’t press a client to reveal specific risks, but if they wish to, you may be able to help reassure them about the relative risks (e.g. </a:t>
            </a:r>
            <a:r>
              <a:rPr lang="en-US" sz="2200" i="1" dirty="0" smtClean="0"/>
              <a:t>If he didn’t penetrate you the risks of HIV infection are low.)</a:t>
            </a:r>
          </a:p>
          <a:p>
            <a:pPr marL="342900" indent="-342900">
              <a:lnSpc>
                <a:spcPct val="100000"/>
              </a:lnSpc>
              <a:spcBef>
                <a:spcPts val="800"/>
              </a:spcBef>
              <a:buClr>
                <a:srgbClr val="4A66AC"/>
              </a:buClr>
              <a:buFont typeface="Wingdings" panose="05000000000000000000" pitchFamily="2" charset="2"/>
              <a:buChar char="v"/>
            </a:pPr>
            <a:r>
              <a:rPr lang="en-US" sz="2200" dirty="0" smtClean="0"/>
              <a:t>If you are seeing the client within 72 hours of an assault, suggest the option of post-exposure prophylaxis (PEP) and refer to this service if requested. PEP is provided without cost to sexual assault survivors. Plan B to prevent pregnancy can also be suggested. </a:t>
            </a:r>
          </a:p>
          <a:p>
            <a:pPr marL="342900" indent="-342900">
              <a:lnSpc>
                <a:spcPct val="100000"/>
              </a:lnSpc>
              <a:spcBef>
                <a:spcPts val="800"/>
              </a:spcBef>
              <a:buClr>
                <a:srgbClr val="4A66AC"/>
              </a:buClr>
              <a:buFont typeface="Wingdings" panose="05000000000000000000" pitchFamily="2" charset="2"/>
              <a:buChar char="v"/>
            </a:pPr>
            <a:r>
              <a:rPr lang="en-US" sz="2200" dirty="0" smtClean="0"/>
              <a:t>Connect the client to additional resources including sexual assault services, mental health supports, STI screening or pregnancy testing, if appropriate.</a:t>
            </a:r>
          </a:p>
          <a:p>
            <a:pPr marL="342900" indent="-342900">
              <a:lnSpc>
                <a:spcPct val="100000"/>
              </a:lnSpc>
              <a:spcBef>
                <a:spcPts val="800"/>
              </a:spcBef>
              <a:buClr>
                <a:srgbClr val="4A66AC"/>
              </a:buClr>
              <a:buFont typeface="Wingdings" panose="05000000000000000000" pitchFamily="2" charset="2"/>
              <a:buChar char="v"/>
            </a:pPr>
            <a:endParaRPr lang="en-US" sz="2200" dirty="0" smtClean="0"/>
          </a:p>
          <a:p>
            <a:pPr>
              <a:lnSpc>
                <a:spcPct val="100000"/>
              </a:lnSpc>
              <a:spcBef>
                <a:spcPts val="800"/>
              </a:spcBef>
              <a:buClr>
                <a:srgbClr val="4A66AC"/>
              </a:buClr>
            </a:pPr>
            <a:endParaRPr lang="en-US" sz="2200" dirty="0" smtClean="0"/>
          </a:p>
          <a:p>
            <a:pPr>
              <a:lnSpc>
                <a:spcPct val="100000"/>
              </a:lnSpc>
              <a:spcBef>
                <a:spcPts val="800"/>
              </a:spcBef>
              <a:buClr>
                <a:srgbClr val="4A66AC"/>
              </a:buClr>
            </a:pPr>
            <a:endParaRPr lang="en-US" sz="2200" dirty="0"/>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Tree>
    <p:extLst>
      <p:ext uri="{BB962C8B-B14F-4D97-AF65-F5344CB8AC3E}">
        <p14:creationId xmlns:p14="http://schemas.microsoft.com/office/powerpoint/2010/main" val="41216696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Risk and Drug Use</a:t>
            </a:r>
            <a:endParaRPr lang="en-CA" dirty="0"/>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42926" y="2439612"/>
            <a:ext cx="10548974" cy="3384720"/>
          </a:xfrm>
        </p:spPr>
        <p:txBody>
          <a:bodyPr>
            <a:noAutofit/>
          </a:bodyPr>
          <a:lstStyle/>
          <a:p>
            <a:pPr marL="342900" indent="-342900">
              <a:lnSpc>
                <a:spcPct val="100000"/>
              </a:lnSpc>
              <a:spcBef>
                <a:spcPts val="800"/>
              </a:spcBef>
              <a:spcAft>
                <a:spcPts val="600"/>
              </a:spcAft>
              <a:buClr>
                <a:srgbClr val="4A66AC"/>
              </a:buClr>
              <a:buFont typeface="Wingdings" panose="05000000000000000000" pitchFamily="2" charset="2"/>
              <a:buChar char="v"/>
            </a:pPr>
            <a:r>
              <a:rPr lang="en-US" sz="2000" dirty="0" smtClean="0"/>
              <a:t>Some drug use is illegal/stigmatized; focus on transmission risk. Acknowledge that many clients protect themselves, while continuing to use illegal drugs (e.g. </a:t>
            </a:r>
            <a:r>
              <a:rPr lang="en-US" sz="2000" i="1" dirty="0" smtClean="0"/>
              <a:t>It is great that you regularly exchange supplies at [your local needle exchange]</a:t>
            </a:r>
            <a:r>
              <a:rPr lang="en-US" sz="2000" dirty="0" smtClean="0"/>
              <a:t>.)</a:t>
            </a:r>
          </a:p>
          <a:p>
            <a:pPr marL="342900" indent="-342900">
              <a:lnSpc>
                <a:spcPct val="100000"/>
              </a:lnSpc>
              <a:spcBef>
                <a:spcPts val="800"/>
              </a:spcBef>
              <a:spcAft>
                <a:spcPts val="600"/>
              </a:spcAft>
              <a:buClr>
                <a:srgbClr val="4A66AC"/>
              </a:buClr>
              <a:buFont typeface="Wingdings" panose="05000000000000000000" pitchFamily="2" charset="2"/>
              <a:buChar char="v"/>
            </a:pPr>
            <a:r>
              <a:rPr lang="en-US" sz="2000" dirty="0" smtClean="0"/>
              <a:t>Ask about needle use with any drugs, regardless of their legal status (steroids/hormones); use </a:t>
            </a:r>
            <a:r>
              <a:rPr lang="en-US" sz="2000" dirty="0"/>
              <a:t>the </a:t>
            </a:r>
            <a:r>
              <a:rPr lang="en-US" sz="2000" spc="-20" dirty="0"/>
              <a:t>Ontario Harm Reduction Distribution Program </a:t>
            </a:r>
            <a:r>
              <a:rPr lang="en-US" sz="2000" spc="-20" dirty="0" smtClean="0"/>
              <a:t>website to help people find clean needles locally.</a:t>
            </a:r>
          </a:p>
          <a:p>
            <a:pPr marL="342900" indent="-342900">
              <a:lnSpc>
                <a:spcPct val="100000"/>
              </a:lnSpc>
              <a:spcBef>
                <a:spcPts val="800"/>
              </a:spcBef>
              <a:spcAft>
                <a:spcPts val="600"/>
              </a:spcAft>
              <a:buClr>
                <a:srgbClr val="4A66AC"/>
              </a:buClr>
              <a:buFont typeface="Wingdings" panose="05000000000000000000" pitchFamily="2" charset="2"/>
              <a:buChar char="v"/>
            </a:pPr>
            <a:r>
              <a:rPr lang="en-US" sz="2000" dirty="0" smtClean="0"/>
              <a:t>Ask about sharing of cookers, filters, water as well as needles and about sharing pipes/stems for inhalation; sharing any of these items is a high-risk exposure.</a:t>
            </a:r>
          </a:p>
          <a:p>
            <a:pPr marL="342900" indent="-342900">
              <a:lnSpc>
                <a:spcPct val="100000"/>
              </a:lnSpc>
              <a:spcBef>
                <a:spcPts val="800"/>
              </a:spcBef>
              <a:spcAft>
                <a:spcPts val="600"/>
              </a:spcAft>
              <a:buClr>
                <a:srgbClr val="4A66AC"/>
              </a:buClr>
              <a:buFont typeface="Wingdings" panose="05000000000000000000" pitchFamily="2" charset="2"/>
              <a:buChar char="v"/>
            </a:pPr>
            <a:r>
              <a:rPr lang="en-US" sz="2000" dirty="0" smtClean="0"/>
              <a:t>Offer information about useful harm reduction and social services; ask if they need support around problem drug use and refer to addictions services, if requested.</a:t>
            </a:r>
          </a:p>
          <a:p>
            <a:pPr marL="342900" indent="-342900">
              <a:lnSpc>
                <a:spcPct val="100000"/>
              </a:lnSpc>
              <a:spcBef>
                <a:spcPts val="800"/>
              </a:spcBef>
              <a:spcAft>
                <a:spcPts val="600"/>
              </a:spcAft>
              <a:buClr>
                <a:srgbClr val="4A66AC"/>
              </a:buClr>
              <a:buFont typeface="Wingdings" panose="05000000000000000000" pitchFamily="2" charset="2"/>
              <a:buChar char="v"/>
            </a:pPr>
            <a:r>
              <a:rPr lang="en-US" sz="2000" b="1" dirty="0" smtClean="0"/>
              <a:t>Remember:</a:t>
            </a:r>
            <a:r>
              <a:rPr lang="en-US" sz="2000" dirty="0" smtClean="0"/>
              <a:t> Some drug use, particularly stimulants like crystal methamphetamine, can also promote sexual risk taking (i.e. risks may be intertwined; ask about both)</a:t>
            </a:r>
          </a:p>
          <a:p>
            <a:pPr>
              <a:lnSpc>
                <a:spcPct val="100000"/>
              </a:lnSpc>
              <a:spcBef>
                <a:spcPts val="800"/>
              </a:spcBef>
              <a:buClr>
                <a:srgbClr val="4A66AC"/>
              </a:buClr>
            </a:pPr>
            <a:endParaRPr lang="en-US" sz="2200" dirty="0"/>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Tree>
    <p:extLst>
      <p:ext uri="{BB962C8B-B14F-4D97-AF65-F5344CB8AC3E}">
        <p14:creationId xmlns:p14="http://schemas.microsoft.com/office/powerpoint/2010/main" val="12015992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Service Referrals – Continuum of Care</a:t>
            </a:r>
            <a:endParaRPr lang="en-CA" dirty="0"/>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32040" y="2379068"/>
            <a:ext cx="9791439" cy="3384720"/>
          </a:xfrm>
        </p:spPr>
        <p:txBody>
          <a:bodyPr>
            <a:noAutofit/>
          </a:bodyPr>
          <a:lstStyle/>
          <a:p>
            <a:pPr>
              <a:lnSpc>
                <a:spcPct val="100000"/>
              </a:lnSpc>
              <a:spcBef>
                <a:spcPts val="800"/>
              </a:spcBef>
              <a:buClr>
                <a:srgbClr val="4A66AC"/>
              </a:buClr>
            </a:pPr>
            <a:r>
              <a:rPr lang="en-US" sz="2200" dirty="0" smtClean="0"/>
              <a:t>Talking about risk helps you make recommendations for testing, but it also presents opportunities to connect clients to a continuum other services, including both sexual health services and social services. For example:</a:t>
            </a:r>
          </a:p>
          <a:p>
            <a:pPr>
              <a:lnSpc>
                <a:spcPct val="100000"/>
              </a:lnSpc>
              <a:spcBef>
                <a:spcPts val="800"/>
              </a:spcBef>
              <a:buClr>
                <a:srgbClr val="4A66AC"/>
              </a:buClr>
            </a:pPr>
            <a:r>
              <a:rPr lang="en-US" sz="2200" b="1" dirty="0" smtClean="0"/>
              <a:t>Sexual Health:</a:t>
            </a:r>
          </a:p>
          <a:p>
            <a:pPr marL="800100" lvl="1" indent="-342900" algn="l">
              <a:lnSpc>
                <a:spcPct val="100000"/>
              </a:lnSpc>
              <a:spcBef>
                <a:spcPts val="600"/>
              </a:spcBef>
              <a:buClr>
                <a:srgbClr val="4A66AC"/>
              </a:buClr>
              <a:buFont typeface="Wingdings" panose="05000000000000000000" pitchFamily="2" charset="2"/>
              <a:buChar char="v"/>
            </a:pPr>
            <a:r>
              <a:rPr lang="en-US" dirty="0" smtClean="0"/>
              <a:t>Post-exposure prophylaxis (PEP) for a recent exposure (last 72 hours)</a:t>
            </a:r>
          </a:p>
          <a:p>
            <a:pPr marL="800100" lvl="1" indent="-342900" algn="l">
              <a:lnSpc>
                <a:spcPct val="100000"/>
              </a:lnSpc>
              <a:spcBef>
                <a:spcPts val="600"/>
              </a:spcBef>
              <a:buClr>
                <a:srgbClr val="4A66AC"/>
              </a:buClr>
              <a:buFont typeface="Wingdings" panose="05000000000000000000" pitchFamily="2" charset="2"/>
              <a:buChar char="v"/>
            </a:pPr>
            <a:r>
              <a:rPr lang="en-US" dirty="0" smtClean="0"/>
              <a:t>HIV risk reduction programs for specific populations (often offered by AIDS Service Organizations )</a:t>
            </a:r>
          </a:p>
          <a:p>
            <a:pPr marL="800100" lvl="1" indent="-342900" algn="l">
              <a:lnSpc>
                <a:spcPct val="100000"/>
              </a:lnSpc>
              <a:spcBef>
                <a:spcPts val="600"/>
              </a:spcBef>
              <a:buClr>
                <a:srgbClr val="4A66AC"/>
              </a:buClr>
              <a:buFont typeface="Wingdings" panose="05000000000000000000" pitchFamily="2" charset="2"/>
              <a:buChar char="v"/>
            </a:pPr>
            <a:r>
              <a:rPr lang="en-US" dirty="0" smtClean="0"/>
              <a:t>Pre-Exposure Prophylaxis (PrEP) for people taking ongoing risks</a:t>
            </a:r>
          </a:p>
          <a:p>
            <a:pPr marL="800100" lvl="1" indent="-342900" algn="l">
              <a:lnSpc>
                <a:spcPct val="100000"/>
              </a:lnSpc>
              <a:spcBef>
                <a:spcPts val="600"/>
              </a:spcBef>
              <a:buClr>
                <a:srgbClr val="4A66AC"/>
              </a:buClr>
              <a:buFont typeface="Wingdings" panose="05000000000000000000" pitchFamily="2" charset="2"/>
              <a:buChar char="v"/>
            </a:pPr>
            <a:r>
              <a:rPr lang="en-US" dirty="0" smtClean="0"/>
              <a:t>Screening for other sexually transmitted infections (STI), if not offered at your site. For example:</a:t>
            </a:r>
          </a:p>
          <a:p>
            <a:pPr marL="1257300" lvl="2" indent="-342900" algn="l">
              <a:lnSpc>
                <a:spcPct val="100000"/>
              </a:lnSpc>
              <a:spcBef>
                <a:spcPts val="0"/>
              </a:spcBef>
              <a:buClr>
                <a:srgbClr val="4A66AC"/>
              </a:buClr>
              <a:buFont typeface="Wingdings" panose="05000000000000000000" pitchFamily="2" charset="2"/>
              <a:buChar char="§"/>
            </a:pPr>
            <a:r>
              <a:rPr lang="en-US" sz="2000" dirty="0" smtClean="0"/>
              <a:t>Recommend syphilis testing for men who have sex with men</a:t>
            </a:r>
          </a:p>
          <a:p>
            <a:pPr marL="1257300" lvl="2" indent="-342900" algn="l">
              <a:lnSpc>
                <a:spcPct val="100000"/>
              </a:lnSpc>
              <a:spcBef>
                <a:spcPts val="0"/>
              </a:spcBef>
              <a:buClr>
                <a:srgbClr val="4A66AC"/>
              </a:buClr>
              <a:buFont typeface="Wingdings" panose="05000000000000000000" pitchFamily="2" charset="2"/>
              <a:buChar char="§"/>
            </a:pPr>
            <a:r>
              <a:rPr lang="en-US" sz="2000" dirty="0" smtClean="0"/>
              <a:t>Recommend hepatitis C testing for people who use drugs</a:t>
            </a:r>
          </a:p>
          <a:p>
            <a:pPr marL="1257300" lvl="2" indent="-342900" algn="l">
              <a:lnSpc>
                <a:spcPct val="100000"/>
              </a:lnSpc>
              <a:spcBef>
                <a:spcPts val="600"/>
              </a:spcBef>
              <a:buClr>
                <a:srgbClr val="4A66AC"/>
              </a:buClr>
              <a:buFont typeface="Wingdings" panose="05000000000000000000" pitchFamily="2" charset="2"/>
              <a:buChar char="§"/>
            </a:pPr>
            <a:endParaRPr lang="en-US" dirty="0" smtClean="0"/>
          </a:p>
          <a:p>
            <a:pPr lvl="1" algn="l">
              <a:lnSpc>
                <a:spcPct val="100000"/>
              </a:lnSpc>
              <a:spcBef>
                <a:spcPts val="600"/>
              </a:spcBef>
              <a:buClr>
                <a:srgbClr val="4A66AC"/>
              </a:buClr>
            </a:pPr>
            <a:endParaRPr lang="en-US" dirty="0" smtClean="0"/>
          </a:p>
          <a:p>
            <a:pPr>
              <a:lnSpc>
                <a:spcPct val="100000"/>
              </a:lnSpc>
              <a:spcBef>
                <a:spcPts val="800"/>
              </a:spcBef>
              <a:buClr>
                <a:srgbClr val="4A66AC"/>
              </a:buClr>
            </a:pPr>
            <a:endParaRPr lang="en-US" sz="2200" dirty="0" smtClean="0"/>
          </a:p>
          <a:p>
            <a:pPr>
              <a:lnSpc>
                <a:spcPct val="100000"/>
              </a:lnSpc>
              <a:spcBef>
                <a:spcPts val="800"/>
              </a:spcBef>
              <a:buClr>
                <a:srgbClr val="4A66AC"/>
              </a:buClr>
            </a:pPr>
            <a:endParaRPr lang="en-US" sz="2200" dirty="0"/>
          </a:p>
        </p:txBody>
      </p:sp>
      <p:pic>
        <p:nvPicPr>
          <p:cNvPr id="4" name="Picture 3"/>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57697" y="3060109"/>
            <a:ext cx="1556657" cy="1556657"/>
          </a:xfrm>
          <a:prstGeom prst="rect">
            <a:avLst/>
          </a:prstGeom>
        </p:spPr>
      </p:pic>
      <p:sp>
        <p:nvSpPr>
          <p:cNvPr id="5" name="TextBox 4"/>
          <p:cNvSpPr txBox="1"/>
          <p:nvPr/>
        </p:nvSpPr>
        <p:spPr>
          <a:xfrm>
            <a:off x="10240887" y="4669359"/>
            <a:ext cx="1861457" cy="1754326"/>
          </a:xfrm>
          <a:prstGeom prst="rect">
            <a:avLst/>
          </a:prstGeom>
          <a:noFill/>
        </p:spPr>
        <p:txBody>
          <a:bodyPr wrap="square" rtlCol="0">
            <a:spAutoFit/>
          </a:bodyPr>
          <a:lstStyle/>
          <a:p>
            <a:pPr algn="ctr"/>
            <a:r>
              <a:rPr lang="en-US" b="1" dirty="0" smtClean="0">
                <a:solidFill>
                  <a:srgbClr val="4A66AC"/>
                </a:solidFill>
              </a:rPr>
              <a:t>Referrals aren’t just for HIV-positive clients; at-risk clients need your help too!</a:t>
            </a:r>
            <a:endParaRPr lang="en-CA" b="1" dirty="0">
              <a:solidFill>
                <a:srgbClr val="4A66AC"/>
              </a:solidFill>
            </a:endParaRPr>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Tree>
    <p:extLst>
      <p:ext uri="{BB962C8B-B14F-4D97-AF65-F5344CB8AC3E}">
        <p14:creationId xmlns:p14="http://schemas.microsoft.com/office/powerpoint/2010/main" val="14675851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Service Referrals</a:t>
            </a:r>
            <a:endParaRPr lang="en-CA" dirty="0"/>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32040" y="2379068"/>
            <a:ext cx="9421569" cy="3384720"/>
          </a:xfrm>
        </p:spPr>
        <p:txBody>
          <a:bodyPr>
            <a:noAutofit/>
          </a:bodyPr>
          <a:lstStyle/>
          <a:p>
            <a:pPr>
              <a:lnSpc>
                <a:spcPct val="100000"/>
              </a:lnSpc>
              <a:spcBef>
                <a:spcPts val="800"/>
              </a:spcBef>
              <a:buClr>
                <a:srgbClr val="4A66AC"/>
              </a:buClr>
            </a:pPr>
            <a:r>
              <a:rPr lang="en-US" sz="2200" dirty="0" smtClean="0"/>
              <a:t>Examples:</a:t>
            </a:r>
          </a:p>
          <a:p>
            <a:pPr>
              <a:lnSpc>
                <a:spcPct val="100000"/>
              </a:lnSpc>
              <a:spcBef>
                <a:spcPts val="800"/>
              </a:spcBef>
              <a:buClr>
                <a:srgbClr val="4A66AC"/>
              </a:buClr>
            </a:pPr>
            <a:r>
              <a:rPr lang="en-US" sz="2200" b="1" dirty="0" smtClean="0"/>
              <a:t>Social Services, Addictions and Harm Reduction:</a:t>
            </a:r>
          </a:p>
          <a:p>
            <a:pPr marL="800100" lvl="1" indent="-342900" algn="l">
              <a:lnSpc>
                <a:spcPct val="100000"/>
              </a:lnSpc>
              <a:spcBef>
                <a:spcPts val="600"/>
              </a:spcBef>
              <a:buClr>
                <a:srgbClr val="4A66AC"/>
              </a:buClr>
              <a:buFont typeface="Wingdings" panose="05000000000000000000" pitchFamily="2" charset="2"/>
              <a:buChar char="v"/>
            </a:pPr>
            <a:r>
              <a:rPr lang="en-US" dirty="0" smtClean="0"/>
              <a:t>Services </a:t>
            </a:r>
            <a:r>
              <a:rPr lang="en-US" dirty="0"/>
              <a:t>to help clients deal with abuse and sexual </a:t>
            </a:r>
            <a:r>
              <a:rPr lang="en-US" dirty="0" smtClean="0"/>
              <a:t>assault</a:t>
            </a:r>
          </a:p>
          <a:p>
            <a:pPr marL="800100" lvl="1" indent="-342900" algn="l">
              <a:lnSpc>
                <a:spcPct val="100000"/>
              </a:lnSpc>
              <a:spcBef>
                <a:spcPts val="600"/>
              </a:spcBef>
              <a:buClr>
                <a:srgbClr val="4A66AC"/>
              </a:buClr>
              <a:buFont typeface="Wingdings" panose="05000000000000000000" pitchFamily="2" charset="2"/>
              <a:buChar char="v"/>
            </a:pPr>
            <a:r>
              <a:rPr lang="en-US" dirty="0"/>
              <a:t>Harm reduction services for people using </a:t>
            </a:r>
            <a:r>
              <a:rPr lang="en-US" dirty="0" smtClean="0"/>
              <a:t>drugs –not just needles!</a:t>
            </a:r>
            <a:endParaRPr lang="en-US" b="1" dirty="0" smtClean="0">
              <a:solidFill>
                <a:srgbClr val="4A66AC"/>
              </a:solidFill>
            </a:endParaRPr>
          </a:p>
          <a:p>
            <a:pPr marL="800100" lvl="1" indent="-342900" algn="l">
              <a:lnSpc>
                <a:spcPct val="100000"/>
              </a:lnSpc>
              <a:spcBef>
                <a:spcPts val="600"/>
              </a:spcBef>
              <a:buClr>
                <a:srgbClr val="4A66AC"/>
              </a:buClr>
              <a:buFont typeface="Wingdings" panose="05000000000000000000" pitchFamily="2" charset="2"/>
              <a:buChar char="v"/>
            </a:pPr>
            <a:r>
              <a:rPr lang="en-US" dirty="0" smtClean="0"/>
              <a:t>Addiction services for those dissatisfied with their drug use; </a:t>
            </a:r>
          </a:p>
          <a:p>
            <a:pPr marL="800100" lvl="1" indent="-342900" algn="l">
              <a:lnSpc>
                <a:spcPct val="100000"/>
              </a:lnSpc>
              <a:spcBef>
                <a:spcPts val="600"/>
              </a:spcBef>
              <a:buClr>
                <a:srgbClr val="4A66AC"/>
              </a:buClr>
              <a:buFont typeface="Wingdings" panose="05000000000000000000" pitchFamily="2" charset="2"/>
              <a:buChar char="v"/>
            </a:pPr>
            <a:r>
              <a:rPr lang="en-US" dirty="0"/>
              <a:t>M</a:t>
            </a:r>
            <a:r>
              <a:rPr lang="en-US" dirty="0" smtClean="0"/>
              <a:t>ental health services if clients disclose struggles;</a:t>
            </a:r>
          </a:p>
          <a:p>
            <a:pPr marL="800100" lvl="1" indent="-342900" algn="l">
              <a:lnSpc>
                <a:spcPct val="100000"/>
              </a:lnSpc>
              <a:spcBef>
                <a:spcPts val="600"/>
              </a:spcBef>
              <a:buClr>
                <a:srgbClr val="4A66AC"/>
              </a:buClr>
              <a:buFont typeface="Wingdings" panose="05000000000000000000" pitchFamily="2" charset="2"/>
              <a:buChar char="v"/>
            </a:pPr>
            <a:r>
              <a:rPr lang="en-US" dirty="0" smtClean="0"/>
              <a:t>Social services to deal with housing or other challenges, as well as </a:t>
            </a:r>
            <a:r>
              <a:rPr lang="en-US" dirty="0"/>
              <a:t>s</a:t>
            </a:r>
            <a:r>
              <a:rPr lang="en-US" dirty="0" smtClean="0"/>
              <a:t>ources of </a:t>
            </a:r>
          </a:p>
          <a:p>
            <a:pPr lvl="1" algn="l">
              <a:lnSpc>
                <a:spcPct val="100000"/>
              </a:lnSpc>
              <a:spcBef>
                <a:spcPts val="0"/>
              </a:spcBef>
              <a:buClr>
                <a:srgbClr val="4A66AC"/>
              </a:buClr>
            </a:pPr>
            <a:r>
              <a:rPr lang="en-US" dirty="0"/>
              <a:t> </a:t>
            </a:r>
            <a:r>
              <a:rPr lang="en-US" dirty="0" smtClean="0"/>
              <a:t>     additional medical care, if needed.</a:t>
            </a:r>
            <a:endParaRPr lang="en-US" sz="2200" dirty="0" smtClean="0"/>
          </a:p>
          <a:p>
            <a:pPr>
              <a:lnSpc>
                <a:spcPct val="100000"/>
              </a:lnSpc>
              <a:spcBef>
                <a:spcPts val="800"/>
              </a:spcBef>
              <a:buClr>
                <a:srgbClr val="4A66AC"/>
              </a:buClr>
            </a:pPr>
            <a:endParaRPr lang="en-US" sz="2200" dirty="0"/>
          </a:p>
        </p:txBody>
      </p:sp>
      <p:pic>
        <p:nvPicPr>
          <p:cNvPr id="4" name="Picture 3"/>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203584" y="1827211"/>
            <a:ext cx="1556657" cy="1556657"/>
          </a:xfrm>
          <a:prstGeom prst="rect">
            <a:avLst/>
          </a:prstGeom>
        </p:spPr>
      </p:pic>
      <p:sp>
        <p:nvSpPr>
          <p:cNvPr id="5" name="TextBox 4"/>
          <p:cNvSpPr txBox="1"/>
          <p:nvPr/>
        </p:nvSpPr>
        <p:spPr>
          <a:xfrm>
            <a:off x="10117597" y="3498106"/>
            <a:ext cx="1861457" cy="2031325"/>
          </a:xfrm>
          <a:prstGeom prst="rect">
            <a:avLst/>
          </a:prstGeom>
          <a:noFill/>
        </p:spPr>
        <p:txBody>
          <a:bodyPr wrap="square" rtlCol="0">
            <a:spAutoFit/>
          </a:bodyPr>
          <a:lstStyle/>
          <a:p>
            <a:pPr algn="ctr"/>
            <a:r>
              <a:rPr lang="en-US" b="1" dirty="0" smtClean="0">
                <a:solidFill>
                  <a:srgbClr val="4A66AC"/>
                </a:solidFill>
              </a:rPr>
              <a:t>Harm reduction can also include </a:t>
            </a:r>
            <a:r>
              <a:rPr lang="en-US" b="1" dirty="0">
                <a:solidFill>
                  <a:srgbClr val="4A66AC"/>
                </a:solidFill>
              </a:rPr>
              <a:t>P</a:t>
            </a:r>
            <a:r>
              <a:rPr lang="en-US" b="1" dirty="0" smtClean="0">
                <a:solidFill>
                  <a:srgbClr val="4A66AC"/>
                </a:solidFill>
              </a:rPr>
              <a:t>arty n Play kits for those using meth or education around safer drug use. </a:t>
            </a:r>
            <a:endParaRPr lang="en-CA" b="1" dirty="0">
              <a:solidFill>
                <a:srgbClr val="4A66AC"/>
              </a:solidFill>
            </a:endParaRPr>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
        <p:nvSpPr>
          <p:cNvPr id="3" name="TextBox 2"/>
          <p:cNvSpPr txBox="1"/>
          <p:nvPr/>
        </p:nvSpPr>
        <p:spPr>
          <a:xfrm>
            <a:off x="873304" y="5784351"/>
            <a:ext cx="9935110" cy="707886"/>
          </a:xfrm>
          <a:prstGeom prst="rect">
            <a:avLst/>
          </a:prstGeom>
          <a:noFill/>
        </p:spPr>
        <p:txBody>
          <a:bodyPr wrap="square" rtlCol="0">
            <a:spAutoFit/>
          </a:bodyPr>
          <a:lstStyle/>
          <a:p>
            <a:r>
              <a:rPr lang="en-US" sz="2200" b="1" dirty="0"/>
              <a:t>Know the services in your area. When possible, help clients find what they need!</a:t>
            </a:r>
          </a:p>
          <a:p>
            <a:endParaRPr lang="en-CA" dirty="0"/>
          </a:p>
        </p:txBody>
      </p:sp>
    </p:spTree>
    <p:extLst>
      <p:ext uri="{BB962C8B-B14F-4D97-AF65-F5344CB8AC3E}">
        <p14:creationId xmlns:p14="http://schemas.microsoft.com/office/powerpoint/2010/main" val="5585050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1614704" cy="762392"/>
          </a:xfrm>
        </p:spPr>
        <p:txBody>
          <a:bodyPr>
            <a:normAutofit/>
          </a:bodyPr>
          <a:lstStyle/>
          <a:p>
            <a:pPr>
              <a:spcAft>
                <a:spcPts val="1800"/>
              </a:spcAft>
              <a:buClr>
                <a:srgbClr val="4A66AC"/>
              </a:buClr>
            </a:pPr>
            <a:r>
              <a:rPr lang="en-US" dirty="0" smtClean="0"/>
              <a:t>Testing Recommendations</a:t>
            </a:r>
            <a:endParaRPr lang="en-CA" dirty="0"/>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58356" y="2424822"/>
            <a:ext cx="10980718" cy="3384720"/>
          </a:xfrm>
        </p:spPr>
        <p:txBody>
          <a:bodyPr>
            <a:noAutofit/>
          </a:bodyPr>
          <a:lstStyle/>
          <a:p>
            <a:pPr>
              <a:lnSpc>
                <a:spcPct val="100000"/>
              </a:lnSpc>
              <a:spcBef>
                <a:spcPts val="800"/>
              </a:spcBef>
              <a:buClr>
                <a:srgbClr val="4A66AC"/>
              </a:buClr>
            </a:pPr>
            <a:r>
              <a:rPr lang="en-US" sz="2200" b="1" dirty="0" smtClean="0"/>
              <a:t>Encourage testing </a:t>
            </a:r>
            <a:r>
              <a:rPr lang="en-US" sz="2200" dirty="0" smtClean="0"/>
              <a:t>for clients who’ve had a high-risk exposure since their last test</a:t>
            </a:r>
          </a:p>
          <a:p>
            <a:pPr marL="800100" lvl="1" indent="-342900" algn="l">
              <a:lnSpc>
                <a:spcPct val="100000"/>
              </a:lnSpc>
              <a:spcBef>
                <a:spcPts val="600"/>
              </a:spcBef>
              <a:spcAft>
                <a:spcPts val="200"/>
              </a:spcAft>
              <a:buClr>
                <a:srgbClr val="4A66AC"/>
              </a:buClr>
              <a:buFont typeface="Wingdings" panose="05000000000000000000" pitchFamily="2" charset="2"/>
              <a:buChar char="v"/>
            </a:pPr>
            <a:r>
              <a:rPr lang="en-US" dirty="0" smtClean="0"/>
              <a:t>For follow-up of a recent exposure recommend clients return for testing at 3 weeks, six weeks and three months (</a:t>
            </a:r>
            <a:r>
              <a:rPr lang="en-US" b="1" dirty="0" smtClean="0">
                <a:solidFill>
                  <a:srgbClr val="4A66AC"/>
                </a:solidFill>
              </a:rPr>
              <a:t>3-6-3 testing</a:t>
            </a:r>
            <a:r>
              <a:rPr lang="en-US" dirty="0" smtClean="0"/>
              <a:t>); the scientific basis for this schedule is addressed in a future unit.</a:t>
            </a:r>
            <a:endParaRPr lang="en-US" b="1" dirty="0" smtClean="0">
              <a:solidFill>
                <a:srgbClr val="4A66AC"/>
              </a:solidFill>
            </a:endParaRPr>
          </a:p>
          <a:p>
            <a:pPr marL="800100" lvl="1" indent="-342900" algn="l">
              <a:lnSpc>
                <a:spcPct val="100000"/>
              </a:lnSpc>
              <a:spcBef>
                <a:spcPts val="400"/>
              </a:spcBef>
              <a:spcAft>
                <a:spcPts val="800"/>
              </a:spcAft>
              <a:buClr>
                <a:srgbClr val="4A66AC"/>
              </a:buClr>
              <a:buFont typeface="Wingdings" panose="05000000000000000000" pitchFamily="2" charset="2"/>
              <a:buChar char="v"/>
            </a:pPr>
            <a:r>
              <a:rPr lang="en-US" dirty="0" smtClean="0"/>
              <a:t>For exposures in the past 3-4 weeks, advise standard testing (sent to the public health laboratories) in conjunction with rapid testing </a:t>
            </a:r>
            <a:endParaRPr lang="en-US" dirty="0"/>
          </a:p>
          <a:p>
            <a:pPr marL="800100" lvl="1" indent="-342900" algn="l">
              <a:lnSpc>
                <a:spcPct val="100000"/>
              </a:lnSpc>
              <a:spcBef>
                <a:spcPts val="600"/>
              </a:spcBef>
              <a:spcAft>
                <a:spcPts val="800"/>
              </a:spcAft>
              <a:buClr>
                <a:srgbClr val="4A66AC"/>
              </a:buClr>
              <a:buFont typeface="Wingdings" panose="05000000000000000000" pitchFamily="2" charset="2"/>
              <a:buChar char="§"/>
            </a:pPr>
            <a:endParaRPr lang="en-US" sz="2200" dirty="0" smtClean="0"/>
          </a:p>
          <a:p>
            <a:pPr marL="800100" lvl="1" indent="-342900" algn="l">
              <a:lnSpc>
                <a:spcPct val="100000"/>
              </a:lnSpc>
              <a:spcBef>
                <a:spcPts val="600"/>
              </a:spcBef>
              <a:spcAft>
                <a:spcPts val="800"/>
              </a:spcAft>
              <a:buClr>
                <a:srgbClr val="4A66AC"/>
              </a:buClr>
              <a:buFont typeface="Wingdings" panose="05000000000000000000" pitchFamily="2" charset="2"/>
              <a:buChar char="§"/>
            </a:pPr>
            <a:endParaRPr lang="en-US" sz="2200" dirty="0"/>
          </a:p>
          <a:p>
            <a:pPr marL="800100" lvl="1" indent="-342900" algn="l">
              <a:lnSpc>
                <a:spcPct val="100000"/>
              </a:lnSpc>
              <a:spcBef>
                <a:spcPts val="600"/>
              </a:spcBef>
              <a:spcAft>
                <a:spcPts val="800"/>
              </a:spcAft>
              <a:buClr>
                <a:srgbClr val="4A66AC"/>
              </a:buClr>
              <a:buFont typeface="Wingdings" panose="05000000000000000000" pitchFamily="2" charset="2"/>
              <a:buChar char="§"/>
            </a:pPr>
            <a:endParaRPr lang="en-US" sz="2200" dirty="0" smtClean="0"/>
          </a:p>
          <a:p>
            <a:pPr>
              <a:lnSpc>
                <a:spcPct val="100000"/>
              </a:lnSpc>
              <a:spcBef>
                <a:spcPts val="800"/>
              </a:spcBef>
              <a:buClr>
                <a:srgbClr val="4A66AC"/>
              </a:buClr>
            </a:pPr>
            <a:endParaRPr lang="en-US" sz="2200" dirty="0"/>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pic>
        <p:nvPicPr>
          <p:cNvPr id="30" name="Picture 29">
            <a:extLst>
              <a:ext uri="{FF2B5EF4-FFF2-40B4-BE49-F238E27FC236}">
                <a16:creationId xmlns:a16="http://schemas.microsoft.com/office/drawing/2014/main" id="{02A94EEB-F5E8-4F4D-84F1-9977129F6AD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803543" y="4493454"/>
            <a:ext cx="792858" cy="792858"/>
          </a:xfrm>
          <a:prstGeom prst="rect">
            <a:avLst/>
          </a:prstGeom>
        </p:spPr>
      </p:pic>
      <p:cxnSp>
        <p:nvCxnSpPr>
          <p:cNvPr id="31" name="Straight Connector 30">
            <a:extLst>
              <a:ext uri="{FF2B5EF4-FFF2-40B4-BE49-F238E27FC236}">
                <a16:creationId xmlns:a16="http://schemas.microsoft.com/office/drawing/2014/main" id="{FBFCD2E1-EA12-485F-9381-5DB00A216D0C}"/>
              </a:ext>
            </a:extLst>
          </p:cNvPr>
          <p:cNvCxnSpPr>
            <a:cxnSpLocks/>
          </p:cNvCxnSpPr>
          <p:nvPr/>
        </p:nvCxnSpPr>
        <p:spPr>
          <a:xfrm>
            <a:off x="2278380" y="4921721"/>
            <a:ext cx="1561514"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2" name="Oval 31">
            <a:extLst>
              <a:ext uri="{FF2B5EF4-FFF2-40B4-BE49-F238E27FC236}">
                <a16:creationId xmlns:a16="http://schemas.microsoft.com/office/drawing/2014/main" id="{F7AB9AD6-ACD7-4CDB-A3B9-E7EBF8DA4A19}"/>
              </a:ext>
            </a:extLst>
          </p:cNvPr>
          <p:cNvSpPr/>
          <p:nvPr/>
        </p:nvSpPr>
        <p:spPr>
          <a:xfrm>
            <a:off x="1973721" y="4677006"/>
            <a:ext cx="370800" cy="3842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3E3065FD-07B9-4A6A-91CF-E37AD4A83B02}"/>
              </a:ext>
            </a:extLst>
          </p:cNvPr>
          <p:cNvSpPr txBox="1"/>
          <p:nvPr/>
        </p:nvSpPr>
        <p:spPr>
          <a:xfrm>
            <a:off x="648585" y="4451894"/>
            <a:ext cx="1477571" cy="923330"/>
          </a:xfrm>
          <a:prstGeom prst="rect">
            <a:avLst/>
          </a:prstGeom>
          <a:noFill/>
        </p:spPr>
        <p:txBody>
          <a:bodyPr wrap="square" rtlCol="0">
            <a:spAutoFit/>
          </a:bodyPr>
          <a:lstStyle/>
          <a:p>
            <a:pPr algn="ctr"/>
            <a:r>
              <a:rPr lang="en-US" b="1" dirty="0">
                <a:solidFill>
                  <a:srgbClr val="4A66AC"/>
                </a:solidFill>
              </a:rPr>
              <a:t>Date of possible exposure</a:t>
            </a:r>
          </a:p>
        </p:txBody>
      </p:sp>
      <p:cxnSp>
        <p:nvCxnSpPr>
          <p:cNvPr id="34" name="Straight Connector 33">
            <a:extLst>
              <a:ext uri="{FF2B5EF4-FFF2-40B4-BE49-F238E27FC236}">
                <a16:creationId xmlns:a16="http://schemas.microsoft.com/office/drawing/2014/main" id="{357D2525-CCD7-4DD2-8DD5-089650251864}"/>
              </a:ext>
            </a:extLst>
          </p:cNvPr>
          <p:cNvCxnSpPr>
            <a:cxnSpLocks/>
          </p:cNvCxnSpPr>
          <p:nvPr/>
        </p:nvCxnSpPr>
        <p:spPr>
          <a:xfrm>
            <a:off x="4408061" y="4880778"/>
            <a:ext cx="1988372" cy="4128"/>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B7FFF2BD-923F-4F92-A12E-0B4B2F439217}"/>
              </a:ext>
            </a:extLst>
          </p:cNvPr>
          <p:cNvSpPr txBox="1"/>
          <p:nvPr/>
        </p:nvSpPr>
        <p:spPr>
          <a:xfrm>
            <a:off x="5488855" y="5251891"/>
            <a:ext cx="2537013" cy="369332"/>
          </a:xfrm>
          <a:prstGeom prst="rect">
            <a:avLst/>
          </a:prstGeom>
          <a:noFill/>
        </p:spPr>
        <p:txBody>
          <a:bodyPr wrap="square" rtlCol="0">
            <a:spAutoFit/>
          </a:bodyPr>
          <a:lstStyle/>
          <a:p>
            <a:pPr algn="ctr"/>
            <a:r>
              <a:rPr lang="en-US" b="1" dirty="0">
                <a:solidFill>
                  <a:srgbClr val="4A66AC"/>
                </a:solidFill>
              </a:rPr>
              <a:t>6 weeks </a:t>
            </a:r>
          </a:p>
        </p:txBody>
      </p:sp>
      <p:cxnSp>
        <p:nvCxnSpPr>
          <p:cNvPr id="36" name="Straight Connector 35">
            <a:extLst>
              <a:ext uri="{FF2B5EF4-FFF2-40B4-BE49-F238E27FC236}">
                <a16:creationId xmlns:a16="http://schemas.microsoft.com/office/drawing/2014/main" id="{FD489290-F468-448B-9935-551B1B85B715}"/>
              </a:ext>
            </a:extLst>
          </p:cNvPr>
          <p:cNvCxnSpPr>
            <a:cxnSpLocks/>
          </p:cNvCxnSpPr>
          <p:nvPr/>
        </p:nvCxnSpPr>
        <p:spPr>
          <a:xfrm flipV="1">
            <a:off x="6986497" y="4884767"/>
            <a:ext cx="3363144" cy="4823"/>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B7FFF2BD-923F-4F92-A12E-0B4B2F439217}"/>
              </a:ext>
            </a:extLst>
          </p:cNvPr>
          <p:cNvSpPr txBox="1"/>
          <p:nvPr/>
        </p:nvSpPr>
        <p:spPr>
          <a:xfrm>
            <a:off x="2825028" y="5260629"/>
            <a:ext cx="2537013" cy="590931"/>
          </a:xfrm>
          <a:prstGeom prst="rect">
            <a:avLst/>
          </a:prstGeom>
          <a:noFill/>
        </p:spPr>
        <p:txBody>
          <a:bodyPr wrap="square" rtlCol="0">
            <a:spAutoFit/>
          </a:bodyPr>
          <a:lstStyle/>
          <a:p>
            <a:pPr algn="ctr"/>
            <a:r>
              <a:rPr lang="en-US" b="1" dirty="0">
                <a:solidFill>
                  <a:srgbClr val="4A66AC"/>
                </a:solidFill>
              </a:rPr>
              <a:t>3</a:t>
            </a:r>
            <a:r>
              <a:rPr lang="en-US" b="1" dirty="0" smtClean="0">
                <a:solidFill>
                  <a:srgbClr val="4A66AC"/>
                </a:solidFill>
              </a:rPr>
              <a:t> </a:t>
            </a:r>
            <a:r>
              <a:rPr lang="en-US" b="1" dirty="0">
                <a:solidFill>
                  <a:srgbClr val="4A66AC"/>
                </a:solidFill>
              </a:rPr>
              <a:t>weeks </a:t>
            </a:r>
            <a:endParaRPr lang="en-US" b="1" dirty="0" smtClean="0">
              <a:solidFill>
                <a:srgbClr val="4A66AC"/>
              </a:solidFill>
            </a:endParaRPr>
          </a:p>
          <a:p>
            <a:pPr algn="ctr">
              <a:lnSpc>
                <a:spcPct val="80000"/>
              </a:lnSpc>
            </a:pPr>
            <a:r>
              <a:rPr lang="en-US" dirty="0" smtClean="0"/>
              <a:t>Include standard lab test</a:t>
            </a:r>
            <a:endParaRPr lang="en-US" dirty="0"/>
          </a:p>
        </p:txBody>
      </p:sp>
      <p:pic>
        <p:nvPicPr>
          <p:cNvPr id="38" name="Picture 37">
            <a:extLst>
              <a:ext uri="{FF2B5EF4-FFF2-40B4-BE49-F238E27FC236}">
                <a16:creationId xmlns:a16="http://schemas.microsoft.com/office/drawing/2014/main" id="{02A94EEB-F5E8-4F4D-84F1-9977129F6AD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357949" y="4468433"/>
            <a:ext cx="792858" cy="792858"/>
          </a:xfrm>
          <a:prstGeom prst="rect">
            <a:avLst/>
          </a:prstGeom>
        </p:spPr>
      </p:pic>
      <p:pic>
        <p:nvPicPr>
          <p:cNvPr id="39" name="Picture 38">
            <a:extLst>
              <a:ext uri="{FF2B5EF4-FFF2-40B4-BE49-F238E27FC236}">
                <a16:creationId xmlns:a16="http://schemas.microsoft.com/office/drawing/2014/main" id="{02A94EEB-F5E8-4F4D-84F1-9977129F6AD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18073" y="4443413"/>
            <a:ext cx="792858" cy="792858"/>
          </a:xfrm>
          <a:prstGeom prst="rect">
            <a:avLst/>
          </a:prstGeom>
        </p:spPr>
      </p:pic>
      <p:sp>
        <p:nvSpPr>
          <p:cNvPr id="40" name="TextBox 39">
            <a:extLst>
              <a:ext uri="{FF2B5EF4-FFF2-40B4-BE49-F238E27FC236}">
                <a16:creationId xmlns:a16="http://schemas.microsoft.com/office/drawing/2014/main" id="{B7FFF2BD-923F-4F92-A12E-0B4B2F439217}"/>
              </a:ext>
            </a:extLst>
          </p:cNvPr>
          <p:cNvSpPr txBox="1"/>
          <p:nvPr/>
        </p:nvSpPr>
        <p:spPr>
          <a:xfrm>
            <a:off x="9379065" y="5275954"/>
            <a:ext cx="2537013" cy="369332"/>
          </a:xfrm>
          <a:prstGeom prst="rect">
            <a:avLst/>
          </a:prstGeom>
          <a:noFill/>
        </p:spPr>
        <p:txBody>
          <a:bodyPr wrap="square" rtlCol="0">
            <a:spAutoFit/>
          </a:bodyPr>
          <a:lstStyle/>
          <a:p>
            <a:pPr algn="ctr"/>
            <a:r>
              <a:rPr lang="en-US" b="1" dirty="0" smtClean="0">
                <a:solidFill>
                  <a:srgbClr val="4A66AC"/>
                </a:solidFill>
              </a:rPr>
              <a:t>3 months</a:t>
            </a:r>
            <a:endParaRPr lang="en-US" b="1" dirty="0">
              <a:solidFill>
                <a:srgbClr val="4A66AC"/>
              </a:solidFill>
            </a:endParaRPr>
          </a:p>
        </p:txBody>
      </p:sp>
      <p:sp>
        <p:nvSpPr>
          <p:cNvPr id="3" name="TextBox 2"/>
          <p:cNvSpPr txBox="1"/>
          <p:nvPr/>
        </p:nvSpPr>
        <p:spPr>
          <a:xfrm>
            <a:off x="714144" y="5902053"/>
            <a:ext cx="11477856" cy="1046440"/>
          </a:xfrm>
          <a:prstGeom prst="rect">
            <a:avLst/>
          </a:prstGeom>
          <a:noFill/>
        </p:spPr>
        <p:txBody>
          <a:bodyPr wrap="square" rtlCol="0">
            <a:spAutoFit/>
          </a:bodyPr>
          <a:lstStyle/>
          <a:p>
            <a:r>
              <a:rPr lang="en-US" sz="2200" dirty="0"/>
              <a:t>If a client has had only protected exposures,</a:t>
            </a:r>
            <a:r>
              <a:rPr lang="en-US" sz="2200" b="1" dirty="0">
                <a:solidFill>
                  <a:srgbClr val="4A66AC"/>
                </a:solidFill>
              </a:rPr>
              <a:t> </a:t>
            </a:r>
            <a:r>
              <a:rPr lang="en-US" sz="2200" dirty="0" smtClean="0"/>
              <a:t>or only participated in low risk practices (i.e. oral sex) advise </a:t>
            </a:r>
            <a:r>
              <a:rPr lang="en-US" sz="2200" dirty="0"/>
              <a:t>them that their risk is low.  Test, however there is no need for follow-up 3-6-3 testing.</a:t>
            </a:r>
          </a:p>
          <a:p>
            <a:endParaRPr lang="en-CA" dirty="0"/>
          </a:p>
        </p:txBody>
      </p:sp>
    </p:spTree>
    <p:extLst>
      <p:ext uri="{BB962C8B-B14F-4D97-AF65-F5344CB8AC3E}">
        <p14:creationId xmlns:p14="http://schemas.microsoft.com/office/powerpoint/2010/main" val="783029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1296205" cy="762392"/>
          </a:xfrm>
        </p:spPr>
        <p:txBody>
          <a:bodyPr>
            <a:normAutofit/>
          </a:bodyPr>
          <a:lstStyle/>
          <a:p>
            <a:pPr>
              <a:spcAft>
                <a:spcPts val="1800"/>
              </a:spcAft>
              <a:buClr>
                <a:srgbClr val="4A66AC"/>
              </a:buClr>
            </a:pPr>
            <a:r>
              <a:rPr lang="en-US" dirty="0"/>
              <a:t>Testing </a:t>
            </a:r>
            <a:r>
              <a:rPr lang="en-US" dirty="0" smtClean="0"/>
              <a:t>Recommendations</a:t>
            </a:r>
            <a:endParaRPr lang="en-CA" dirty="0"/>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32040" y="2377235"/>
            <a:ext cx="7407834" cy="3384720"/>
          </a:xfrm>
        </p:spPr>
        <p:txBody>
          <a:bodyPr>
            <a:noAutofit/>
          </a:bodyPr>
          <a:lstStyle/>
          <a:p>
            <a:pPr>
              <a:lnSpc>
                <a:spcPct val="100000"/>
              </a:lnSpc>
              <a:spcBef>
                <a:spcPts val="200"/>
              </a:spcBef>
              <a:buClr>
                <a:srgbClr val="4A66AC"/>
              </a:buClr>
            </a:pPr>
            <a:r>
              <a:rPr lang="en-US" sz="2200" dirty="0" smtClean="0"/>
              <a:t>If </a:t>
            </a:r>
            <a:r>
              <a:rPr lang="en-US" sz="2200" dirty="0"/>
              <a:t>a client is routinely returning for testing without any significant </a:t>
            </a:r>
            <a:r>
              <a:rPr lang="en-US" sz="2200" dirty="0" smtClean="0"/>
              <a:t>risk: </a:t>
            </a:r>
          </a:p>
          <a:p>
            <a:pPr marL="914400" lvl="1" indent="-457200" algn="l">
              <a:lnSpc>
                <a:spcPct val="100000"/>
              </a:lnSpc>
              <a:spcBef>
                <a:spcPts val="0"/>
              </a:spcBef>
              <a:spcAft>
                <a:spcPts val="1200"/>
              </a:spcAft>
              <a:buClr>
                <a:srgbClr val="4A66AC"/>
              </a:buClr>
              <a:buFont typeface="Wingdings" panose="05000000000000000000" pitchFamily="2" charset="2"/>
              <a:buChar char="v"/>
            </a:pPr>
            <a:r>
              <a:rPr lang="en-US" sz="2200" dirty="0" smtClean="0"/>
              <a:t>Tell them they are not at risk, but don’t repeat endlessly</a:t>
            </a:r>
          </a:p>
          <a:p>
            <a:pPr marL="914400" lvl="1" indent="-457200" algn="l">
              <a:lnSpc>
                <a:spcPct val="100000"/>
              </a:lnSpc>
              <a:spcBef>
                <a:spcPts val="0"/>
              </a:spcBef>
              <a:spcAft>
                <a:spcPts val="1200"/>
              </a:spcAft>
              <a:buClr>
                <a:srgbClr val="4A66AC"/>
              </a:buClr>
              <a:buFont typeface="Wingdings" panose="05000000000000000000" pitchFamily="2" charset="2"/>
              <a:buChar char="v"/>
            </a:pPr>
            <a:r>
              <a:rPr lang="en-US" sz="2200" dirty="0" smtClean="0"/>
              <a:t>Acknowledge their feelings, listen to their perceptions</a:t>
            </a:r>
          </a:p>
          <a:p>
            <a:pPr marL="914400" lvl="1" indent="-457200" algn="l">
              <a:lnSpc>
                <a:spcPct val="100000"/>
              </a:lnSpc>
              <a:spcBef>
                <a:spcPts val="0"/>
              </a:spcBef>
              <a:spcAft>
                <a:spcPts val="1200"/>
              </a:spcAft>
              <a:buClr>
                <a:srgbClr val="4A66AC"/>
              </a:buClr>
              <a:buFont typeface="Wingdings" panose="05000000000000000000" pitchFamily="2" charset="2"/>
              <a:buChar char="v"/>
            </a:pPr>
            <a:r>
              <a:rPr lang="en-US" sz="2200" dirty="0" smtClean="0"/>
              <a:t>Talk about what is making them feel anxious, and refer them to additional counselling as possible</a:t>
            </a:r>
          </a:p>
          <a:p>
            <a:pPr marL="339725">
              <a:lnSpc>
                <a:spcPct val="100000"/>
              </a:lnSpc>
              <a:spcBef>
                <a:spcPts val="200"/>
              </a:spcBef>
              <a:spcAft>
                <a:spcPts val="400"/>
              </a:spcAft>
              <a:buClr>
                <a:srgbClr val="4A66AC"/>
              </a:buClr>
            </a:pPr>
            <a:r>
              <a:rPr lang="en-US" sz="2000" dirty="0" smtClean="0"/>
              <a:t>Use your judgement about performing the test. It is OK to do a test if desired, but </a:t>
            </a:r>
            <a:r>
              <a:rPr lang="en-US" sz="2000" dirty="0"/>
              <a:t>t</a:t>
            </a:r>
            <a:r>
              <a:rPr lang="en-US" sz="2000" dirty="0" smtClean="0"/>
              <a:t>o avoid fueling a cycle of anxiety, it may some-times be appropriate not to do requested testing for these clients.</a:t>
            </a:r>
            <a:endParaRPr lang="en-US" sz="2000" dirty="0"/>
          </a:p>
          <a:p>
            <a:pPr>
              <a:lnSpc>
                <a:spcPct val="100000"/>
              </a:lnSpc>
              <a:spcBef>
                <a:spcPts val="800"/>
              </a:spcBef>
              <a:buClr>
                <a:srgbClr val="4A66AC"/>
              </a:buClr>
            </a:pPr>
            <a:endParaRPr lang="en-US" sz="2200" dirty="0"/>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pic>
        <p:nvPicPr>
          <p:cNvPr id="7" name="Picture 6"/>
          <p:cNvPicPr/>
          <p:nvPr/>
        </p:nvPicPr>
        <p:blipFill rotWithShape="1">
          <a:blip r:embed="rId3" cstate="hqprint">
            <a:extLst>
              <a:ext uri="{28A0092B-C50C-407E-A947-70E740481C1C}">
                <a14:useLocalDpi xmlns:a14="http://schemas.microsoft.com/office/drawing/2010/main" val="0"/>
              </a:ext>
            </a:extLst>
          </a:blip>
          <a:srcRect/>
          <a:stretch/>
        </p:blipFill>
        <p:spPr bwMode="auto">
          <a:xfrm>
            <a:off x="8953298" y="2177449"/>
            <a:ext cx="2905784" cy="2419246"/>
          </a:xfrm>
          <a:prstGeom prst="rect">
            <a:avLst/>
          </a:prstGeom>
          <a:ln>
            <a:solidFill>
              <a:schemeClr val="tx1"/>
            </a:solidFill>
          </a:ln>
          <a:extLst>
            <a:ext uri="{53640926-AAD7-44D8-BBD7-CCE9431645EC}">
              <a14:shadowObscured xmlns:a14="http://schemas.microsoft.com/office/drawing/2010/main"/>
            </a:ext>
          </a:extLst>
        </p:spPr>
      </p:pic>
      <p:sp>
        <p:nvSpPr>
          <p:cNvPr id="4" name="TextBox 3"/>
          <p:cNvSpPr txBox="1"/>
          <p:nvPr/>
        </p:nvSpPr>
        <p:spPr>
          <a:xfrm>
            <a:off x="9078749" y="4825069"/>
            <a:ext cx="2550695" cy="1477328"/>
          </a:xfrm>
          <a:prstGeom prst="rect">
            <a:avLst/>
          </a:prstGeom>
          <a:noFill/>
        </p:spPr>
        <p:txBody>
          <a:bodyPr wrap="square" rtlCol="0">
            <a:spAutoFit/>
          </a:bodyPr>
          <a:lstStyle/>
          <a:p>
            <a:pPr algn="ctr"/>
            <a:r>
              <a:rPr lang="en-US" b="1" dirty="0" smtClean="0">
                <a:solidFill>
                  <a:srgbClr val="4A66AC"/>
                </a:solidFill>
              </a:rPr>
              <a:t>Counselling guidelines are available for high anxiety clients, check your handout for where to find them if needed.</a:t>
            </a:r>
            <a:endParaRPr lang="en-CA" b="1" dirty="0">
              <a:solidFill>
                <a:srgbClr val="4A66AC"/>
              </a:solidFill>
            </a:endParaRPr>
          </a:p>
        </p:txBody>
      </p:sp>
    </p:spTree>
    <p:extLst>
      <p:ext uri="{BB962C8B-B14F-4D97-AF65-F5344CB8AC3E}">
        <p14:creationId xmlns:p14="http://schemas.microsoft.com/office/powerpoint/2010/main" val="33246807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Ongoing Testing</a:t>
            </a:r>
            <a:endParaRPr lang="en-CA" dirty="0"/>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1239" y="2575013"/>
            <a:ext cx="10893309" cy="3384720"/>
          </a:xfrm>
        </p:spPr>
        <p:txBody>
          <a:bodyPr>
            <a:noAutofit/>
          </a:bodyPr>
          <a:lstStyle/>
          <a:p>
            <a:pPr marL="342900" indent="-342900">
              <a:lnSpc>
                <a:spcPct val="100000"/>
              </a:lnSpc>
              <a:spcBef>
                <a:spcPts val="1200"/>
              </a:spcBef>
              <a:spcAft>
                <a:spcPts val="1200"/>
              </a:spcAft>
              <a:buClr>
                <a:srgbClr val="4A66AC"/>
              </a:buClr>
              <a:buFont typeface="Wingdings" panose="05000000000000000000" pitchFamily="2" charset="2"/>
              <a:buChar char="v"/>
            </a:pPr>
            <a:r>
              <a:rPr lang="en-US" dirty="0" smtClean="0"/>
              <a:t>Clients from priority populations who had any risk exposures (even ones where protections were used) should be advised to </a:t>
            </a:r>
            <a:r>
              <a:rPr lang="en-US" b="1" dirty="0" smtClean="0"/>
              <a:t>return for testing annually; </a:t>
            </a:r>
          </a:p>
          <a:p>
            <a:pPr marL="342900" indent="-342900">
              <a:lnSpc>
                <a:spcPct val="100000"/>
              </a:lnSpc>
              <a:spcBef>
                <a:spcPts val="1200"/>
              </a:spcBef>
              <a:spcAft>
                <a:spcPts val="1200"/>
              </a:spcAft>
              <a:buClr>
                <a:srgbClr val="4A66AC"/>
              </a:buClr>
              <a:buFont typeface="Wingdings" panose="05000000000000000000" pitchFamily="2" charset="2"/>
              <a:buChar char="v"/>
            </a:pPr>
            <a:r>
              <a:rPr lang="en-US" dirty="0" smtClean="0"/>
              <a:t>Clients should be advised to test on the 3-6-3 schedule after </a:t>
            </a:r>
            <a:r>
              <a:rPr lang="en-US" u="sng" dirty="0" smtClean="0"/>
              <a:t>any</a:t>
            </a:r>
            <a:r>
              <a:rPr lang="en-US" dirty="0" smtClean="0"/>
              <a:t> high-risk exposure; however if such exposures are happening too frequently to make this feasible </a:t>
            </a:r>
            <a:r>
              <a:rPr lang="en-US" dirty="0"/>
              <a:t>for them, </a:t>
            </a:r>
            <a:r>
              <a:rPr lang="en-US" b="1" dirty="0" smtClean="0"/>
              <a:t>suggest testing as often as possible, </a:t>
            </a:r>
            <a:r>
              <a:rPr lang="en-US" b="1" smtClean="0"/>
              <a:t>at least every </a:t>
            </a:r>
            <a:r>
              <a:rPr lang="en-US" b="1" dirty="0" smtClean="0"/>
              <a:t>3 months</a:t>
            </a:r>
            <a:r>
              <a:rPr lang="en-US" dirty="0" smtClean="0"/>
              <a:t>; encourage consideration of PrEP.</a:t>
            </a:r>
          </a:p>
          <a:p>
            <a:pPr algn="ctr">
              <a:lnSpc>
                <a:spcPct val="100000"/>
              </a:lnSpc>
              <a:spcBef>
                <a:spcPts val="600"/>
              </a:spcBef>
              <a:spcAft>
                <a:spcPts val="1200"/>
              </a:spcAft>
              <a:buClr>
                <a:srgbClr val="4A66AC"/>
              </a:buClr>
            </a:pPr>
            <a:r>
              <a:rPr lang="en-US" b="1" dirty="0" smtClean="0">
                <a:solidFill>
                  <a:srgbClr val="4A66AC"/>
                </a:solidFill>
              </a:rPr>
              <a:t>Clients </a:t>
            </a:r>
            <a:r>
              <a:rPr lang="en-US" b="1" dirty="0">
                <a:solidFill>
                  <a:srgbClr val="4A66AC"/>
                </a:solidFill>
              </a:rPr>
              <a:t>with no risk exposures do not require routine testing unless their risk </a:t>
            </a:r>
            <a:r>
              <a:rPr lang="en-US" b="1" dirty="0" err="1">
                <a:solidFill>
                  <a:srgbClr val="4A66AC"/>
                </a:solidFill>
              </a:rPr>
              <a:t>behaviours</a:t>
            </a:r>
            <a:r>
              <a:rPr lang="en-US" b="1" dirty="0">
                <a:solidFill>
                  <a:srgbClr val="4A66AC"/>
                </a:solidFill>
              </a:rPr>
              <a:t> change.</a:t>
            </a:r>
          </a:p>
          <a:p>
            <a:pPr>
              <a:lnSpc>
                <a:spcPct val="100000"/>
              </a:lnSpc>
              <a:spcBef>
                <a:spcPts val="600"/>
              </a:spcBef>
              <a:spcAft>
                <a:spcPts val="1200"/>
              </a:spcAft>
              <a:buClr>
                <a:srgbClr val="4A66AC"/>
              </a:buClr>
            </a:pPr>
            <a:endParaRPr lang="en-US" dirty="0"/>
          </a:p>
          <a:p>
            <a:pPr>
              <a:lnSpc>
                <a:spcPct val="100000"/>
              </a:lnSpc>
              <a:spcBef>
                <a:spcPts val="1200"/>
              </a:spcBef>
              <a:spcAft>
                <a:spcPts val="1200"/>
              </a:spcAft>
              <a:buClr>
                <a:srgbClr val="4A66AC"/>
              </a:buClr>
            </a:pPr>
            <a:endParaRPr lang="en-US" sz="2200" dirty="0"/>
          </a:p>
          <a:p>
            <a:pPr marL="342900" indent="-342900">
              <a:lnSpc>
                <a:spcPct val="100000"/>
              </a:lnSpc>
              <a:spcBef>
                <a:spcPts val="800"/>
              </a:spcBef>
              <a:spcAft>
                <a:spcPts val="1200"/>
              </a:spcAft>
              <a:buClr>
                <a:srgbClr val="4A66AC"/>
              </a:buClr>
              <a:buFont typeface="Wingdings" panose="05000000000000000000" pitchFamily="2" charset="2"/>
              <a:buChar char="v"/>
            </a:pPr>
            <a:endParaRPr lang="en-US" sz="2200" dirty="0" smtClean="0"/>
          </a:p>
          <a:p>
            <a:pPr marL="342900" indent="-342900">
              <a:lnSpc>
                <a:spcPct val="100000"/>
              </a:lnSpc>
              <a:spcBef>
                <a:spcPts val="800"/>
              </a:spcBef>
              <a:spcAft>
                <a:spcPts val="1200"/>
              </a:spcAft>
              <a:buClr>
                <a:srgbClr val="4A66AC"/>
              </a:buClr>
              <a:buFont typeface="Wingdings" panose="05000000000000000000" pitchFamily="2" charset="2"/>
              <a:buChar char="v"/>
            </a:pPr>
            <a:endParaRPr lang="en-US" sz="2200" dirty="0" smtClean="0"/>
          </a:p>
          <a:p>
            <a:pPr marL="342900" indent="-342900">
              <a:lnSpc>
                <a:spcPct val="100000"/>
              </a:lnSpc>
              <a:spcBef>
                <a:spcPts val="800"/>
              </a:spcBef>
              <a:buClr>
                <a:srgbClr val="4A66AC"/>
              </a:buClr>
              <a:buFont typeface="Wingdings" panose="05000000000000000000" pitchFamily="2" charset="2"/>
              <a:buChar char="v"/>
            </a:pPr>
            <a:endParaRPr lang="en-US" sz="2200" dirty="0"/>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Tree>
    <p:extLst>
      <p:ext uri="{BB962C8B-B14F-4D97-AF65-F5344CB8AC3E}">
        <p14:creationId xmlns:p14="http://schemas.microsoft.com/office/powerpoint/2010/main" val="9055561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Express Testing</a:t>
            </a:r>
            <a:endParaRPr lang="en-CA" dirty="0"/>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32040" y="2346413"/>
            <a:ext cx="9791439" cy="3384720"/>
          </a:xfrm>
        </p:spPr>
        <p:txBody>
          <a:bodyPr>
            <a:noAutofit/>
          </a:bodyPr>
          <a:lstStyle/>
          <a:p>
            <a:pPr>
              <a:lnSpc>
                <a:spcPct val="100000"/>
              </a:lnSpc>
              <a:spcBef>
                <a:spcPts val="0"/>
              </a:spcBef>
              <a:spcAft>
                <a:spcPts val="1800"/>
              </a:spcAft>
              <a:buClr>
                <a:srgbClr val="4A66AC"/>
              </a:buClr>
            </a:pPr>
            <a:r>
              <a:rPr lang="en-US" sz="2200" dirty="0" smtClean="0"/>
              <a:t>Clients who test routinely know </a:t>
            </a:r>
            <a:r>
              <a:rPr lang="en-US" sz="2200" dirty="0"/>
              <a:t>their risks and understand the testing process; for these </a:t>
            </a:r>
            <a:r>
              <a:rPr lang="en-US" sz="2200" dirty="0" smtClean="0"/>
              <a:t>clients, </a:t>
            </a:r>
            <a:r>
              <a:rPr lang="en-US" sz="2200" dirty="0"/>
              <a:t>some sites </a:t>
            </a:r>
            <a:r>
              <a:rPr lang="en-US" sz="2200" dirty="0" smtClean="0"/>
              <a:t>offer </a:t>
            </a:r>
            <a:r>
              <a:rPr lang="en-US" sz="2200" b="1" dirty="0" smtClean="0"/>
              <a:t>express </a:t>
            </a:r>
            <a:r>
              <a:rPr lang="en-US" sz="2200" b="1" dirty="0"/>
              <a:t>testing </a:t>
            </a:r>
            <a:r>
              <a:rPr lang="en-US" sz="2200" b="1" dirty="0" smtClean="0"/>
              <a:t>services</a:t>
            </a:r>
          </a:p>
          <a:p>
            <a:pPr marL="800100" lvl="1" indent="-342900" algn="l">
              <a:lnSpc>
                <a:spcPct val="100000"/>
              </a:lnSpc>
              <a:spcBef>
                <a:spcPts val="0"/>
              </a:spcBef>
              <a:spcAft>
                <a:spcPts val="1800"/>
              </a:spcAft>
              <a:buClr>
                <a:srgbClr val="4A66AC"/>
              </a:buClr>
              <a:buFont typeface="Wingdings" panose="05000000000000000000" pitchFamily="2" charset="2"/>
              <a:buChar char="v"/>
            </a:pPr>
            <a:r>
              <a:rPr lang="en-US" sz="2200" dirty="0"/>
              <a:t>In an express </a:t>
            </a:r>
            <a:r>
              <a:rPr lang="en-US" sz="2200" dirty="0" smtClean="0"/>
              <a:t>appointment</a:t>
            </a:r>
            <a:r>
              <a:rPr lang="en-US" sz="2200" dirty="0"/>
              <a:t>, discussions of risk and of the test </a:t>
            </a:r>
            <a:r>
              <a:rPr lang="en-US" sz="2200" dirty="0" smtClean="0"/>
              <a:t>process may </a:t>
            </a:r>
            <a:r>
              <a:rPr lang="en-US" sz="2200" dirty="0"/>
              <a:t>be minimal</a:t>
            </a:r>
          </a:p>
          <a:p>
            <a:pPr marL="800100" lvl="1" indent="-342900" algn="l">
              <a:lnSpc>
                <a:spcPct val="100000"/>
              </a:lnSpc>
              <a:spcBef>
                <a:spcPts val="0"/>
              </a:spcBef>
              <a:spcAft>
                <a:spcPts val="1800"/>
              </a:spcAft>
              <a:buClr>
                <a:srgbClr val="4A66AC"/>
              </a:buClr>
              <a:buFont typeface="Wingdings" panose="05000000000000000000" pitchFamily="2" charset="2"/>
              <a:buChar char="v"/>
            </a:pPr>
            <a:r>
              <a:rPr lang="en-US" sz="2200" dirty="0"/>
              <a:t>C</a:t>
            </a:r>
            <a:r>
              <a:rPr lang="en-US" sz="2200" dirty="0" smtClean="0"/>
              <a:t>onsent </a:t>
            </a:r>
            <a:r>
              <a:rPr lang="en-US" sz="2200" dirty="0"/>
              <a:t>is still necessary </a:t>
            </a:r>
            <a:r>
              <a:rPr lang="en-US" sz="2200" dirty="0" smtClean="0"/>
              <a:t>from </a:t>
            </a:r>
            <a:r>
              <a:rPr lang="en-US" sz="2200" dirty="0"/>
              <a:t>these clients; as </a:t>
            </a:r>
            <a:r>
              <a:rPr lang="en-US" sz="2200" dirty="0" smtClean="0"/>
              <a:t>well as confirmation that </a:t>
            </a:r>
            <a:r>
              <a:rPr lang="en-US" sz="2200" dirty="0"/>
              <a:t>they have </a:t>
            </a:r>
            <a:r>
              <a:rPr lang="en-US" sz="2200" dirty="0" smtClean="0"/>
              <a:t>considered </a:t>
            </a:r>
            <a:r>
              <a:rPr lang="en-US" sz="2200" dirty="0"/>
              <a:t>who will support them in the event of a positive </a:t>
            </a:r>
            <a:r>
              <a:rPr lang="en-US" sz="2200" dirty="0" smtClean="0"/>
              <a:t>test</a:t>
            </a:r>
          </a:p>
          <a:p>
            <a:pPr lvl="1" algn="l">
              <a:lnSpc>
                <a:spcPct val="100000"/>
              </a:lnSpc>
              <a:spcBef>
                <a:spcPts val="0"/>
              </a:spcBef>
              <a:spcAft>
                <a:spcPts val="1800"/>
              </a:spcAft>
              <a:buClr>
                <a:srgbClr val="4A66AC"/>
              </a:buClr>
            </a:pPr>
            <a:r>
              <a:rPr lang="en-US" sz="2200" dirty="0" smtClean="0"/>
              <a:t>Express options are also becoming an option for sexually transmitted infection (STI) testing.  For example, Toronto Public Health offers Easy Screen STI testing for some clients without symptoms.</a:t>
            </a:r>
          </a:p>
          <a:p>
            <a:pPr>
              <a:lnSpc>
                <a:spcPct val="100000"/>
              </a:lnSpc>
              <a:spcBef>
                <a:spcPts val="1200"/>
              </a:spcBef>
              <a:spcAft>
                <a:spcPts val="1200"/>
              </a:spcAft>
              <a:buClr>
                <a:srgbClr val="4A66AC"/>
              </a:buClr>
            </a:pPr>
            <a:endParaRPr lang="en-US" sz="2200" dirty="0"/>
          </a:p>
          <a:p>
            <a:pPr marL="342900" indent="-342900">
              <a:lnSpc>
                <a:spcPct val="100000"/>
              </a:lnSpc>
              <a:spcBef>
                <a:spcPts val="800"/>
              </a:spcBef>
              <a:spcAft>
                <a:spcPts val="1200"/>
              </a:spcAft>
              <a:buClr>
                <a:srgbClr val="4A66AC"/>
              </a:buClr>
              <a:buFont typeface="Wingdings" panose="05000000000000000000" pitchFamily="2" charset="2"/>
              <a:buChar char="v"/>
            </a:pPr>
            <a:endParaRPr lang="en-US" sz="2200" dirty="0" smtClean="0"/>
          </a:p>
          <a:p>
            <a:pPr marL="342900" indent="-342900">
              <a:lnSpc>
                <a:spcPct val="100000"/>
              </a:lnSpc>
              <a:spcBef>
                <a:spcPts val="800"/>
              </a:spcBef>
              <a:spcAft>
                <a:spcPts val="1200"/>
              </a:spcAft>
              <a:buClr>
                <a:srgbClr val="4A66AC"/>
              </a:buClr>
              <a:buFont typeface="Wingdings" panose="05000000000000000000" pitchFamily="2" charset="2"/>
              <a:buChar char="v"/>
            </a:pPr>
            <a:endParaRPr lang="en-US" sz="2200" dirty="0" smtClean="0"/>
          </a:p>
          <a:p>
            <a:pPr marL="342900" indent="-342900">
              <a:lnSpc>
                <a:spcPct val="100000"/>
              </a:lnSpc>
              <a:spcBef>
                <a:spcPts val="800"/>
              </a:spcBef>
              <a:buClr>
                <a:srgbClr val="4A66AC"/>
              </a:buClr>
              <a:buFont typeface="Wingdings" panose="05000000000000000000" pitchFamily="2" charset="2"/>
              <a:buChar char="v"/>
            </a:pPr>
            <a:endParaRPr lang="en-US" sz="2200" dirty="0"/>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Tree>
    <p:extLst>
      <p:ext uri="{BB962C8B-B14F-4D97-AF65-F5344CB8AC3E}">
        <p14:creationId xmlns:p14="http://schemas.microsoft.com/office/powerpoint/2010/main" val="39399761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Summary: Pre-test Counselling</a:t>
            </a:r>
            <a:endParaRPr lang="en-CA" dirty="0"/>
          </a:p>
        </p:txBody>
      </p:sp>
      <p:sp>
        <p:nvSpPr>
          <p:cNvPr id="10"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55627" y="2460160"/>
            <a:ext cx="9233596" cy="3384720"/>
          </a:xfrm>
        </p:spPr>
        <p:txBody>
          <a:bodyPr>
            <a:noAutofit/>
          </a:bodyPr>
          <a:lstStyle/>
          <a:p>
            <a:pPr>
              <a:lnSpc>
                <a:spcPct val="100000"/>
              </a:lnSpc>
              <a:spcBef>
                <a:spcPts val="800"/>
              </a:spcBef>
              <a:buClr>
                <a:srgbClr val="4A66AC"/>
              </a:buClr>
            </a:pPr>
            <a:r>
              <a:rPr lang="en-US" sz="2000" dirty="0" smtClean="0"/>
              <a:t>The first three stages of testing are often referred to as                                                     pre-test counselling. In Ontario’s testing program these steps must be </a:t>
            </a:r>
          </a:p>
          <a:p>
            <a:pPr marL="914400" lvl="1" indent="-457200" algn="l">
              <a:lnSpc>
                <a:spcPct val="100000"/>
              </a:lnSpc>
              <a:spcBef>
                <a:spcPts val="1200"/>
              </a:spcBef>
              <a:buClr>
                <a:srgbClr val="4A66AC"/>
              </a:buClr>
              <a:buFont typeface="+mj-lt"/>
              <a:buAutoNum type="arabicParenR"/>
            </a:pPr>
            <a:r>
              <a:rPr lang="en-US" dirty="0" smtClean="0"/>
              <a:t>Introducing the testing conversation</a:t>
            </a:r>
          </a:p>
          <a:p>
            <a:pPr marL="1371600" lvl="2" indent="-457200" algn="l">
              <a:lnSpc>
                <a:spcPct val="100000"/>
              </a:lnSpc>
              <a:spcBef>
                <a:spcPts val="200"/>
              </a:spcBef>
              <a:buClr>
                <a:srgbClr val="4A66AC"/>
              </a:buClr>
              <a:buFont typeface="Wingdings" panose="05000000000000000000" pitchFamily="2" charset="2"/>
              <a:buChar char="§"/>
            </a:pPr>
            <a:r>
              <a:rPr lang="en-US" sz="2000" dirty="0" smtClean="0"/>
              <a:t>Be welcoming and non-judgmental, take direction from the client’s needs</a:t>
            </a:r>
            <a:endParaRPr lang="en-US" sz="2000" dirty="0"/>
          </a:p>
          <a:p>
            <a:pPr marL="914400" lvl="1" indent="-457200" algn="l">
              <a:lnSpc>
                <a:spcPct val="100000"/>
              </a:lnSpc>
              <a:spcBef>
                <a:spcPts val="1200"/>
              </a:spcBef>
              <a:buClr>
                <a:srgbClr val="4A66AC"/>
              </a:buClr>
              <a:buFont typeface="+mj-lt"/>
              <a:buAutoNum type="arabicParenR"/>
            </a:pPr>
            <a:r>
              <a:rPr lang="en-US" dirty="0"/>
              <a:t>Assessing risk and </a:t>
            </a:r>
            <a:r>
              <a:rPr lang="en-US" dirty="0" smtClean="0"/>
              <a:t>considering service needs</a:t>
            </a:r>
          </a:p>
          <a:p>
            <a:pPr marL="1371600" lvl="2" indent="-457200" algn="l">
              <a:lnSpc>
                <a:spcPct val="100000"/>
              </a:lnSpc>
              <a:spcBef>
                <a:spcPts val="200"/>
              </a:spcBef>
              <a:buClr>
                <a:srgbClr val="4A66AC"/>
              </a:buClr>
              <a:buFont typeface="Wingdings" panose="05000000000000000000" pitchFamily="2" charset="2"/>
              <a:buChar char="§"/>
            </a:pPr>
            <a:r>
              <a:rPr lang="en-US" sz="2000" dirty="0" smtClean="0"/>
              <a:t>Ask risk questions in a non-stigmatizing, conversational way; identify opportunities for needed service referrals</a:t>
            </a:r>
            <a:endParaRPr lang="en-US" sz="2000" dirty="0"/>
          </a:p>
          <a:p>
            <a:pPr marL="914400" lvl="1" indent="-457200" algn="l">
              <a:lnSpc>
                <a:spcPct val="100000"/>
              </a:lnSpc>
              <a:spcBef>
                <a:spcPts val="1200"/>
              </a:spcBef>
              <a:buClr>
                <a:srgbClr val="4A66AC"/>
              </a:buClr>
              <a:buFont typeface="+mj-lt"/>
              <a:buAutoNum type="arabicParenR"/>
            </a:pPr>
            <a:r>
              <a:rPr lang="en-US" dirty="0"/>
              <a:t>Explaining the test and obtaining </a:t>
            </a:r>
            <a:r>
              <a:rPr lang="en-US" dirty="0" smtClean="0"/>
              <a:t>consent</a:t>
            </a:r>
          </a:p>
          <a:p>
            <a:pPr marL="1371600" lvl="2" indent="-457200" algn="l">
              <a:lnSpc>
                <a:spcPct val="100000"/>
              </a:lnSpc>
              <a:spcBef>
                <a:spcPts val="200"/>
              </a:spcBef>
              <a:buClr>
                <a:srgbClr val="4A66AC"/>
              </a:buClr>
              <a:buFont typeface="Wingdings" panose="05000000000000000000" pitchFamily="2" charset="2"/>
              <a:buChar char="§"/>
            </a:pPr>
            <a:r>
              <a:rPr lang="en-US" sz="2000" dirty="0" smtClean="0"/>
              <a:t>Verbally </a:t>
            </a:r>
            <a:r>
              <a:rPr lang="en-US" sz="2000" dirty="0"/>
              <a:t>c</a:t>
            </a:r>
            <a:r>
              <a:rPr lang="en-US" sz="2000" dirty="0" smtClean="0"/>
              <a:t>onfirm consent; ensure the client understands the consequences of testing and  has considered the possibility of a positive test; get them to think of someone in their life that would support them</a:t>
            </a:r>
            <a:endParaRPr lang="en-US" sz="2000" dirty="0"/>
          </a:p>
          <a:p>
            <a:pPr>
              <a:lnSpc>
                <a:spcPct val="100000"/>
              </a:lnSpc>
              <a:spcBef>
                <a:spcPts val="800"/>
              </a:spcBef>
              <a:buClr>
                <a:srgbClr val="4A66AC"/>
              </a:buClr>
            </a:pPr>
            <a:endParaRPr lang="en-US" sz="2200" dirty="0" smtClean="0"/>
          </a:p>
          <a:p>
            <a:pPr>
              <a:lnSpc>
                <a:spcPct val="100000"/>
              </a:lnSpc>
              <a:spcBef>
                <a:spcPts val="800"/>
              </a:spcBef>
              <a:buClr>
                <a:srgbClr val="4A66AC"/>
              </a:buClr>
            </a:pPr>
            <a:endParaRPr lang="en-US" sz="2200" dirty="0" smtClean="0"/>
          </a:p>
          <a:p>
            <a:pPr>
              <a:lnSpc>
                <a:spcPct val="100000"/>
              </a:lnSpc>
              <a:spcBef>
                <a:spcPts val="800"/>
              </a:spcBef>
              <a:buClr>
                <a:srgbClr val="4A66AC"/>
              </a:buClr>
            </a:pPr>
            <a:endParaRPr lang="en-US" sz="2200" dirty="0"/>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pic>
        <p:nvPicPr>
          <p:cNvPr id="3" name="Picture 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81690" y="2434977"/>
            <a:ext cx="1890444" cy="1890444"/>
          </a:xfrm>
          <a:prstGeom prst="rect">
            <a:avLst/>
          </a:prstGeom>
        </p:spPr>
      </p:pic>
      <p:sp>
        <p:nvSpPr>
          <p:cNvPr id="4" name="TextBox 3"/>
          <p:cNvSpPr txBox="1"/>
          <p:nvPr/>
        </p:nvSpPr>
        <p:spPr>
          <a:xfrm>
            <a:off x="10274157" y="4541178"/>
            <a:ext cx="1726059" cy="1477328"/>
          </a:xfrm>
          <a:prstGeom prst="rect">
            <a:avLst/>
          </a:prstGeom>
          <a:noFill/>
        </p:spPr>
        <p:txBody>
          <a:bodyPr wrap="square" rtlCol="0">
            <a:spAutoFit/>
          </a:bodyPr>
          <a:lstStyle/>
          <a:p>
            <a:pPr algn="ctr"/>
            <a:r>
              <a:rPr lang="en-US" b="1" dirty="0" smtClean="0">
                <a:solidFill>
                  <a:srgbClr val="4A66AC"/>
                </a:solidFill>
              </a:rPr>
              <a:t>Key information for each of these stages is indicated on the checklist</a:t>
            </a:r>
            <a:endParaRPr lang="en-CA" b="1" dirty="0">
              <a:solidFill>
                <a:srgbClr val="4A66AC"/>
              </a:solidFill>
            </a:endParaRPr>
          </a:p>
        </p:txBody>
      </p:sp>
      <p:sp>
        <p:nvSpPr>
          <p:cNvPr id="9" name="Rectangle 8"/>
          <p:cNvSpPr/>
          <p:nvPr/>
        </p:nvSpPr>
        <p:spPr>
          <a:xfrm rot="287810">
            <a:off x="7693653" y="2743199"/>
            <a:ext cx="1793825" cy="3534310"/>
          </a:xfrm>
          <a:prstGeom prst="rect">
            <a:avLst/>
          </a:prstGeom>
          <a:noFill/>
        </p:spPr>
        <p:txBody>
          <a:bodyPr wrap="none" lIns="91440" tIns="45720" rIns="91440" bIns="45720">
            <a:prstTxWarp prst="textArchUp">
              <a:avLst>
                <a:gd name="adj" fmla="val 6493991"/>
              </a:avLst>
            </a:prstTxWarp>
            <a:spAutoFit/>
          </a:bodyPr>
          <a:lstStyle/>
          <a:p>
            <a:pPr algn="ctr"/>
            <a:r>
              <a:rPr lang="en-US" sz="2800" b="1" cap="none" spc="0" dirty="0" smtClean="0">
                <a:ln w="0"/>
                <a:solidFill>
                  <a:schemeClr val="accent1"/>
                </a:solidFill>
                <a:effectLst>
                  <a:outerShdw blurRad="38100" dist="25400" dir="5400000" algn="ctr" rotWithShape="0">
                    <a:srgbClr val="6E747A">
                      <a:alpha val="43000"/>
                    </a:srgbClr>
                  </a:outerShdw>
                </a:effectLst>
              </a:rPr>
              <a:t>ARCCH</a:t>
            </a:r>
            <a:endParaRPr lang="en-US" sz="2800" b="1"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951315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0" y="2555476"/>
            <a:ext cx="10734340" cy="3228875"/>
          </a:xfrm>
        </p:spPr>
        <p:txBody>
          <a:bodyPr>
            <a:normAutofit/>
          </a:bodyPr>
          <a:lstStyle/>
          <a:p>
            <a:pPr>
              <a:spcBef>
                <a:spcPts val="800"/>
              </a:spcBef>
              <a:spcAft>
                <a:spcPts val="1800"/>
              </a:spcAft>
              <a:buClr>
                <a:srgbClr val="4A66AC"/>
              </a:buClr>
            </a:pPr>
            <a:r>
              <a:rPr lang="en-US" dirty="0"/>
              <a:t>A person should be tested for HIV whenever they have had one or more </a:t>
            </a:r>
            <a:r>
              <a:rPr lang="en-US" b="1" dirty="0"/>
              <a:t>high-risk exposure(s) to HIV</a:t>
            </a:r>
            <a:r>
              <a:rPr lang="en-US" dirty="0"/>
              <a:t>. </a:t>
            </a:r>
          </a:p>
          <a:p>
            <a:pPr marL="342900" indent="-342900">
              <a:spcBef>
                <a:spcPts val="800"/>
              </a:spcBef>
              <a:spcAft>
                <a:spcPts val="1800"/>
              </a:spcAft>
              <a:buClr>
                <a:srgbClr val="4A66AC"/>
              </a:buClr>
              <a:buFont typeface="Wingdings" panose="05000000000000000000" pitchFamily="2" charset="2"/>
              <a:buChar char="v"/>
            </a:pPr>
            <a:r>
              <a:rPr lang="en-US" dirty="0" smtClean="0"/>
              <a:t>There </a:t>
            </a:r>
            <a:r>
              <a:rPr lang="en-CA" dirty="0" smtClean="0"/>
              <a:t>are </a:t>
            </a:r>
            <a:r>
              <a:rPr lang="en-CA" dirty="0"/>
              <a:t>three </a:t>
            </a:r>
            <a:r>
              <a:rPr lang="en-CA" dirty="0" smtClean="0"/>
              <a:t>elements to weigh when determining the degree of HIV risk a client has encountered: </a:t>
            </a:r>
            <a:r>
              <a:rPr lang="en-CA" b="1" dirty="0" smtClean="0">
                <a:solidFill>
                  <a:srgbClr val="4A66AC"/>
                </a:solidFill>
              </a:rPr>
              <a:t>partners</a:t>
            </a:r>
            <a:r>
              <a:rPr lang="en-CA" dirty="0"/>
              <a:t>, </a:t>
            </a:r>
            <a:r>
              <a:rPr lang="en-CA" b="1" dirty="0">
                <a:solidFill>
                  <a:srgbClr val="4A66AC"/>
                </a:solidFill>
              </a:rPr>
              <a:t>practices</a:t>
            </a:r>
            <a:r>
              <a:rPr lang="en-CA" dirty="0"/>
              <a:t> and </a:t>
            </a:r>
            <a:r>
              <a:rPr lang="en-CA" b="1" dirty="0" smtClean="0">
                <a:solidFill>
                  <a:srgbClr val="4A66AC"/>
                </a:solidFill>
              </a:rPr>
              <a:t>protections</a:t>
            </a:r>
            <a:r>
              <a:rPr lang="en-CA" dirty="0" smtClean="0"/>
              <a:t> </a:t>
            </a:r>
            <a:endParaRPr lang="en-US" dirty="0" smtClean="0"/>
          </a:p>
          <a:p>
            <a:pPr marL="342900" indent="-342900">
              <a:spcBef>
                <a:spcPts val="800"/>
              </a:spcBef>
              <a:spcAft>
                <a:spcPts val="1800"/>
              </a:spcAft>
              <a:buClr>
                <a:srgbClr val="4A66AC"/>
              </a:buClr>
              <a:buFont typeface="Wingdings" panose="05000000000000000000" pitchFamily="2" charset="2"/>
              <a:buChar char="v"/>
            </a:pPr>
            <a:r>
              <a:rPr lang="en-US" dirty="0" smtClean="0"/>
              <a:t>Not every high-risk exposure will result in HIV infection, but testing should be recommended after any high-risk exposure.</a:t>
            </a:r>
          </a:p>
        </p:txBody>
      </p:sp>
      <p:sp>
        <p:nvSpPr>
          <p:cNvPr id="7" name="TextBox 6">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Reasons and Risk</a:t>
            </a:r>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Assessing HIV Risk</a:t>
            </a:r>
          </a:p>
        </p:txBody>
      </p:sp>
      <p:sp>
        <p:nvSpPr>
          <p:cNvPr id="9" name="Title 1">
            <a:extLst>
              <a:ext uri="{FF2B5EF4-FFF2-40B4-BE49-F238E27FC236}">
                <a16:creationId xmlns:a16="http://schemas.microsoft.com/office/drawing/2014/main" id="{09314636-9D80-4715-BE49-B94F50E6C43C}"/>
              </a:ext>
            </a:extLst>
          </p:cNvPr>
          <p:cNvSpPr txBox="1">
            <a:spLocks/>
          </p:cNvSpPr>
          <p:nvPr/>
        </p:nvSpPr>
        <p:spPr>
          <a:xfrm>
            <a:off x="757701" y="1544465"/>
            <a:ext cx="10494499" cy="762392"/>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800" kern="1200">
                <a:solidFill>
                  <a:schemeClr val="tx1"/>
                </a:solidFill>
                <a:latin typeface="+mj-lt"/>
                <a:ea typeface="+mj-ea"/>
                <a:cs typeface="+mj-cs"/>
              </a:defRPr>
            </a:lvl1pPr>
          </a:lstStyle>
          <a:p>
            <a:pPr>
              <a:spcAft>
                <a:spcPts val="1800"/>
              </a:spcAft>
              <a:buClr>
                <a:srgbClr val="4A66AC"/>
              </a:buClr>
            </a:pPr>
            <a:r>
              <a:rPr lang="en-US" dirty="0" smtClean="0"/>
              <a:t>When should a person be tested for HIV?</a:t>
            </a:r>
            <a:endParaRPr lang="en-CA" dirty="0"/>
          </a:p>
        </p:txBody>
      </p:sp>
    </p:spTree>
    <p:extLst>
      <p:ext uri="{BB962C8B-B14F-4D97-AF65-F5344CB8AC3E}">
        <p14:creationId xmlns:p14="http://schemas.microsoft.com/office/powerpoint/2010/main" val="3503320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Assessing Risk</a:t>
            </a:r>
            <a:endParaRPr lang="en-CA" dirty="0"/>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
        <p:nvSpPr>
          <p:cNvPr id="9" name="TextBox 8"/>
          <p:cNvSpPr txBox="1"/>
          <p:nvPr/>
        </p:nvSpPr>
        <p:spPr>
          <a:xfrm>
            <a:off x="939800" y="2946400"/>
            <a:ext cx="2374900" cy="3416320"/>
          </a:xfrm>
          <a:prstGeom prst="rect">
            <a:avLst/>
          </a:prstGeom>
          <a:noFill/>
        </p:spPr>
        <p:txBody>
          <a:bodyPr wrap="square" rtlCol="0">
            <a:spAutoFit/>
          </a:bodyPr>
          <a:lstStyle/>
          <a:p>
            <a:pPr algn="ctr"/>
            <a:r>
              <a:rPr lang="en-US" sz="2400" dirty="0" smtClean="0"/>
              <a:t>Assessing risk means working with clients to understand the balance of the three Ps: partners, practices and protections.</a:t>
            </a:r>
            <a:endParaRPr lang="en-CA" sz="2400" dirty="0"/>
          </a:p>
        </p:txBody>
      </p:sp>
      <p:grpSp>
        <p:nvGrpSpPr>
          <p:cNvPr id="10" name="Group 9"/>
          <p:cNvGrpSpPr/>
          <p:nvPr/>
        </p:nvGrpSpPr>
        <p:grpSpPr>
          <a:xfrm>
            <a:off x="3593805" y="2328530"/>
            <a:ext cx="8357190" cy="4444410"/>
            <a:chOff x="395183" y="759246"/>
            <a:chExt cx="4061477" cy="1944426"/>
          </a:xfrm>
        </p:grpSpPr>
        <p:pic>
          <p:nvPicPr>
            <p:cNvPr id="11" name="Picture 10"/>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47452" y="759246"/>
              <a:ext cx="2663496" cy="1653196"/>
            </a:xfrm>
            <a:prstGeom prst="rect">
              <a:avLst/>
            </a:prstGeom>
          </p:spPr>
        </p:pic>
        <p:sp>
          <p:nvSpPr>
            <p:cNvPr id="12" name="TextBox 11"/>
            <p:cNvSpPr txBox="1"/>
            <p:nvPr/>
          </p:nvSpPr>
          <p:spPr>
            <a:xfrm>
              <a:off x="1646909" y="2334340"/>
              <a:ext cx="1288974" cy="369332"/>
            </a:xfrm>
            <a:prstGeom prst="rect">
              <a:avLst/>
            </a:prstGeom>
            <a:noFill/>
          </p:spPr>
          <p:txBody>
            <a:bodyPr wrap="square" rtlCol="0">
              <a:spAutoFit/>
            </a:bodyPr>
            <a:lstStyle/>
            <a:p>
              <a:pPr algn="ctr"/>
              <a:r>
                <a:rPr lang="en-US" b="1" dirty="0" smtClean="0">
                  <a:solidFill>
                    <a:srgbClr val="4A66AC"/>
                  </a:solidFill>
                </a:rPr>
                <a:t>Protections</a:t>
              </a:r>
            </a:p>
          </p:txBody>
        </p:sp>
        <p:sp>
          <p:nvSpPr>
            <p:cNvPr id="13" name="TextBox 12"/>
            <p:cNvSpPr txBox="1"/>
            <p:nvPr/>
          </p:nvSpPr>
          <p:spPr>
            <a:xfrm>
              <a:off x="395183" y="985373"/>
              <a:ext cx="2019759" cy="369332"/>
            </a:xfrm>
            <a:prstGeom prst="rect">
              <a:avLst/>
            </a:prstGeom>
            <a:noFill/>
          </p:spPr>
          <p:txBody>
            <a:bodyPr wrap="square" rtlCol="0">
              <a:spAutoFit/>
            </a:bodyPr>
            <a:lstStyle/>
            <a:p>
              <a:pPr algn="ctr"/>
              <a:r>
                <a:rPr lang="en-US" b="1" dirty="0" smtClean="0">
                  <a:solidFill>
                    <a:srgbClr val="4A66AC"/>
                  </a:solidFill>
                </a:rPr>
                <a:t>Partners</a:t>
              </a:r>
              <a:endParaRPr lang="en-CA" dirty="0">
                <a:solidFill>
                  <a:srgbClr val="4A66AC"/>
                </a:solidFill>
              </a:endParaRPr>
            </a:p>
          </p:txBody>
        </p:sp>
        <p:sp>
          <p:nvSpPr>
            <p:cNvPr id="14" name="TextBox 13"/>
            <p:cNvSpPr txBox="1"/>
            <p:nvPr/>
          </p:nvSpPr>
          <p:spPr>
            <a:xfrm>
              <a:off x="1840154" y="1060543"/>
              <a:ext cx="2616506" cy="369332"/>
            </a:xfrm>
            <a:prstGeom prst="rect">
              <a:avLst/>
            </a:prstGeom>
            <a:noFill/>
          </p:spPr>
          <p:txBody>
            <a:bodyPr wrap="square" rtlCol="0">
              <a:spAutoFit/>
            </a:bodyPr>
            <a:lstStyle/>
            <a:p>
              <a:pPr lvl="0" algn="ctr"/>
              <a:r>
                <a:rPr lang="en-US" b="1" dirty="0" smtClean="0">
                  <a:solidFill>
                    <a:srgbClr val="4A66AC"/>
                  </a:solidFill>
                </a:rPr>
                <a:t>Practices</a:t>
              </a:r>
              <a:endParaRPr lang="en-CA" dirty="0">
                <a:solidFill>
                  <a:srgbClr val="4A66AC"/>
                </a:solidFill>
              </a:endParaRPr>
            </a:p>
          </p:txBody>
        </p:sp>
      </p:grpSp>
    </p:spTree>
    <p:extLst>
      <p:ext uri="{BB962C8B-B14F-4D97-AF65-F5344CB8AC3E}">
        <p14:creationId xmlns:p14="http://schemas.microsoft.com/office/powerpoint/2010/main" val="588283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Bef>
                <a:spcPts val="800"/>
              </a:spcBef>
              <a:spcAft>
                <a:spcPts val="600"/>
              </a:spcAft>
              <a:buClr>
                <a:srgbClr val="4A66AC"/>
              </a:buClr>
            </a:pPr>
            <a:r>
              <a:rPr lang="en-US" dirty="0"/>
              <a:t>What is a high-risk exposure?</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99800" y="2542776"/>
            <a:ext cx="10896900" cy="3946924"/>
          </a:xfrm>
        </p:spPr>
        <p:txBody>
          <a:bodyPr>
            <a:normAutofit fontScale="92500" lnSpcReduction="20000"/>
          </a:bodyPr>
          <a:lstStyle/>
          <a:p>
            <a:pPr>
              <a:spcBef>
                <a:spcPts val="800"/>
              </a:spcBef>
              <a:spcAft>
                <a:spcPts val="600"/>
              </a:spcAft>
              <a:buClr>
                <a:srgbClr val="4A66AC"/>
              </a:buClr>
            </a:pPr>
            <a:r>
              <a:rPr lang="en-CA" dirty="0" smtClean="0"/>
              <a:t>For an exposure to be high risk, all </a:t>
            </a:r>
            <a:r>
              <a:rPr lang="en-CA" dirty="0"/>
              <a:t>three of the following conditions must be </a:t>
            </a:r>
            <a:r>
              <a:rPr lang="en-CA" dirty="0" smtClean="0"/>
              <a:t>true</a:t>
            </a:r>
            <a:r>
              <a:rPr lang="en-US" sz="2200" dirty="0" smtClean="0"/>
              <a:t>:</a:t>
            </a:r>
          </a:p>
          <a:p>
            <a:pPr lvl="1" algn="l">
              <a:lnSpc>
                <a:spcPct val="110000"/>
              </a:lnSpc>
              <a:spcBef>
                <a:spcPts val="1800"/>
              </a:spcBef>
              <a:buClr>
                <a:srgbClr val="4A66AC"/>
              </a:buClr>
            </a:pPr>
            <a:r>
              <a:rPr lang="en-CA" sz="2400" b="1" dirty="0" smtClean="0">
                <a:solidFill>
                  <a:srgbClr val="4A66AC"/>
                </a:solidFill>
              </a:rPr>
              <a:t>Partners: </a:t>
            </a:r>
            <a:r>
              <a:rPr lang="en-CA" sz="2400" dirty="0" smtClean="0"/>
              <a:t>The </a:t>
            </a:r>
            <a:r>
              <a:rPr lang="en-CA" sz="2400" dirty="0"/>
              <a:t>client’s sexual </a:t>
            </a:r>
            <a:r>
              <a:rPr lang="en-CA" sz="2400" dirty="0" smtClean="0"/>
              <a:t>partners </a:t>
            </a:r>
            <a:r>
              <a:rPr lang="en-CA" sz="2400" dirty="0"/>
              <a:t>are HIV-positive (or may be HIV positive), and may have detectable levels of </a:t>
            </a:r>
            <a:r>
              <a:rPr lang="en-CA" sz="2400" dirty="0" smtClean="0"/>
              <a:t>HIV; sharing of needles and other equipment should always be considered a risk of the drug-use partner(s) may be HIV-positive </a:t>
            </a:r>
          </a:p>
          <a:p>
            <a:pPr lvl="1" algn="l">
              <a:lnSpc>
                <a:spcPct val="110000"/>
              </a:lnSpc>
              <a:spcBef>
                <a:spcPts val="1800"/>
              </a:spcBef>
              <a:buClr>
                <a:srgbClr val="4A66AC"/>
              </a:buClr>
            </a:pPr>
            <a:r>
              <a:rPr lang="en-CA" sz="2400" b="1" dirty="0" smtClean="0">
                <a:solidFill>
                  <a:srgbClr val="4A66AC"/>
                </a:solidFill>
              </a:rPr>
              <a:t>Practices: </a:t>
            </a:r>
            <a:r>
              <a:rPr lang="en-US" sz="2400" dirty="0" smtClean="0"/>
              <a:t>The client and their partner(s) were involved in practices that exchanged blood, semen, rectal fluid, vaginal fluid or breast milk</a:t>
            </a:r>
          </a:p>
          <a:p>
            <a:pPr lvl="1" algn="l">
              <a:lnSpc>
                <a:spcPct val="110000"/>
              </a:lnSpc>
              <a:spcBef>
                <a:spcPts val="1800"/>
              </a:spcBef>
              <a:buClr>
                <a:srgbClr val="4A66AC"/>
              </a:buClr>
            </a:pPr>
            <a:r>
              <a:rPr lang="en-CA" sz="2400" b="1" dirty="0" smtClean="0">
                <a:solidFill>
                  <a:srgbClr val="4A66AC"/>
                </a:solidFill>
              </a:rPr>
              <a:t>Protections: </a:t>
            </a:r>
            <a:r>
              <a:rPr lang="en-US" sz="2400" dirty="0" smtClean="0"/>
              <a:t>There may have been gaps in the prevention strategies the client used for protection from HIV infection</a:t>
            </a:r>
            <a:endParaRPr lang="en-US" sz="2400" dirty="0"/>
          </a:p>
          <a:p>
            <a:pPr algn="ctr">
              <a:spcBef>
                <a:spcPts val="1800"/>
              </a:spcBef>
              <a:buClr>
                <a:srgbClr val="4A66AC"/>
              </a:buClr>
            </a:pPr>
            <a:r>
              <a:rPr lang="en-CA" b="1" i="1" dirty="0">
                <a:solidFill>
                  <a:srgbClr val="4A66AC"/>
                </a:solidFill>
              </a:rPr>
              <a:t>There is </a:t>
            </a:r>
            <a:r>
              <a:rPr lang="en-CA" b="1" i="1" u="sng" dirty="0">
                <a:solidFill>
                  <a:srgbClr val="4A66AC"/>
                </a:solidFill>
              </a:rPr>
              <a:t>no HIV risk</a:t>
            </a:r>
            <a:r>
              <a:rPr lang="en-CA" b="1" i="1" dirty="0">
                <a:solidFill>
                  <a:srgbClr val="4A66AC"/>
                </a:solidFill>
              </a:rPr>
              <a:t>, if an exposure does not involve partners, practices and gaps in protection that can put the client </a:t>
            </a:r>
            <a:r>
              <a:rPr lang="en-CA" b="1" i="1" dirty="0" smtClean="0">
                <a:solidFill>
                  <a:srgbClr val="4A66AC"/>
                </a:solidFill>
              </a:rPr>
              <a:t>at risk</a:t>
            </a:r>
            <a:r>
              <a:rPr lang="en-CA" i="1" dirty="0">
                <a:solidFill>
                  <a:srgbClr val="4A66AC"/>
                </a:solidFill>
              </a:rPr>
              <a:t>. </a:t>
            </a:r>
            <a:endParaRPr lang="en-US" b="1" i="1" dirty="0" smtClean="0">
              <a:solidFill>
                <a:srgbClr val="4A66AC"/>
              </a:solidFill>
            </a:endParaRPr>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Tree>
    <p:extLst>
      <p:ext uri="{BB962C8B-B14F-4D97-AF65-F5344CB8AC3E}">
        <p14:creationId xmlns:p14="http://schemas.microsoft.com/office/powerpoint/2010/main" val="2230214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Partners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87100" y="2466576"/>
            <a:ext cx="10960400" cy="4302524"/>
          </a:xfrm>
        </p:spPr>
        <p:txBody>
          <a:bodyPr>
            <a:normAutofit fontScale="92500" lnSpcReduction="10000"/>
          </a:bodyPr>
          <a:lstStyle/>
          <a:p>
            <a:pPr>
              <a:spcBef>
                <a:spcPts val="800"/>
              </a:spcBef>
              <a:buClr>
                <a:srgbClr val="4A66AC"/>
              </a:buClr>
            </a:pPr>
            <a:r>
              <a:rPr lang="en-US" sz="2200" b="1" dirty="0" smtClean="0"/>
              <a:t>Often clients cannot be sure of the HIV status of their partner(s). </a:t>
            </a:r>
            <a:r>
              <a:rPr lang="en-US" sz="2200" dirty="0" smtClean="0"/>
              <a:t>However, we know that the people living with HIV in Ontario, are almost all part of one of these five population groups. The </a:t>
            </a:r>
            <a:r>
              <a:rPr lang="en-US" sz="2200" dirty="0"/>
              <a:t>percentage of new diagnoses from each of these groups is shown (2017</a:t>
            </a:r>
            <a:r>
              <a:rPr lang="en-US" sz="2200" dirty="0" smtClean="0"/>
              <a:t>):</a:t>
            </a:r>
          </a:p>
          <a:p>
            <a:pPr marL="800100" lvl="1" indent="-342900" algn="l">
              <a:spcBef>
                <a:spcPts val="600"/>
              </a:spcBef>
              <a:buClr>
                <a:srgbClr val="4A66AC"/>
              </a:buClr>
              <a:buFont typeface="Wingdings" panose="05000000000000000000" pitchFamily="2" charset="2"/>
              <a:buChar char="v"/>
            </a:pPr>
            <a:r>
              <a:rPr lang="en-CA" sz="2200" dirty="0"/>
              <a:t>gay, bisexual and other men who have sex with men, including trans men </a:t>
            </a:r>
            <a:r>
              <a:rPr lang="en-CA" sz="2200" b="1" dirty="0" smtClean="0"/>
              <a:t>(54%)</a:t>
            </a:r>
            <a:endParaRPr lang="en-CA" sz="2200" b="1" dirty="0"/>
          </a:p>
          <a:p>
            <a:pPr marL="800100" lvl="1" indent="-342900" algn="l">
              <a:spcBef>
                <a:spcPts val="600"/>
              </a:spcBef>
              <a:buClr>
                <a:srgbClr val="4A66AC"/>
              </a:buClr>
              <a:buFont typeface="Wingdings" panose="05000000000000000000" pitchFamily="2" charset="2"/>
              <a:buChar char="v"/>
            </a:pPr>
            <a:r>
              <a:rPr lang="en-CA" sz="2200" dirty="0"/>
              <a:t>African, Caribbean and Black </a:t>
            </a:r>
            <a:r>
              <a:rPr lang="en-CA" sz="2200" dirty="0" smtClean="0"/>
              <a:t>(ACB) communities—including </a:t>
            </a:r>
            <a:r>
              <a:rPr lang="en-CA" sz="2200" dirty="0"/>
              <a:t>men and women from regions where HIV is endemic </a:t>
            </a:r>
            <a:r>
              <a:rPr lang="en-CA" sz="2200" b="1" dirty="0" smtClean="0"/>
              <a:t>(29%)</a:t>
            </a:r>
            <a:endParaRPr lang="en-CA" sz="2200" b="1" dirty="0"/>
          </a:p>
          <a:p>
            <a:pPr marL="800100" lvl="1" indent="-342900" algn="l">
              <a:spcBef>
                <a:spcPts val="600"/>
              </a:spcBef>
              <a:buClr>
                <a:srgbClr val="4A66AC"/>
              </a:buClr>
              <a:buFont typeface="Wingdings" panose="05000000000000000000" pitchFamily="2" charset="2"/>
              <a:buChar char="v"/>
            </a:pPr>
            <a:r>
              <a:rPr lang="en-CA" sz="2200" dirty="0"/>
              <a:t>Indigenous peoples </a:t>
            </a:r>
            <a:r>
              <a:rPr lang="en-CA" sz="2200" b="1" dirty="0" smtClean="0"/>
              <a:t>(3%)</a:t>
            </a:r>
            <a:endParaRPr lang="en-CA" sz="2200" b="1" dirty="0"/>
          </a:p>
          <a:p>
            <a:pPr marL="800100" lvl="1" indent="-342900" algn="l">
              <a:spcBef>
                <a:spcPts val="600"/>
              </a:spcBef>
              <a:buClr>
                <a:srgbClr val="4A66AC"/>
              </a:buClr>
              <a:buFont typeface="Wingdings" panose="05000000000000000000" pitchFamily="2" charset="2"/>
              <a:buChar char="v"/>
            </a:pPr>
            <a:r>
              <a:rPr lang="en-CA" sz="2200" dirty="0"/>
              <a:t>people (men and women) who inject drugs or share drug equipment </a:t>
            </a:r>
            <a:r>
              <a:rPr lang="en-CA" sz="2200" b="1" dirty="0" smtClean="0"/>
              <a:t>(10%)</a:t>
            </a:r>
            <a:endParaRPr lang="en-CA" sz="2200" b="1" dirty="0"/>
          </a:p>
          <a:p>
            <a:pPr marL="800100" lvl="1" indent="-342900" algn="l">
              <a:spcBef>
                <a:spcPts val="600"/>
              </a:spcBef>
              <a:buClr>
                <a:srgbClr val="4A66AC"/>
              </a:buClr>
              <a:buFont typeface="Wingdings" panose="05000000000000000000" pitchFamily="2" charset="2"/>
              <a:buChar char="v"/>
            </a:pPr>
            <a:r>
              <a:rPr lang="en-CA" sz="2200" dirty="0" smtClean="0"/>
              <a:t>women</a:t>
            </a:r>
            <a:r>
              <a:rPr lang="en-CA" sz="2200" dirty="0"/>
              <a:t>* = </a:t>
            </a:r>
            <a:r>
              <a:rPr lang="en-CA" sz="2200" dirty="0" smtClean="0"/>
              <a:t>cis </a:t>
            </a:r>
            <a:r>
              <a:rPr lang="en-CA" sz="2200" dirty="0"/>
              <a:t>and </a:t>
            </a:r>
            <a:r>
              <a:rPr lang="en-CA" sz="2200" dirty="0" smtClean="0"/>
              <a:t>trans </a:t>
            </a:r>
            <a:r>
              <a:rPr lang="en-CA" sz="2200" dirty="0"/>
              <a:t>women, including women from the above populations, and other women who face systemic and social inequities, and are more likely to be exposed to HIV through a sexual or drug using partner </a:t>
            </a:r>
            <a:r>
              <a:rPr lang="en-CA" sz="2200" b="1" dirty="0" smtClean="0"/>
              <a:t>(21%)</a:t>
            </a:r>
            <a:endParaRPr lang="en-CA" sz="2200" b="1" dirty="0"/>
          </a:p>
          <a:p>
            <a:pPr>
              <a:spcBef>
                <a:spcPts val="1200"/>
              </a:spcBef>
              <a:buClr>
                <a:srgbClr val="4A66AC"/>
              </a:buClr>
            </a:pPr>
            <a:r>
              <a:rPr lang="en-US" sz="2200" dirty="0" smtClean="0"/>
              <a:t>These groups are the focus of Ontario’s HIV prevention and testing programs – and are referred to as </a:t>
            </a:r>
            <a:r>
              <a:rPr lang="en-US" sz="2200" b="1" i="1" dirty="0" smtClean="0">
                <a:solidFill>
                  <a:srgbClr val="4A66AC"/>
                </a:solidFill>
              </a:rPr>
              <a:t>priority populations</a:t>
            </a:r>
            <a:r>
              <a:rPr lang="en-US" sz="2200" dirty="0" smtClean="0"/>
              <a:t>. It adds up to more than 100%, because some people are identified as part of more than one group.</a:t>
            </a:r>
          </a:p>
        </p:txBody>
      </p:sp>
      <p:sp>
        <p:nvSpPr>
          <p:cNvPr id="6"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Tree>
    <p:extLst>
      <p:ext uri="{BB962C8B-B14F-4D97-AF65-F5344CB8AC3E}">
        <p14:creationId xmlns:p14="http://schemas.microsoft.com/office/powerpoint/2010/main" val="1841362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Partners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826" y="2432186"/>
            <a:ext cx="10934104" cy="4302524"/>
          </a:xfrm>
        </p:spPr>
        <p:txBody>
          <a:bodyPr>
            <a:noAutofit/>
          </a:bodyPr>
          <a:lstStyle/>
          <a:p>
            <a:pPr lvl="0">
              <a:lnSpc>
                <a:spcPct val="100000"/>
              </a:lnSpc>
              <a:spcBef>
                <a:spcPts val="1800"/>
              </a:spcBef>
              <a:buClr>
                <a:srgbClr val="4A66AC"/>
              </a:buClr>
            </a:pPr>
            <a:r>
              <a:rPr lang="en-US" sz="2200" dirty="0" smtClean="0"/>
              <a:t>To pass HIV to another person, someone must:</a:t>
            </a:r>
          </a:p>
          <a:p>
            <a:pPr marL="800100" lvl="1" indent="-342900" algn="l">
              <a:lnSpc>
                <a:spcPct val="100000"/>
              </a:lnSpc>
              <a:spcBef>
                <a:spcPts val="600"/>
              </a:spcBef>
              <a:buClr>
                <a:srgbClr val="4A66AC"/>
              </a:buClr>
              <a:buFont typeface="Wingdings" panose="05000000000000000000" pitchFamily="2" charset="2"/>
              <a:buChar char="v"/>
            </a:pPr>
            <a:r>
              <a:rPr lang="en-US" sz="2200" dirty="0" smtClean="0"/>
              <a:t>Be infected with HIV (be HIV-positive)</a:t>
            </a:r>
          </a:p>
          <a:p>
            <a:pPr marL="800100" lvl="1" indent="-342900" algn="l">
              <a:lnSpc>
                <a:spcPct val="100000"/>
              </a:lnSpc>
              <a:spcBef>
                <a:spcPts val="600"/>
              </a:spcBef>
              <a:buClr>
                <a:srgbClr val="4A66AC"/>
              </a:buClr>
              <a:buFont typeface="Wingdings" panose="05000000000000000000" pitchFamily="2" charset="2"/>
              <a:buChar char="v"/>
            </a:pPr>
            <a:r>
              <a:rPr lang="en-US" sz="2200" dirty="0" smtClean="0"/>
              <a:t>Have a high enough concentration of HIV in their body fluids</a:t>
            </a:r>
            <a:r>
              <a:rPr lang="en-US" sz="2200" dirty="0" smtClean="0">
                <a:solidFill>
                  <a:srgbClr val="4A66AC"/>
                </a:solidFill>
              </a:rPr>
              <a:t>*</a:t>
            </a:r>
            <a:r>
              <a:rPr lang="en-US" sz="2200" dirty="0" smtClean="0"/>
              <a:t> to infect someone else</a:t>
            </a:r>
          </a:p>
          <a:p>
            <a:pPr lvl="0">
              <a:lnSpc>
                <a:spcPct val="100000"/>
              </a:lnSpc>
              <a:spcBef>
                <a:spcPts val="400"/>
              </a:spcBef>
              <a:buClr>
                <a:srgbClr val="4A66AC"/>
              </a:buClr>
            </a:pPr>
            <a:endParaRPr lang="en-US" sz="2200" dirty="0" smtClean="0"/>
          </a:p>
          <a:p>
            <a:pPr lvl="0">
              <a:lnSpc>
                <a:spcPct val="100000"/>
              </a:lnSpc>
              <a:spcBef>
                <a:spcPts val="400"/>
              </a:spcBef>
              <a:buClr>
                <a:srgbClr val="4A66AC"/>
              </a:buClr>
            </a:pPr>
            <a:endParaRPr lang="en-US" sz="2200" dirty="0"/>
          </a:p>
          <a:p>
            <a:pPr lvl="0">
              <a:lnSpc>
                <a:spcPct val="100000"/>
              </a:lnSpc>
              <a:spcBef>
                <a:spcPts val="400"/>
              </a:spcBef>
              <a:buClr>
                <a:srgbClr val="4A66AC"/>
              </a:buClr>
            </a:pPr>
            <a:endParaRPr lang="en-US" sz="2200" dirty="0" smtClean="0"/>
          </a:p>
          <a:p>
            <a:pPr lvl="0">
              <a:lnSpc>
                <a:spcPct val="100000"/>
              </a:lnSpc>
              <a:spcBef>
                <a:spcPts val="400"/>
              </a:spcBef>
              <a:buClr>
                <a:srgbClr val="4A66AC"/>
              </a:buClr>
            </a:pPr>
            <a:endParaRPr lang="en-US" sz="2200" dirty="0"/>
          </a:p>
          <a:p>
            <a:pPr lvl="0">
              <a:lnSpc>
                <a:spcPct val="100000"/>
              </a:lnSpc>
              <a:spcBef>
                <a:spcPts val="400"/>
              </a:spcBef>
              <a:buClr>
                <a:srgbClr val="4A66AC"/>
              </a:buClr>
            </a:pPr>
            <a:endParaRPr lang="en-US" sz="2200" dirty="0" smtClean="0"/>
          </a:p>
          <a:p>
            <a:pPr lvl="0">
              <a:lnSpc>
                <a:spcPct val="100000"/>
              </a:lnSpc>
              <a:spcBef>
                <a:spcPts val="1200"/>
              </a:spcBef>
              <a:buClr>
                <a:srgbClr val="4A66AC"/>
              </a:buClr>
            </a:pPr>
            <a:r>
              <a:rPr lang="en-US" sz="2000" dirty="0" smtClean="0"/>
              <a:t>Even with the consistent use of an effective antiretroviral drug, the time to reach undetectable varies (typically 2-5 months.) The best outcomes are reported for people who begin treatment within a few days of their diagnosis, making linkage to care a vital part of the testing process.</a:t>
            </a:r>
          </a:p>
        </p:txBody>
      </p:sp>
      <p:graphicFrame>
        <p:nvGraphicFramePr>
          <p:cNvPr id="6" name="Chart 5"/>
          <p:cNvGraphicFramePr>
            <a:graphicFrameLocks/>
          </p:cNvGraphicFramePr>
          <p:nvPr>
            <p:extLst>
              <p:ext uri="{D42A27DB-BD31-4B8C-83A1-F6EECF244321}">
                <p14:modId xmlns:p14="http://schemas.microsoft.com/office/powerpoint/2010/main" val="3006845248"/>
              </p:ext>
            </p:extLst>
          </p:nvPr>
        </p:nvGraphicFramePr>
        <p:xfrm>
          <a:off x="1529508" y="3845651"/>
          <a:ext cx="5653489" cy="170761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2754217" y="5376996"/>
            <a:ext cx="1211855" cy="338554"/>
          </a:xfrm>
          <a:prstGeom prst="rect">
            <a:avLst/>
          </a:prstGeom>
          <a:noFill/>
        </p:spPr>
        <p:txBody>
          <a:bodyPr wrap="square" rtlCol="0">
            <a:spAutoFit/>
          </a:bodyPr>
          <a:lstStyle/>
          <a:p>
            <a:r>
              <a:rPr lang="en-US" sz="1600" b="1" dirty="0" smtClean="0">
                <a:solidFill>
                  <a:srgbClr val="4A66AC"/>
                </a:solidFill>
              </a:rPr>
              <a:t>Time</a:t>
            </a:r>
            <a:endParaRPr lang="en-CA" sz="1600" b="1" dirty="0">
              <a:solidFill>
                <a:srgbClr val="4A66AC"/>
              </a:solidFill>
            </a:endParaRPr>
          </a:p>
        </p:txBody>
      </p:sp>
      <p:sp>
        <p:nvSpPr>
          <p:cNvPr id="8" name="TextBox 7"/>
          <p:cNvSpPr txBox="1"/>
          <p:nvPr/>
        </p:nvSpPr>
        <p:spPr>
          <a:xfrm rot="16200000">
            <a:off x="670191" y="4427710"/>
            <a:ext cx="1654367" cy="338554"/>
          </a:xfrm>
          <a:prstGeom prst="rect">
            <a:avLst/>
          </a:prstGeom>
          <a:noFill/>
        </p:spPr>
        <p:txBody>
          <a:bodyPr wrap="square" rtlCol="0">
            <a:spAutoFit/>
          </a:bodyPr>
          <a:lstStyle/>
          <a:p>
            <a:r>
              <a:rPr lang="en-US" sz="1600" b="1" dirty="0" smtClean="0">
                <a:solidFill>
                  <a:srgbClr val="4A66AC"/>
                </a:solidFill>
              </a:rPr>
              <a:t>Amount of HIV</a:t>
            </a:r>
            <a:endParaRPr lang="en-CA" sz="2000" b="1" dirty="0">
              <a:solidFill>
                <a:srgbClr val="4A66AC"/>
              </a:solidFill>
            </a:endParaRPr>
          </a:p>
        </p:txBody>
      </p:sp>
      <p:cxnSp>
        <p:nvCxnSpPr>
          <p:cNvPr id="9" name="Straight Arrow Connector 8"/>
          <p:cNvCxnSpPr/>
          <p:nvPr/>
        </p:nvCxnSpPr>
        <p:spPr>
          <a:xfrm flipV="1">
            <a:off x="1652530" y="3889720"/>
            <a:ext cx="33051" cy="152032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628813" y="5410047"/>
            <a:ext cx="5607586" cy="1101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5288096" y="4264293"/>
            <a:ext cx="187287" cy="48474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299113" y="3944803"/>
            <a:ext cx="1575412" cy="369332"/>
          </a:xfrm>
          <a:prstGeom prst="rect">
            <a:avLst/>
          </a:prstGeom>
          <a:noFill/>
        </p:spPr>
        <p:txBody>
          <a:bodyPr wrap="square" rtlCol="0">
            <a:spAutoFit/>
          </a:bodyPr>
          <a:lstStyle/>
          <a:p>
            <a:r>
              <a:rPr lang="en-US" b="1" dirty="0" smtClean="0">
                <a:solidFill>
                  <a:srgbClr val="4A66AC"/>
                </a:solidFill>
              </a:rPr>
              <a:t>Treatment</a:t>
            </a:r>
            <a:endParaRPr lang="en-CA" b="1" dirty="0">
              <a:solidFill>
                <a:srgbClr val="4A66AC"/>
              </a:solidFill>
            </a:endParaRPr>
          </a:p>
        </p:txBody>
      </p:sp>
      <p:cxnSp>
        <p:nvCxnSpPr>
          <p:cNvPr id="19" name="Straight Arrow Connector 18"/>
          <p:cNvCxnSpPr/>
          <p:nvPr/>
        </p:nvCxnSpPr>
        <p:spPr>
          <a:xfrm flipH="1">
            <a:off x="6467293" y="4822831"/>
            <a:ext cx="187287" cy="48474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010382" y="4457788"/>
            <a:ext cx="2496620" cy="369332"/>
          </a:xfrm>
          <a:prstGeom prst="rect">
            <a:avLst/>
          </a:prstGeom>
          <a:noFill/>
        </p:spPr>
        <p:txBody>
          <a:bodyPr wrap="square" rtlCol="0">
            <a:spAutoFit/>
          </a:bodyPr>
          <a:lstStyle/>
          <a:p>
            <a:r>
              <a:rPr lang="en-US" b="1" dirty="0" smtClean="0">
                <a:solidFill>
                  <a:srgbClr val="4A66AC"/>
                </a:solidFill>
              </a:rPr>
              <a:t>Becomes Undetectable</a:t>
            </a:r>
            <a:endParaRPr lang="en-CA" b="1" dirty="0">
              <a:solidFill>
                <a:srgbClr val="4A66AC"/>
              </a:solidFill>
            </a:endParaRPr>
          </a:p>
        </p:txBody>
      </p:sp>
      <p:sp>
        <p:nvSpPr>
          <p:cNvPr id="23" name="TextBox 22"/>
          <p:cNvSpPr txBox="1"/>
          <p:nvPr/>
        </p:nvSpPr>
        <p:spPr>
          <a:xfrm>
            <a:off x="8372819" y="3955055"/>
            <a:ext cx="3040656" cy="1477328"/>
          </a:xfrm>
          <a:prstGeom prst="rect">
            <a:avLst/>
          </a:prstGeom>
          <a:noFill/>
        </p:spPr>
        <p:txBody>
          <a:bodyPr wrap="square" rtlCol="0">
            <a:spAutoFit/>
          </a:bodyPr>
          <a:lstStyle/>
          <a:p>
            <a:r>
              <a:rPr lang="en-US" dirty="0" smtClean="0"/>
              <a:t>Both time and treatment affect the amount of HIV in the body of an HIV-positive person; but without treatment transmission is always possible</a:t>
            </a:r>
            <a:endParaRPr lang="en-CA" dirty="0"/>
          </a:p>
        </p:txBody>
      </p:sp>
      <p:sp>
        <p:nvSpPr>
          <p:cNvPr id="17"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
        <p:nvSpPr>
          <p:cNvPr id="5" name="TextBox 4"/>
          <p:cNvSpPr txBox="1"/>
          <p:nvPr/>
        </p:nvSpPr>
        <p:spPr>
          <a:xfrm>
            <a:off x="7689774" y="1500067"/>
            <a:ext cx="3922004" cy="1255728"/>
          </a:xfrm>
          <a:prstGeom prst="rect">
            <a:avLst/>
          </a:prstGeom>
          <a:noFill/>
          <a:ln w="38100">
            <a:solidFill>
              <a:srgbClr val="4A66AC"/>
            </a:solidFill>
          </a:ln>
        </p:spPr>
        <p:txBody>
          <a:bodyPr wrap="square" rtlCol="0">
            <a:spAutoFit/>
          </a:bodyPr>
          <a:lstStyle/>
          <a:p>
            <a:pPr lvl="0">
              <a:lnSpc>
                <a:spcPct val="70000"/>
              </a:lnSpc>
              <a:spcBef>
                <a:spcPts val="1800"/>
              </a:spcBef>
              <a:buClr>
                <a:srgbClr val="4A66AC"/>
              </a:buClr>
            </a:pPr>
            <a:r>
              <a:rPr lang="en-US" sz="2800" dirty="0">
                <a:solidFill>
                  <a:srgbClr val="4A66AC"/>
                </a:solidFill>
              </a:rPr>
              <a:t>*</a:t>
            </a:r>
            <a:r>
              <a:rPr lang="en-US" sz="2200" dirty="0">
                <a:solidFill>
                  <a:srgbClr val="4A66AC"/>
                </a:solidFill>
              </a:rPr>
              <a:t> </a:t>
            </a:r>
            <a:r>
              <a:rPr lang="en-US" sz="2000" dirty="0">
                <a:latin typeface="+mj-lt"/>
              </a:rPr>
              <a:t>Only five body fluids can contain enough HIV to pass the infection: blood, semen (including pre-cum),  rectal fluid, vaginal fluid and breast milk</a:t>
            </a:r>
          </a:p>
        </p:txBody>
      </p:sp>
    </p:spTree>
    <p:extLst>
      <p:ext uri="{BB962C8B-B14F-4D97-AF65-F5344CB8AC3E}">
        <p14:creationId xmlns:p14="http://schemas.microsoft.com/office/powerpoint/2010/main" val="574971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Partners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827" y="2432186"/>
            <a:ext cx="8941332" cy="4302524"/>
          </a:xfrm>
        </p:spPr>
        <p:txBody>
          <a:bodyPr>
            <a:noAutofit/>
          </a:bodyPr>
          <a:lstStyle/>
          <a:p>
            <a:pPr lvl="0">
              <a:lnSpc>
                <a:spcPct val="100000"/>
              </a:lnSpc>
              <a:spcBef>
                <a:spcPts val="1800"/>
              </a:spcBef>
              <a:spcAft>
                <a:spcPts val="1200"/>
              </a:spcAft>
              <a:buClr>
                <a:srgbClr val="4A66AC"/>
              </a:buClr>
            </a:pPr>
            <a:r>
              <a:rPr lang="en-US" sz="2200" b="1" dirty="0" smtClean="0"/>
              <a:t>What does undetectable/detectable mean?</a:t>
            </a:r>
          </a:p>
          <a:p>
            <a:pPr lvl="1" algn="l">
              <a:lnSpc>
                <a:spcPct val="100000"/>
              </a:lnSpc>
              <a:spcBef>
                <a:spcPts val="400"/>
              </a:spcBef>
              <a:spcAft>
                <a:spcPts val="1000"/>
              </a:spcAft>
              <a:buClr>
                <a:srgbClr val="4A66AC"/>
              </a:buClr>
            </a:pPr>
            <a:r>
              <a:rPr lang="en-US" b="1" dirty="0" smtClean="0">
                <a:solidFill>
                  <a:srgbClr val="4A66AC"/>
                </a:solidFill>
              </a:rPr>
              <a:t>Undetectable</a:t>
            </a:r>
            <a:r>
              <a:rPr lang="en-US" dirty="0" smtClean="0"/>
              <a:t> means that HIV treatment has reduced the amount of HIV in a person’s blood </a:t>
            </a:r>
            <a:r>
              <a:rPr lang="en-US" dirty="0"/>
              <a:t> </a:t>
            </a:r>
            <a:r>
              <a:rPr lang="en-US" dirty="0" smtClean="0"/>
              <a:t>below the level that a viral load test can measure. The person is not cured, but if they continue treatment, HIV will cause little harm to their body. Someone can not pass HIV to another person sexually if they have been undetectable for six months</a:t>
            </a:r>
            <a:r>
              <a:rPr lang="en-US" dirty="0" smtClean="0"/>
              <a:t>. The transmission risk of needle sharing is also reduced.</a:t>
            </a:r>
            <a:endParaRPr lang="en-US" dirty="0" smtClean="0"/>
          </a:p>
          <a:p>
            <a:pPr lvl="1" algn="l">
              <a:lnSpc>
                <a:spcPct val="100000"/>
              </a:lnSpc>
              <a:spcBef>
                <a:spcPts val="400"/>
              </a:spcBef>
              <a:spcAft>
                <a:spcPts val="1000"/>
              </a:spcAft>
              <a:buClr>
                <a:srgbClr val="4A66AC"/>
              </a:buClr>
            </a:pPr>
            <a:r>
              <a:rPr lang="en-US" b="1" dirty="0">
                <a:solidFill>
                  <a:srgbClr val="4A66AC"/>
                </a:solidFill>
              </a:rPr>
              <a:t>Detectable</a:t>
            </a:r>
            <a:r>
              <a:rPr lang="en-US" dirty="0">
                <a:solidFill>
                  <a:srgbClr val="4A66AC"/>
                </a:solidFill>
              </a:rPr>
              <a:t> </a:t>
            </a:r>
            <a:r>
              <a:rPr lang="en-US" dirty="0"/>
              <a:t>means that the </a:t>
            </a:r>
            <a:r>
              <a:rPr lang="en-US" dirty="0" smtClean="0"/>
              <a:t>number of copies of HIV </a:t>
            </a:r>
            <a:r>
              <a:rPr lang="en-US" dirty="0"/>
              <a:t>in a person’s blood can be </a:t>
            </a:r>
            <a:r>
              <a:rPr lang="en-US" dirty="0" smtClean="0"/>
              <a:t>count with </a:t>
            </a:r>
            <a:r>
              <a:rPr lang="en-US" dirty="0"/>
              <a:t>a viral load </a:t>
            </a:r>
            <a:r>
              <a:rPr lang="en-US" dirty="0" smtClean="0"/>
              <a:t>test. </a:t>
            </a:r>
            <a:r>
              <a:rPr lang="en-CA" dirty="0"/>
              <a:t>When HIV can be detected, </a:t>
            </a:r>
            <a:r>
              <a:rPr lang="en-CA" dirty="0" smtClean="0"/>
              <a:t>HIV </a:t>
            </a:r>
            <a:r>
              <a:rPr lang="en-CA" dirty="0"/>
              <a:t>is replicating in a person’s system and that their health may be at risk. </a:t>
            </a:r>
            <a:endParaRPr lang="en-US" dirty="0" smtClean="0"/>
          </a:p>
          <a:p>
            <a:pPr>
              <a:lnSpc>
                <a:spcPct val="100000"/>
              </a:lnSpc>
              <a:spcBef>
                <a:spcPts val="400"/>
              </a:spcBef>
              <a:spcAft>
                <a:spcPts val="1800"/>
              </a:spcAft>
              <a:buClr>
                <a:srgbClr val="4A66AC"/>
              </a:buClr>
            </a:pPr>
            <a:r>
              <a:rPr lang="en-US" sz="2200" dirty="0" smtClean="0"/>
              <a:t>HIV-positive people who consistently take antiviral treatments are protecting their own health AND others. </a:t>
            </a:r>
          </a:p>
        </p:txBody>
      </p:sp>
      <p:sp>
        <p:nvSpPr>
          <p:cNvPr id="4" name="TextBox 3"/>
          <p:cNvSpPr txBox="1"/>
          <p:nvPr/>
        </p:nvSpPr>
        <p:spPr>
          <a:xfrm>
            <a:off x="9933501" y="2396602"/>
            <a:ext cx="1994053" cy="4339650"/>
          </a:xfrm>
          <a:prstGeom prst="rect">
            <a:avLst/>
          </a:prstGeom>
          <a:noFill/>
        </p:spPr>
        <p:txBody>
          <a:bodyPr wrap="square" rtlCol="0">
            <a:spAutoFit/>
          </a:bodyPr>
          <a:lstStyle/>
          <a:p>
            <a:pPr algn="ctr"/>
            <a:r>
              <a:rPr lang="en-US" sz="5400" b="1" dirty="0" smtClean="0">
                <a:solidFill>
                  <a:srgbClr val="4A66AC"/>
                </a:solidFill>
              </a:rPr>
              <a:t>U=U</a:t>
            </a:r>
          </a:p>
          <a:p>
            <a:pPr algn="ctr"/>
            <a:r>
              <a:rPr lang="en-US" sz="2000" b="1" dirty="0" smtClean="0">
                <a:solidFill>
                  <a:srgbClr val="4A66AC"/>
                </a:solidFill>
              </a:rPr>
              <a:t>Undetectable = </a:t>
            </a:r>
            <a:r>
              <a:rPr lang="en-US" sz="2000" b="1" dirty="0" err="1" smtClean="0">
                <a:solidFill>
                  <a:srgbClr val="4A66AC"/>
                </a:solidFill>
              </a:rPr>
              <a:t>Untransmittable</a:t>
            </a:r>
            <a:endParaRPr lang="en-US" sz="2000" b="1" dirty="0" smtClean="0">
              <a:solidFill>
                <a:srgbClr val="4A66AC"/>
              </a:solidFill>
            </a:endParaRPr>
          </a:p>
          <a:p>
            <a:pPr algn="ctr"/>
            <a:endParaRPr lang="en-US" sz="2000" b="1" dirty="0">
              <a:solidFill>
                <a:srgbClr val="4A66AC"/>
              </a:solidFill>
            </a:endParaRPr>
          </a:p>
          <a:p>
            <a:pPr algn="ctr"/>
            <a:r>
              <a:rPr lang="en-US" b="1" dirty="0" smtClean="0">
                <a:solidFill>
                  <a:srgbClr val="4A66AC"/>
                </a:solidFill>
              </a:rPr>
              <a:t>The U=U slogan celebrates the fact that effective HIV treatment makes it impossible for an undetectable person to infect anyone else through sex </a:t>
            </a:r>
            <a:endParaRPr lang="en-CA" b="1" dirty="0">
              <a:solidFill>
                <a:srgbClr val="4A66AC"/>
              </a:solidFill>
            </a:endParaRPr>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Tree>
    <p:extLst>
      <p:ext uri="{BB962C8B-B14F-4D97-AF65-F5344CB8AC3E}">
        <p14:creationId xmlns:p14="http://schemas.microsoft.com/office/powerpoint/2010/main" val="20994963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86204" y="1569865"/>
            <a:ext cx="10494499" cy="762392"/>
          </a:xfrm>
        </p:spPr>
        <p:txBody>
          <a:bodyPr>
            <a:normAutofit/>
          </a:bodyPr>
          <a:lstStyle/>
          <a:p>
            <a:pPr>
              <a:spcAft>
                <a:spcPts val="1800"/>
              </a:spcAft>
              <a:buClr>
                <a:srgbClr val="4A66AC"/>
              </a:buClr>
            </a:pPr>
            <a:r>
              <a:rPr lang="en-US" dirty="0" smtClean="0"/>
              <a:t>Partners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826" y="2432186"/>
            <a:ext cx="7155320" cy="4302524"/>
          </a:xfrm>
        </p:spPr>
        <p:txBody>
          <a:bodyPr>
            <a:noAutofit/>
          </a:bodyPr>
          <a:lstStyle/>
          <a:p>
            <a:pPr lvl="0">
              <a:lnSpc>
                <a:spcPct val="100000"/>
              </a:lnSpc>
              <a:spcBef>
                <a:spcPts val="1800"/>
              </a:spcBef>
              <a:spcAft>
                <a:spcPts val="1800"/>
              </a:spcAft>
              <a:buClr>
                <a:srgbClr val="4A66AC"/>
              </a:buClr>
            </a:pPr>
            <a:r>
              <a:rPr lang="en-US" sz="2200" b="1" dirty="0" smtClean="0"/>
              <a:t>HIV Status and Serosorting</a:t>
            </a:r>
          </a:p>
          <a:p>
            <a:pPr marL="342900" indent="-342900">
              <a:lnSpc>
                <a:spcPct val="100000"/>
              </a:lnSpc>
              <a:spcBef>
                <a:spcPts val="400"/>
              </a:spcBef>
              <a:spcAft>
                <a:spcPts val="1800"/>
              </a:spcAft>
              <a:buClr>
                <a:srgbClr val="4A66AC"/>
              </a:buClr>
              <a:buFont typeface="Wingdings" panose="05000000000000000000" pitchFamily="2" charset="2"/>
              <a:buChar char="v"/>
            </a:pPr>
            <a:r>
              <a:rPr lang="en-US" sz="2200" dirty="0" smtClean="0"/>
              <a:t>Serosorting means choosing ones sexual partners            based on their HIV status (negative or undetectable)</a:t>
            </a:r>
          </a:p>
          <a:p>
            <a:pPr marL="342900" indent="-342900">
              <a:lnSpc>
                <a:spcPct val="100000"/>
              </a:lnSpc>
              <a:spcBef>
                <a:spcPts val="400"/>
              </a:spcBef>
              <a:buClr>
                <a:srgbClr val="4A66AC"/>
              </a:buClr>
              <a:buFont typeface="Wingdings" panose="05000000000000000000" pitchFamily="2" charset="2"/>
              <a:buChar char="v"/>
            </a:pPr>
            <a:r>
              <a:rPr lang="en-US" sz="2200" dirty="0" smtClean="0"/>
              <a:t>Serosorting is based on facts:</a:t>
            </a:r>
          </a:p>
          <a:p>
            <a:pPr marL="800100" lvl="1" indent="-342900" algn="l">
              <a:lnSpc>
                <a:spcPct val="100000"/>
              </a:lnSpc>
              <a:spcBef>
                <a:spcPts val="400"/>
              </a:spcBef>
              <a:buClr>
                <a:srgbClr val="4A66AC"/>
              </a:buClr>
              <a:buFont typeface="Wingdings" panose="05000000000000000000" pitchFamily="2" charset="2"/>
              <a:buChar char="§"/>
            </a:pPr>
            <a:r>
              <a:rPr lang="en-US" dirty="0" smtClean="0"/>
              <a:t>An HIV-negative person cannot transmit HIV</a:t>
            </a:r>
          </a:p>
          <a:p>
            <a:pPr marL="800100" lvl="1" indent="-342900" algn="l">
              <a:lnSpc>
                <a:spcPct val="100000"/>
              </a:lnSpc>
              <a:spcBef>
                <a:spcPts val="400"/>
              </a:spcBef>
              <a:buClr>
                <a:srgbClr val="4A66AC"/>
              </a:buClr>
              <a:buFont typeface="Wingdings" panose="05000000000000000000" pitchFamily="2" charset="2"/>
              <a:buChar char="§"/>
            </a:pPr>
            <a:r>
              <a:rPr lang="en-US" dirty="0" smtClean="0"/>
              <a:t>An HIV-positive person who is undetectable cannot       transmit HIV</a:t>
            </a:r>
          </a:p>
          <a:p>
            <a:pPr lvl="1" algn="l">
              <a:lnSpc>
                <a:spcPct val="100000"/>
              </a:lnSpc>
              <a:spcBef>
                <a:spcPts val="400"/>
              </a:spcBef>
              <a:buClr>
                <a:srgbClr val="4A66AC"/>
              </a:buClr>
            </a:pPr>
            <a:r>
              <a:rPr lang="en-US" dirty="0" smtClean="0"/>
              <a:t>… however, particularly with casual partners, it also raises challenging questions of trust and truthfulness. </a:t>
            </a:r>
            <a:endParaRPr lang="en-US" dirty="0"/>
          </a:p>
        </p:txBody>
      </p:sp>
      <p:sp>
        <p:nvSpPr>
          <p:cNvPr id="8" name="Arrow: Pentagon 10">
            <a:extLst>
              <a:ext uri="{FF2B5EF4-FFF2-40B4-BE49-F238E27FC236}">
                <a16:creationId xmlns:a16="http://schemas.microsoft.com/office/drawing/2014/main" id="{B06204AF-4D11-4CA7-97CF-B7E0BCA9D797}"/>
              </a:ext>
            </a:extLst>
          </p:cNvPr>
          <p:cNvSpPr/>
          <p:nvPr/>
        </p:nvSpPr>
        <p:spPr>
          <a:xfrm>
            <a:off x="214506" y="180848"/>
            <a:ext cx="4533957"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7F87B47-126E-4B67-9A5E-3A12176B2C68}"/>
              </a:ext>
            </a:extLst>
          </p:cNvPr>
          <p:cNvSpPr txBox="1"/>
          <p:nvPr/>
        </p:nvSpPr>
        <p:spPr>
          <a:xfrm>
            <a:off x="342845" y="299892"/>
            <a:ext cx="4229156" cy="400110"/>
          </a:xfrm>
          <a:prstGeom prst="rect">
            <a:avLst/>
          </a:prstGeom>
          <a:noFill/>
        </p:spPr>
        <p:txBody>
          <a:bodyPr wrap="square" rtlCol="0">
            <a:spAutoFit/>
          </a:bodyPr>
          <a:lstStyle/>
          <a:p>
            <a:r>
              <a:rPr lang="en-US" sz="2000" b="1" dirty="0">
                <a:solidFill>
                  <a:schemeClr val="bg1"/>
                </a:solidFill>
              </a:rPr>
              <a:t>MODULE 2: Assessing HIV Risk</a:t>
            </a:r>
          </a:p>
        </p:txBody>
      </p:sp>
      <p:sp>
        <p:nvSpPr>
          <p:cNvPr id="7" name="TextBox 6"/>
          <p:cNvSpPr txBox="1"/>
          <p:nvPr/>
        </p:nvSpPr>
        <p:spPr>
          <a:xfrm>
            <a:off x="8219325" y="3314963"/>
            <a:ext cx="3678147" cy="3208571"/>
          </a:xfrm>
          <a:prstGeom prst="rect">
            <a:avLst/>
          </a:prstGeom>
          <a:noFill/>
        </p:spPr>
        <p:txBody>
          <a:bodyPr wrap="square" rtlCol="0">
            <a:spAutoFit/>
          </a:bodyPr>
          <a:lstStyle/>
          <a:p>
            <a:pPr algn="ctr">
              <a:spcAft>
                <a:spcPts val="300"/>
              </a:spcAft>
            </a:pPr>
            <a:r>
              <a:rPr lang="en-US" sz="2000" b="1" dirty="0" smtClean="0">
                <a:solidFill>
                  <a:srgbClr val="4A66AC"/>
                </a:solidFill>
              </a:rPr>
              <a:t>The Challenge of Being </a:t>
            </a:r>
            <a:r>
              <a:rPr lang="en-US" sz="2000" b="1" dirty="0">
                <a:solidFill>
                  <a:srgbClr val="4A66AC"/>
                </a:solidFill>
              </a:rPr>
              <a:t>S</a:t>
            </a:r>
            <a:r>
              <a:rPr lang="en-US" sz="2000" b="1" dirty="0" smtClean="0">
                <a:solidFill>
                  <a:srgbClr val="4A66AC"/>
                </a:solidFill>
              </a:rPr>
              <a:t>ure</a:t>
            </a:r>
          </a:p>
          <a:p>
            <a:pPr algn="r"/>
            <a:r>
              <a:rPr lang="en-CA" dirty="0">
                <a:solidFill>
                  <a:srgbClr val="4A66AC"/>
                </a:solidFill>
              </a:rPr>
              <a:t>If a potential partner tells you that they are HIV-negative or undetectable is that enough? People often assume they know their HIV status but haven’t been tested recently. Others may </a:t>
            </a:r>
            <a:r>
              <a:rPr lang="en-CA" dirty="0" smtClean="0">
                <a:solidFill>
                  <a:srgbClr val="4A66AC"/>
                </a:solidFill>
              </a:rPr>
              <a:t>not fully understand the terms they use. </a:t>
            </a:r>
            <a:r>
              <a:rPr lang="en-CA" dirty="0">
                <a:solidFill>
                  <a:srgbClr val="4A66AC"/>
                </a:solidFill>
              </a:rPr>
              <a:t>We all want to trust each </a:t>
            </a:r>
            <a:r>
              <a:rPr lang="en-CA" dirty="0" smtClean="0">
                <a:solidFill>
                  <a:srgbClr val="4A66AC"/>
                </a:solidFill>
              </a:rPr>
              <a:t>other – </a:t>
            </a:r>
            <a:r>
              <a:rPr lang="en-CA" dirty="0">
                <a:solidFill>
                  <a:srgbClr val="4A66AC"/>
                </a:solidFill>
              </a:rPr>
              <a:t>but if a client cannot be sure that there is no risk, advise them to test. </a:t>
            </a:r>
          </a:p>
        </p:txBody>
      </p:sp>
      <p:pic>
        <p:nvPicPr>
          <p:cNvPr id="10" name="Picture 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642658" y="1442839"/>
            <a:ext cx="1794831" cy="1794831"/>
          </a:xfrm>
          <a:prstGeom prst="rect">
            <a:avLst/>
          </a:prstGeom>
        </p:spPr>
      </p:pic>
      <p:sp>
        <p:nvSpPr>
          <p:cNvPr id="4" name="TextBox 3"/>
          <p:cNvSpPr txBox="1"/>
          <p:nvPr/>
        </p:nvSpPr>
        <p:spPr>
          <a:xfrm>
            <a:off x="892368" y="6211669"/>
            <a:ext cx="8527055" cy="646331"/>
          </a:xfrm>
          <a:prstGeom prst="rect">
            <a:avLst/>
          </a:prstGeom>
          <a:noFill/>
        </p:spPr>
        <p:txBody>
          <a:bodyPr wrap="square" rtlCol="0">
            <a:spAutoFit/>
          </a:bodyPr>
          <a:lstStyle/>
          <a:p>
            <a:r>
              <a:rPr lang="en-US" b="1" dirty="0">
                <a:solidFill>
                  <a:srgbClr val="4A66AC"/>
                </a:solidFill>
              </a:rPr>
              <a:t>The basic rule for counselling: If the client can’t be sure, recommend testing!</a:t>
            </a:r>
          </a:p>
          <a:p>
            <a:endParaRPr lang="en-CA" dirty="0"/>
          </a:p>
        </p:txBody>
      </p:sp>
    </p:spTree>
    <p:extLst>
      <p:ext uri="{BB962C8B-B14F-4D97-AF65-F5344CB8AC3E}">
        <p14:creationId xmlns:p14="http://schemas.microsoft.com/office/powerpoint/2010/main" val="3190734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11627</TotalTime>
  <Words>4448</Words>
  <Application>Microsoft Office PowerPoint</Application>
  <PresentationFormat>Widescreen</PresentationFormat>
  <Paragraphs>342</Paragraphs>
  <Slides>29</Slides>
  <Notes>29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29</vt:i4>
      </vt:variant>
    </vt:vector>
  </HeadingPairs>
  <TitlesOfParts>
    <vt:vector size="35" baseType="lpstr">
      <vt:lpstr>Arial</vt:lpstr>
      <vt:lpstr>Calibri</vt:lpstr>
      <vt:lpstr>Calibri Light</vt:lpstr>
      <vt:lpstr>Wingdings</vt:lpstr>
      <vt:lpstr>Office Theme</vt:lpstr>
      <vt:lpstr>Custom Design</vt:lpstr>
      <vt:lpstr>After completing this unit you will be able to :</vt:lpstr>
      <vt:lpstr>This module focuses on the second stage of testing:</vt:lpstr>
      <vt:lpstr>PowerPoint Presentation</vt:lpstr>
      <vt:lpstr>Assessing Risk</vt:lpstr>
      <vt:lpstr>What is a high-risk exposure?</vt:lpstr>
      <vt:lpstr>Partners</vt:lpstr>
      <vt:lpstr>Partners</vt:lpstr>
      <vt:lpstr>Partners</vt:lpstr>
      <vt:lpstr>Partners</vt:lpstr>
      <vt:lpstr>Partners</vt:lpstr>
      <vt:lpstr>Practices</vt:lpstr>
      <vt:lpstr>Practices</vt:lpstr>
      <vt:lpstr>Practices</vt:lpstr>
      <vt:lpstr>Protections</vt:lpstr>
      <vt:lpstr>Gaps in Protection</vt:lpstr>
      <vt:lpstr>Protections</vt:lpstr>
      <vt:lpstr>Conversations about Risk – General Approach</vt:lpstr>
      <vt:lpstr>Intake Forms</vt:lpstr>
      <vt:lpstr>Starting the Conversation – Possible Questions</vt:lpstr>
      <vt:lpstr>Risk and Violence</vt:lpstr>
      <vt:lpstr>Testing after a Sexual Assault</vt:lpstr>
      <vt:lpstr>Risk and Drug Use</vt:lpstr>
      <vt:lpstr>Service Referrals – Continuum of Care</vt:lpstr>
      <vt:lpstr>Service Referrals</vt:lpstr>
      <vt:lpstr>Testing Recommendations</vt:lpstr>
      <vt:lpstr>Testing Recommendations</vt:lpstr>
      <vt:lpstr>Ongoing Testing</vt:lpstr>
      <vt:lpstr>Express Testing</vt:lpstr>
      <vt:lpstr>Summary: Pre-test Counselling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Lyons</dc:creator>
  <cp:lastModifiedBy>Lori Lyons</cp:lastModifiedBy>
  <cp:revision>525</cp:revision>
  <cp:lastPrinted>2018-12-20T17:07:35Z</cp:lastPrinted>
  <dcterms:created xsi:type="dcterms:W3CDTF">2018-11-08T12:57:55Z</dcterms:created>
  <dcterms:modified xsi:type="dcterms:W3CDTF">2019-07-03T20:41:06Z</dcterms:modified>
</cp:coreProperties>
</file>